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3" r:id="rId3"/>
    <p:sldId id="274" r:id="rId4"/>
    <p:sldId id="275" r:id="rId5"/>
    <p:sldId id="277" r:id="rId6"/>
    <p:sldId id="278" r:id="rId7"/>
    <p:sldId id="264" r:id="rId8"/>
    <p:sldId id="265" r:id="rId9"/>
    <p:sldId id="269" r:id="rId10"/>
    <p:sldId id="270" r:id="rId11"/>
    <p:sldId id="267" r:id="rId12"/>
    <p:sldId id="268" r:id="rId13"/>
    <p:sldId id="272" r:id="rId14"/>
    <p:sldId id="279" r:id="rId15"/>
    <p:sldId id="280" r:id="rId16"/>
  </p:sldIdLst>
  <p:sldSz cx="6858000" cy="9144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71" autoAdjust="0"/>
  </p:normalViewPr>
  <p:slideViewPr>
    <p:cSldViewPr>
      <p:cViewPr>
        <p:scale>
          <a:sx n="48" d="100"/>
          <a:sy n="48" d="100"/>
        </p:scale>
        <p:origin x="-1494" y="-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r">
              <a:defRPr sz="1200"/>
            </a:lvl1pPr>
          </a:lstStyle>
          <a:p>
            <a:fld id="{02203C81-8127-459A-9ABB-E8468EA67E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92150"/>
            <a:ext cx="2590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5" tIns="46147" rIns="92295" bIns="461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5" tIns="46147" rIns="92295" bIns="461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r">
              <a:defRPr sz="1200"/>
            </a:lvl1pPr>
          </a:lstStyle>
          <a:p>
            <a:fld id="{9B97033E-08E0-48DD-B563-06783524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2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9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0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8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33BD-6A67-4D49-B2A7-FC63D1F7A8C7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152400"/>
            <a:ext cx="432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Showcard Gothic" pitchFamily="82" charset="0"/>
              </a:rPr>
              <a:t>Today’s Lesson:</a:t>
            </a:r>
          </a:p>
        </p:txBody>
      </p:sp>
      <p:pic>
        <p:nvPicPr>
          <p:cNvPr id="11" name="Picture 6" descr="http://www.skatewhat.com/russhowell/ClipArt-Skate-SkateBoy-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825" y="6172200"/>
            <a:ext cx="2043225" cy="2112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182321" y="1600200"/>
            <a:ext cx="6477000" cy="403187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What:    </a:t>
            </a:r>
            <a:endParaRPr lang="en-US" sz="3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howcard Gothic" pitchFamily="82" charset="0"/>
                <a:ea typeface="Cambria Math" pitchFamily="18" charset="0"/>
              </a:rPr>
              <a:t>transformations (dilations). . .</a:t>
            </a: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Why:      </a:t>
            </a:r>
            <a:endParaRPr lang="en-US" sz="3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defRPr/>
            </a:pPr>
            <a:endParaRPr lang="en-US" sz="3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To perform dilations of figures on the coordinate plane.</a:t>
            </a:r>
            <a:endParaRPr lang="en-US" sz="32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9120"/>
          <a:stretch>
            <a:fillRect/>
          </a:stretch>
        </p:blipFill>
        <p:spPr bwMode="auto">
          <a:xfrm>
            <a:off x="76200" y="152400"/>
            <a:ext cx="6477000" cy="84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9E-8E44-46C5-A8E2-16BF677211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000" cy="9144000"/>
            <a:chOff x="0" y="0"/>
            <a:chExt cx="7143750" cy="93916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43750" cy="939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2362200" y="2661312"/>
              <a:ext cx="1738952" cy="4896136"/>
              <a:chOff x="2362200" y="2661312"/>
              <a:chExt cx="1738952" cy="4896136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2362200" y="2667000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>
                <a:off x="2362200" y="3587088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1905000" y="3124200"/>
                <a:ext cx="9144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>
                <a:off x="3047999" y="3118512"/>
                <a:ext cx="9144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2936544" y="7108208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936544" y="7557448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2707944" y="7315200"/>
                <a:ext cx="4572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3872552" y="7317472"/>
                <a:ext cx="4572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Rounded Rectangular Callout 1"/>
          <p:cNvSpPr/>
          <p:nvPr/>
        </p:nvSpPr>
        <p:spPr>
          <a:xfrm>
            <a:off x="5181600" y="5029200"/>
            <a:ext cx="1295400" cy="765048"/>
          </a:xfrm>
          <a:prstGeom prst="wedgeRoundRectCallout">
            <a:avLst>
              <a:gd name="adj1" fmla="val -92956"/>
              <a:gd name="adj2" fmla="val -1804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Multiplying by ¼ is the same as dividing by 4!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2400" y="1799583"/>
            <a:ext cx="1295400" cy="1236696"/>
          </a:xfrm>
          <a:prstGeom prst="wedgeRoundRectCallout">
            <a:avLst>
              <a:gd name="adj1" fmla="val 80446"/>
              <a:gd name="adj2" fmla="val 1179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First, write down the ORIGINAL ordered pairs.  Then, multiply.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5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92"/>
            <a:ext cx="6894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Showcard Gothic" pitchFamily="82" charset="0"/>
            </a:endParaRPr>
          </a:p>
          <a:p>
            <a:pPr algn="ctr"/>
            <a:r>
              <a:rPr lang="en-US" sz="2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Pegasus" pitchFamily="2" charset="0"/>
              </a:rPr>
              <a:t>Math-7 “Dilations” Practice/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677" t="40441" r="52278" b="6618"/>
          <a:stretch>
            <a:fillRect/>
          </a:stretch>
        </p:blipFill>
        <p:spPr bwMode="auto">
          <a:xfrm>
            <a:off x="136260" y="5029200"/>
            <a:ext cx="2092139" cy="33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7267" t="36765" r="5025" b="3202"/>
          <a:stretch>
            <a:fillRect/>
          </a:stretch>
        </p:blipFill>
        <p:spPr bwMode="auto">
          <a:xfrm>
            <a:off x="4555860" y="4953000"/>
            <a:ext cx="210917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5467" t="42677" r="56264" b="6111"/>
          <a:stretch>
            <a:fillRect/>
          </a:stretch>
        </p:blipFill>
        <p:spPr bwMode="auto">
          <a:xfrm>
            <a:off x="2362200" y="5008729"/>
            <a:ext cx="1952663" cy="30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6492" t="9841" r="2116" b="34821"/>
          <a:stretch>
            <a:fillRect/>
          </a:stretch>
        </p:blipFill>
        <p:spPr bwMode="auto">
          <a:xfrm>
            <a:off x="4572000" y="762000"/>
            <a:ext cx="2057400" cy="322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4066" t="17916" r="10269" b="29893"/>
          <a:stretch>
            <a:fillRect/>
          </a:stretch>
        </p:blipFill>
        <p:spPr bwMode="auto">
          <a:xfrm>
            <a:off x="2342056" y="724422"/>
            <a:ext cx="1925144" cy="331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8247" t="13242" r="53265" b="28335"/>
          <a:stretch>
            <a:fillRect/>
          </a:stretch>
        </p:blipFill>
        <p:spPr bwMode="auto">
          <a:xfrm>
            <a:off x="152400" y="709699"/>
            <a:ext cx="2077544" cy="37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8543"/>
              </p:ext>
            </p:extLst>
          </p:nvPr>
        </p:nvGraphicFramePr>
        <p:xfrm>
          <a:off x="76200" y="609600"/>
          <a:ext cx="6629400" cy="845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42291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9E-8E44-46C5-A8E2-16BF6772115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6894842" cy="280730"/>
            <a:chOff x="0" y="104001"/>
            <a:chExt cx="6894842" cy="28073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104001"/>
              <a:ext cx="1791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Date:_____/_____/__________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107732"/>
              <a:ext cx="2627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Name:___________________________________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3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 r="5075" b="7143"/>
          <a:stretch>
            <a:fillRect/>
          </a:stretch>
        </p:blipFill>
        <p:spPr bwMode="auto">
          <a:xfrm>
            <a:off x="584783" y="685800"/>
            <a:ext cx="24632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/>
          <p:cNvPicPr>
            <a:picLocks noChangeAspect="1" noChangeArrowheads="1"/>
          </p:cNvPicPr>
          <p:nvPr/>
        </p:nvPicPr>
        <p:blipFill rotWithShape="1">
          <a:blip r:embed="rId3" cstate="print"/>
          <a:srcRect t="19396" b="29332"/>
          <a:stretch/>
        </p:blipFill>
        <p:spPr bwMode="auto">
          <a:xfrm>
            <a:off x="4103624" y="3208098"/>
            <a:ext cx="2196680" cy="144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85800"/>
            <a:ext cx="2767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 l="6452" t="14996" b="31999"/>
          <a:stretch/>
        </p:blipFill>
        <p:spPr bwMode="auto">
          <a:xfrm>
            <a:off x="3822356" y="5921334"/>
            <a:ext cx="2590800" cy="20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t="13542" b="28246"/>
          <a:stretch/>
        </p:blipFill>
        <p:spPr bwMode="auto">
          <a:xfrm>
            <a:off x="685800" y="5874825"/>
            <a:ext cx="2286000" cy="21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6200" y="152400"/>
            <a:ext cx="66294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Rockwell" pitchFamily="18" charset="0"/>
              </a:rPr>
              <a:t>TRANSFORMATIONS QUIZ REVIEW</a:t>
            </a:r>
            <a:endParaRPr lang="en-US" sz="1600" b="1" dirty="0">
              <a:latin typeface="Rockwell" pitchFamily="18" charset="0"/>
            </a:endParaRPr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 rotWithShape="1">
          <a:blip r:embed="rId3" cstate="print"/>
          <a:srcRect t="71860"/>
          <a:stretch/>
        </p:blipFill>
        <p:spPr bwMode="auto">
          <a:xfrm>
            <a:off x="3763603" y="4555976"/>
            <a:ext cx="2407661" cy="8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/>
          <p:cNvPicPr>
            <a:picLocks noChangeAspect="1" noChangeArrowheads="1"/>
          </p:cNvPicPr>
          <p:nvPr/>
        </p:nvPicPr>
        <p:blipFill rotWithShape="1">
          <a:blip r:embed="rId3" cstate="print"/>
          <a:srcRect b="83625"/>
          <a:stretch/>
        </p:blipFill>
        <p:spPr bwMode="auto">
          <a:xfrm>
            <a:off x="3751728" y="2667000"/>
            <a:ext cx="29004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t="76645"/>
          <a:stretch/>
        </p:blipFill>
        <p:spPr bwMode="auto">
          <a:xfrm>
            <a:off x="399800" y="8004072"/>
            <a:ext cx="2667000" cy="9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b="89583"/>
          <a:stretch/>
        </p:blipFill>
        <p:spPr bwMode="auto">
          <a:xfrm>
            <a:off x="444791" y="5464134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 rotWithShape="1">
          <a:blip r:embed="rId8" cstate="print"/>
          <a:srcRect l="6452" t="69720"/>
          <a:stretch/>
        </p:blipFill>
        <p:spPr bwMode="auto">
          <a:xfrm>
            <a:off x="3822355" y="7915537"/>
            <a:ext cx="2679357" cy="122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 rotWithShape="1">
          <a:blip r:embed="rId8" cstate="print"/>
          <a:srcRect l="6452" b="88560"/>
          <a:stretch/>
        </p:blipFill>
        <p:spPr bwMode="auto">
          <a:xfrm>
            <a:off x="3813122" y="5487884"/>
            <a:ext cx="2747966" cy="47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98219"/>
              </p:ext>
            </p:extLst>
          </p:nvPr>
        </p:nvGraphicFramePr>
        <p:xfrm>
          <a:off x="152400" y="609600"/>
          <a:ext cx="6553200" cy="845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/>
                <a:gridCol w="3276600"/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marL="228600" indent="-228600">
                        <a:buAutoNum type="arabicPeriod" startAt="3"/>
                      </a:pPr>
                      <a:r>
                        <a:rPr lang="en-US" sz="1400" b="1" smtClean="0"/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US" sz="1400" b="1" smtClean="0"/>
                    </a:p>
                    <a:p>
                      <a:pPr marL="0" indent="0">
                        <a:buNone/>
                      </a:pPr>
                      <a:r>
                        <a:rPr lang="en-US" sz="1400" b="1" smtClean="0"/>
                        <a:t>Point </a:t>
                      </a:r>
                      <a:r>
                        <a:rPr lang="en-US" sz="1400" b="1" dirty="0" smtClean="0"/>
                        <a:t>A, located at (2, 5) is translated </a:t>
                      </a:r>
                      <a:r>
                        <a:rPr lang="en-US" sz="1400" b="1" smtClean="0"/>
                        <a:t>four units </a:t>
                      </a:r>
                      <a:r>
                        <a:rPr lang="en-US" sz="1400" b="1" dirty="0" smtClean="0"/>
                        <a:t>to the right and three units down.  </a:t>
                      </a:r>
                      <a:r>
                        <a:rPr lang="en-US" sz="1400" b="1" smtClean="0"/>
                        <a:t>What is </a:t>
                      </a:r>
                      <a:r>
                        <a:rPr lang="en-US" sz="1400" b="1" dirty="0" smtClean="0"/>
                        <a:t>the location</a:t>
                      </a:r>
                      <a:r>
                        <a:rPr lang="en-US" sz="1400" b="1" baseline="0" dirty="0" smtClean="0"/>
                        <a:t> of A </a:t>
                      </a:r>
                      <a:r>
                        <a:rPr lang="en-US" sz="1400" b="1" baseline="0" smtClean="0"/>
                        <a:t>prime?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A   (6, 8)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B   (6, 2)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C   (-2, 8)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D   (-2, 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5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0770"/>
              </p:ext>
            </p:extLst>
          </p:nvPr>
        </p:nvGraphicFramePr>
        <p:xfrm>
          <a:off x="152400" y="381000"/>
          <a:ext cx="65532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/>
                <a:gridCol w="3276600"/>
              </a:tblGrid>
              <a:tr h="5029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   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dirty="0" smtClean="0"/>
                        <a:t>Point</a:t>
                      </a:r>
                      <a:r>
                        <a:rPr lang="en-US" sz="1400" b="1" baseline="0" dirty="0" smtClean="0"/>
                        <a:t> A, located at (-2, -4), is rotated 270 degrees counter-clockwise.  Where is A prime?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   (-2, 4)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B   (4, -2)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   (2, 4)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   (-4, 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81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/>
                        <a:t>Point</a:t>
                      </a:r>
                      <a:r>
                        <a:rPr lang="en-US" sz="1400" b="1" baseline="0" dirty="0" smtClean="0"/>
                        <a:t> A, located at (-1, -8), is rotated 90 degrees  clockwise.  Where is A prime?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   (8, 1)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B   (-1, 8)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   (-8, 1)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   (8, -1)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Point A, located at (-3, 5) is reflected over the x axis.  Where is A prime?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   (3, 5)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   (-3, -5)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   (3,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-5)</a:t>
                      </a:r>
                    </a:p>
                    <a:p>
                      <a:pPr marL="0" indent="0"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   (-3, 5)</a:t>
                      </a:r>
                    </a:p>
                    <a:p>
                      <a:pPr marL="342900" indent="-342900">
                        <a:buAutoNum type="alphaUcPeriod" startAt="3"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lphaUcPeriod" startAt="3"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2" cstate="print"/>
          <a:srcRect r="10246"/>
          <a:stretch>
            <a:fillRect/>
          </a:stretch>
        </p:blipFill>
        <p:spPr bwMode="auto">
          <a:xfrm>
            <a:off x="533400" y="533399"/>
            <a:ext cx="2819400" cy="479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6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6602896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" pitchFamily="18" charset="0"/>
              </a:rPr>
              <a:t>Remember, a </a:t>
            </a:r>
            <a:r>
              <a:rPr lang="en-US" sz="2800" b="1" i="1" dirty="0" smtClean="0">
                <a:latin typeface="Rockwell" pitchFamily="18" charset="0"/>
              </a:rPr>
              <a:t>dilation</a:t>
            </a:r>
            <a:r>
              <a:rPr lang="en-US" sz="2800" dirty="0" smtClean="0">
                <a:latin typeface="Rockwell" pitchFamily="18" charset="0"/>
              </a:rPr>
              <a:t> is any ____________________________.</a:t>
            </a:r>
          </a:p>
          <a:p>
            <a:endParaRPr lang="en-US" sz="2800" dirty="0">
              <a:latin typeface="Rockwell" pitchFamily="18" charset="0"/>
            </a:endParaRPr>
          </a:p>
          <a:p>
            <a:r>
              <a:rPr lang="en-US" sz="2800" dirty="0" smtClean="0">
                <a:latin typeface="Rockwell" pitchFamily="18" charset="0"/>
              </a:rPr>
              <a:t>The </a:t>
            </a:r>
            <a:r>
              <a:rPr lang="en-US" sz="2800" b="1" i="1" dirty="0" smtClean="0">
                <a:latin typeface="Rockwell" pitchFamily="18" charset="0"/>
              </a:rPr>
              <a:t>scale factor  </a:t>
            </a:r>
            <a:r>
              <a:rPr lang="en-US" sz="2800" dirty="0" smtClean="0">
                <a:latin typeface="Rockwell" pitchFamily="18" charset="0"/>
              </a:rPr>
              <a:t>controls how large or ________________ the figure will become.  We dilate according to the ______________________ .</a:t>
            </a:r>
          </a:p>
          <a:p>
            <a:endParaRPr lang="en-US" sz="2800" b="1" i="1" dirty="0">
              <a:latin typeface="Rockwell" pitchFamily="18" charset="0"/>
            </a:endParaRPr>
          </a:p>
          <a:p>
            <a:r>
              <a:rPr lang="en-US" sz="2800" dirty="0" smtClean="0">
                <a:latin typeface="Rockwell" pitchFamily="18" charset="0"/>
              </a:rPr>
              <a:t>More specifically, we ________________  EVERY coordinate by the scale factor. </a:t>
            </a:r>
            <a:endParaRPr lang="en-US" sz="2800" b="1" dirty="0">
              <a:latin typeface="Rockwell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6017388"/>
            <a:ext cx="3124200" cy="2288412"/>
            <a:chOff x="4343400" y="6019800"/>
            <a:chExt cx="1981200" cy="838200"/>
          </a:xfrm>
          <a:solidFill>
            <a:schemeClr val="bg1"/>
          </a:solidFill>
        </p:grpSpPr>
        <p:grpSp>
          <p:nvGrpSpPr>
            <p:cNvPr id="4" name="Group 3"/>
            <p:cNvGrpSpPr/>
            <p:nvPr/>
          </p:nvGrpSpPr>
          <p:grpSpPr>
            <a:xfrm>
              <a:off x="4343400" y="6019800"/>
              <a:ext cx="1981200" cy="838200"/>
              <a:chOff x="4343400" y="6019800"/>
              <a:chExt cx="1981200" cy="838200"/>
            </a:xfrm>
            <a:grpFill/>
          </p:grpSpPr>
          <p:grpSp>
            <p:nvGrpSpPr>
              <p:cNvPr id="6" name="Group 5"/>
              <p:cNvGrpSpPr/>
              <p:nvPr/>
            </p:nvGrpSpPr>
            <p:grpSpPr>
              <a:xfrm>
                <a:off x="4343400" y="6019800"/>
                <a:ext cx="1981200" cy="838200"/>
                <a:chOff x="3962400" y="3733800"/>
                <a:chExt cx="1981200" cy="838200"/>
              </a:xfrm>
              <a:grpFill/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3962400" y="3733800"/>
                  <a:ext cx="1981200" cy="8382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 bwMode="auto">
                <a:xfrm>
                  <a:off x="4692501" y="4113212"/>
                  <a:ext cx="457200" cy="15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" name="5-Point Star 6"/>
              <p:cNvSpPr/>
              <p:nvPr/>
            </p:nvSpPr>
            <p:spPr bwMode="auto">
              <a:xfrm>
                <a:off x="4572000" y="6225365"/>
                <a:ext cx="381000" cy="381000"/>
              </a:xfrm>
              <a:prstGeom prst="star5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5-Point Star 4"/>
            <p:cNvSpPr/>
            <p:nvPr/>
          </p:nvSpPr>
          <p:spPr bwMode="auto">
            <a:xfrm>
              <a:off x="5606900" y="6096000"/>
              <a:ext cx="687569" cy="68580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2286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howcard Gothic" pitchFamily="82" charset="0"/>
              </a:rPr>
              <a:t>What is it??</a:t>
            </a:r>
            <a:endParaRPr lang="en-US" sz="2400" dirty="0"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661" y="1457980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re-sizing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723" y="2718759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small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768" y="3591580"/>
            <a:ext cx="189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scale factor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9218" y="442978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multiply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_graph_paper.jpg"/>
          <p:cNvPicPr>
            <a:picLocks noChangeAspect="1"/>
          </p:cNvPicPr>
          <p:nvPr/>
        </p:nvPicPr>
        <p:blipFill rotWithShape="1">
          <a:blip r:embed="rId2" cstate="print"/>
          <a:srcRect l="2831" t="13995" r="55040" b="53366"/>
          <a:stretch/>
        </p:blipFill>
        <p:spPr>
          <a:xfrm>
            <a:off x="717122" y="685800"/>
            <a:ext cx="5467300" cy="5300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7596"/>
              </p:ext>
            </p:extLst>
          </p:nvPr>
        </p:nvGraphicFramePr>
        <p:xfrm>
          <a:off x="174172" y="7588475"/>
          <a:ext cx="65532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003"/>
                <a:gridCol w="1295522"/>
                <a:gridCol w="1263703"/>
                <a:gridCol w="12409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(-2, 4)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B (2, 4)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C (2, 1)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20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of 2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986158"/>
            <a:ext cx="6596745" cy="156966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2400" b="1" dirty="0"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7517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howcard Gothic" pitchFamily="82" charset="0"/>
              </a:rPr>
              <a:t>To be completed together in class:</a:t>
            </a:r>
            <a:endParaRPr lang="en-US" sz="2400" dirty="0">
              <a:latin typeface="Showcard Gothic" pitchFamily="8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0800000">
            <a:off x="2895600" y="2286000"/>
            <a:ext cx="1012372" cy="6858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2387973" y="1308463"/>
            <a:ext cx="2031625" cy="1447800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787" y="8583275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-4   8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4590" y="861060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4   8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5635" y="861060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4   2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_graph_paper.jpg"/>
          <p:cNvPicPr>
            <a:picLocks noChangeAspect="1"/>
          </p:cNvPicPr>
          <p:nvPr/>
        </p:nvPicPr>
        <p:blipFill rotWithShape="1">
          <a:blip r:embed="rId2" cstate="print"/>
          <a:srcRect l="2831" t="13995" r="55040" b="53366"/>
          <a:stretch/>
        </p:blipFill>
        <p:spPr>
          <a:xfrm>
            <a:off x="717122" y="76200"/>
            <a:ext cx="5467300" cy="5300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ight Triangle 7"/>
          <p:cNvSpPr/>
          <p:nvPr/>
        </p:nvSpPr>
        <p:spPr>
          <a:xfrm rot="10800000">
            <a:off x="2398775" y="1164945"/>
            <a:ext cx="1502054" cy="74005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2895599" y="1904999"/>
            <a:ext cx="751027" cy="370028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214080"/>
            <a:ext cx="6596745" cy="156966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2400" b="1" dirty="0">
              <a:latin typeface="Rockwell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05644"/>
              </p:ext>
            </p:extLst>
          </p:nvPr>
        </p:nvGraphicFramePr>
        <p:xfrm>
          <a:off x="118088" y="6700110"/>
          <a:ext cx="6596744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361"/>
                <a:gridCol w="1263461"/>
                <a:gridCol w="1263461"/>
                <a:gridCol w="12634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(-4, 6)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B (2, 6)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C (2, 3)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20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of ½ 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B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01340" y="771672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-2    3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772119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1    3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0985" y="772119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1   1.5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54018" y="8208102"/>
            <a:ext cx="2502108" cy="858448"/>
          </a:xfrm>
          <a:prstGeom prst="wedgeRoundRectCallout">
            <a:avLst>
              <a:gd name="adj1" fmla="val -45614"/>
              <a:gd name="adj2" fmla="val -85890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Rockwell Condensed" pitchFamily="18" charset="0"/>
              </a:rPr>
              <a:t>Multiplying by ½ is the SAME as dividing by 2!!</a:t>
            </a:r>
            <a:endParaRPr lang="en-US" sz="20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304800"/>
            <a:ext cx="6596745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Rockwell" pitchFamily="18" charset="0"/>
              </a:rPr>
              <a:t>Soooo</a:t>
            </a:r>
            <a:r>
              <a:rPr lang="en-US" sz="2800" b="1" dirty="0" smtClean="0">
                <a:latin typeface="Rockwell" pitchFamily="18" charset="0"/>
              </a:rPr>
              <a:t>, when a figure is dilated by a scale factor GREATER than one, the image gets ________________________.  </a:t>
            </a:r>
          </a:p>
          <a:p>
            <a:endParaRPr lang="en-US" sz="2800" b="1" dirty="0">
              <a:latin typeface="Rockwell" pitchFamily="18" charset="0"/>
            </a:endParaRPr>
          </a:p>
          <a:p>
            <a:r>
              <a:rPr lang="en-US" sz="2800" b="1" dirty="0" smtClean="0">
                <a:latin typeface="Rockwell" pitchFamily="18" charset="0"/>
              </a:rPr>
              <a:t>However, when a figure is dilated by a scale factor LESS than one (fraction), the image gets __________________________________ .</a:t>
            </a:r>
            <a:endParaRPr lang="en-US" sz="2800" b="1" dirty="0">
              <a:latin typeface="Rockwell" pitchFamily="18" charset="0"/>
            </a:endParaRPr>
          </a:p>
        </p:txBody>
      </p:sp>
      <p:pic>
        <p:nvPicPr>
          <p:cNvPr id="2050" name="Picture 2" descr="http://www.regentsprep.org/Regents/math/geometry/GT3/Dtig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8" y="5638800"/>
            <a:ext cx="59593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4602" y="1153352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BIGGER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641" y="3293853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smaller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3124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Showcard Gothic" pitchFamily="82" charset="0"/>
              </a:rPr>
              <a:t>END OF LESSON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Showcard Gothic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Showcard Gothic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 Rounded MT Bold" pitchFamily="34" charset="0"/>
              </a:rPr>
              <a:t>The next slides are student copies of the notes for this lesson.  These notes  were handed out in class and filled-in as the lesson progressed.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 Rounded MT Bold" pitchFamily="34" charset="0"/>
              </a:rPr>
              <a:t>NOTE:  The last slide(s) in any lesson slideshow (entitled “Practice Work”) represent the homework assigned for that day.   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15744" b="5830"/>
          <a:stretch>
            <a:fillRect/>
          </a:stretch>
        </p:blipFill>
        <p:spPr bwMode="auto">
          <a:xfrm>
            <a:off x="2509838" y="457200"/>
            <a:ext cx="18383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36"/>
          <p:cNvGrpSpPr>
            <a:grpSpLocks/>
          </p:cNvGrpSpPr>
          <p:nvPr/>
        </p:nvGrpSpPr>
        <p:grpSpPr bwMode="auto">
          <a:xfrm>
            <a:off x="152400" y="0"/>
            <a:ext cx="6781800" cy="979705"/>
            <a:chOff x="685800" y="0"/>
            <a:chExt cx="6172200" cy="979921"/>
          </a:xfrm>
        </p:grpSpPr>
        <p:sp>
          <p:nvSpPr>
            <p:cNvPr id="2074" name="TextBox 14"/>
            <p:cNvSpPr txBox="1">
              <a:spLocks noChangeArrowheads="1"/>
            </p:cNvSpPr>
            <p:nvPr/>
          </p:nvSpPr>
          <p:spPr bwMode="auto">
            <a:xfrm>
              <a:off x="2612695" y="11668"/>
              <a:ext cx="1981633" cy="4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 smtClean="0">
                  <a:latin typeface="Showcard Gothic" pitchFamily="82" charset="0"/>
                </a:rPr>
                <a:t>Math-7 NOTES</a:t>
              </a:r>
              <a:endParaRPr lang="en-US" sz="2000" dirty="0">
                <a:latin typeface="Showcard Gothic" pitchFamily="82" charset="0"/>
              </a:endParaRPr>
            </a:p>
          </p:txBody>
        </p:sp>
        <p:sp>
          <p:nvSpPr>
            <p:cNvPr id="2075" name="TextBox 15"/>
            <p:cNvSpPr txBox="1">
              <a:spLocks noChangeArrowheads="1"/>
            </p:cNvSpPr>
            <p:nvPr/>
          </p:nvSpPr>
          <p:spPr bwMode="auto">
            <a:xfrm>
              <a:off x="4953000" y="0"/>
              <a:ext cx="1905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Cambria Math" pitchFamily="18" charset="0"/>
                </a:rPr>
                <a:t>DATE: ______/_______/_______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" y="333448"/>
              <a:ext cx="6003779" cy="64647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What:     </a:t>
              </a:r>
              <a:r>
                <a:rPr lang="en-US" sz="1200" dirty="0" smtClean="0">
                  <a:solidFill>
                    <a:schemeClr val="tx1"/>
                  </a:solidFill>
                  <a:latin typeface="Showcard Gothic" pitchFamily="82" charset="0"/>
                  <a:ea typeface="Cambria Math" pitchFamily="18" charset="0"/>
                </a:rPr>
                <a:t>transformations  (dilations). . .</a:t>
              </a:r>
            </a:p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endParaRPr>
            </a:p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Why:      </a:t>
              </a:r>
              <a:r>
                <a:rPr lang="en-US" sz="12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To </a:t>
              </a:r>
              <a:r>
                <a:rPr lang="en-US" sz="12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perform dilations of figures on the coordinate plane.</a:t>
              </a:r>
              <a:endParaRPr lang="en-US" sz="1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077" name="TextBox 17"/>
            <p:cNvSpPr txBox="1">
              <a:spLocks noChangeArrowheads="1"/>
            </p:cNvSpPr>
            <p:nvPr/>
          </p:nvSpPr>
          <p:spPr bwMode="auto">
            <a:xfrm>
              <a:off x="685800" y="0"/>
              <a:ext cx="6289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Cambria Math" pitchFamily="18" charset="0"/>
                </a:rPr>
                <a:t>NAME: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2400" y="990600"/>
            <a:ext cx="6602896" cy="1600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Remember, a </a:t>
            </a:r>
            <a:r>
              <a:rPr lang="en-US" sz="1400" b="1" i="1" dirty="0" smtClean="0">
                <a:latin typeface="Rockwell" pitchFamily="18" charset="0"/>
              </a:rPr>
              <a:t>dilation</a:t>
            </a:r>
            <a:r>
              <a:rPr lang="en-US" sz="1400" dirty="0" smtClean="0">
                <a:latin typeface="Rockwell" pitchFamily="18" charset="0"/>
              </a:rPr>
              <a:t> is any ____________________________.</a:t>
            </a:r>
          </a:p>
          <a:p>
            <a:endParaRPr lang="en-US" sz="1400" dirty="0">
              <a:latin typeface="Rockwell" pitchFamily="18" charset="0"/>
            </a:endParaRPr>
          </a:p>
          <a:p>
            <a:r>
              <a:rPr lang="en-US" sz="1400" dirty="0" smtClean="0">
                <a:latin typeface="Rockwell" pitchFamily="18" charset="0"/>
              </a:rPr>
              <a:t>The </a:t>
            </a:r>
            <a:r>
              <a:rPr lang="en-US" sz="1400" b="1" i="1" dirty="0" smtClean="0">
                <a:latin typeface="Rockwell" pitchFamily="18" charset="0"/>
              </a:rPr>
              <a:t>scale factor  </a:t>
            </a:r>
            <a:r>
              <a:rPr lang="en-US" sz="1400" dirty="0" smtClean="0">
                <a:latin typeface="Rockwell" pitchFamily="18" charset="0"/>
              </a:rPr>
              <a:t>controls how large or ________________ the figure will become.  We dilate according to the ______________________ .</a:t>
            </a:r>
          </a:p>
          <a:p>
            <a:endParaRPr lang="en-US" sz="1400" b="1" i="1" dirty="0">
              <a:latin typeface="Rockwell" pitchFamily="18" charset="0"/>
            </a:endParaRPr>
          </a:p>
          <a:p>
            <a:r>
              <a:rPr lang="en-US" sz="1400" dirty="0" smtClean="0">
                <a:latin typeface="Rockwell" pitchFamily="18" charset="0"/>
              </a:rPr>
              <a:t>More specifically, we _____________________ EVERY coordinate by the scale factor. </a:t>
            </a:r>
            <a:endParaRPr lang="en-US" sz="1400" b="1" dirty="0">
              <a:latin typeface="Rockwell" pitchFamily="18" charset="0"/>
            </a:endParaRPr>
          </a:p>
        </p:txBody>
      </p:sp>
      <p:sp>
        <p:nvSpPr>
          <p:cNvPr id="6146" name="AutoShape 2" descr="data:image/jpeg;base64,/9j/4AAQSkZJRgABAQAAAQABAAD/2wCEAAkGBhMSERUUExIVFRUWGBkYGBgYFx4YHRoeHRseHhsdFxkbHScfHB0lHhgYHy8hIycpLCwtGB49NTAqNSgrLCoBCQoKBQUFDQUFDSkYEhgpKSkpKSkpKSkpKSkpKSkpKSkpKSkpKSkpKSkpKSkpKSkpKSkpKSkpKSkpKSkpKSkpKf/AABEIANMA7gMBIgACEQEDEQH/xAAcAAEAAwEBAQEBAAAAAAAAAAAABQYHBAMIAgH/xABNEAACAQMDAgQEAgYECgYLAAABAgMABBEFEiEGMQcTIkEUMlFhI3EIFUJSgZEXJDOhFhhUVWKTlLHB0nKCktHT4TRDU2WDoqOk1OPw/8QAFAEBAAAAAAAAAAAAAAAAAAAAAP/EABQRAQAAAAAAAAAAAAAAAAAAAAD/2gAMAwEAAhEDEQA/ANxpSlApSlApSlApSlApSlApSlApSmaBUB1Z1nBYInmbnllYJDDGN0krHgBV+mSBntyO5IBivEnxKh0uHjbJcuD5UWf/AJ5MchAfyLEYHuR8xap1Hc3M5nmnkeU59RY5AOfSv7q+o+kYHJoN1tuvdSluPLt5LW5mYgywrGTBaoBk+ZdhxufuCRvXIOBnCmw6P4tWzyyQ3RSB42KGQSb7dmGDtSchfVgn0kD5T3rAoOsmaJbVIttsCCLePgzvlcfEyjDvkjJ247AKE9JSSPUUUflRyGGaXO0b18y0sVJAYRwAFZnxks/qHAwXPqoPqUNntX9r516a6xuLQKLOaRk2fhW06NK90xJLPFDHxbxg7uA+MKT6jnGr9J+K9jelY/MWGckr5TsOWBAxHIPRJkkY2nJ+lBc6UpQKUpQKUpQKUpQKUpQKUpQKUpQKUpQKVxazdyxQu8EHnyjG2Pese7JA+dzgAA5/hUL8bq3+S2P+1Sf/AI9BZ6VTdQstamUbLmztec4SJ5yO4wXkwrA9+I1I7ZOOYdtf1K3meGW/00xxRh2uJoyhLF2HllEmVdygc4A4K9yc0Gi3NykaM7sFRQWZmOAABkkk9gBUbfdUQRwxzAtIJtvkrGpZpSy7lCDgZI5yxAABJIAJrH9ZvjdzR2t5rfnW4jWeVraBSC28hUAiRiQoUuxcbVyhxXtpa2k2ozsdW1CV4ikVvJADKxR0BbdJHAy4MjOoGFxsPf2DVerOrItPs2uZgeAAqZAZnPZBzjPfJGcAE8gVnWkaZrWs/wBYnu30+2dcxRw8FgwwCQCGxwGy5OQ3pwDmujxvh3vpVuxZopLkK65Pq+RRk984dxnv6jX7650WS81BbXT7mWCaGFXlImZYolGREixIeHYlSeMBdp98EMv8TPDu+sWWWeU3URCos3qJXAwqOGJK++OSOO+eKo9tavI4SNGd2OAqgsSfsBya+hodE1G/6fnt7uJzdhz5XnEKX2srAj6HG9QWxnjkDkVvpnpSF5Vk0m7ay1BI8S2tymSCFG7G9SdrEBs+rhvb5QEFpfgBqc0e9vIgJPySu27H1IRGA/InPHavHVvAjVIRlUjnGM/hSZPfGNrhWJ9+BitaTrbVLJANQ01pVUhTPaMrhhnG4xfMO477QTngdq6/6btH/wArI/8Agzf+HQfOLfEWU7R3CTR7lEcqH0O8QZdyq7KcAiPaGGRgY5GQZCa/+K2AvEkVvEuASUWEHIIjXcHnlP4bFvdk/cUGvpD4jS9Zh2boLpducftoDjkDh4z254OcVlHXvgXLA73OnYeJBv8AJJLSKQRkJkHzB+1gnPBHq4yE30T4pSW3lx6jITBKzfDzSspn2E5RrmMOSqFeQ5B7jBK+qtiRwQCDkHkEV8gaVqspl8lSzib+28olXm3DcyySyDcATwx+Ues4I5Ok9D9Uy6bIQZfibFdwmW2V5YbIu+5CszDMnzNuCk9+7ECg3ileVtcpIivGwdGAZWU5BB7EEdxXrQKUpQKUpQKUpQKUrxvLbzI3Tcyb1ZdyNtZcjGUYdmGcg+xoPXdTNVH+jlf846p/tr/91P6L7NuZ3urhvZ5ruYsB+6NrqMZye3uaC1XEwVSSyr9CxwM+2az+HUNRuHcLq+lo0ZVWjhTzdvqIcvvk3KwxwOxIx6e9T9p4a6bHn+qJJnH9sWnxjPy+cz7e/OMZ4z2FSV10tZyKEktLd1X5VaJCBgYGARxxxQUyDWgcibqa1Kkf+pW2icHI/aaSQY78bffvXjeahZHCfrLUr9+WAs5GYgHg5NoiocEftHIyPY1ZdZ6l0q0bZPLaxv8Au4UsOM8qoJHBB5A715WHiXpLERx3sC5zgE+WvuTywCj37mgrdz0/pxKsdJ1HdOc7gJCz5IJE584lQ2Ru83b757HEjaWiRMrR9NlWTBVgLPcCPfd5u7P3zmrvc38ccTSu6iNFLs3cBQMk8e2Bmso1PW7/AF+V4NPc2+nofLluCMGQ9ztHDY4A2qQcN6iA2AFjt+o9PhummuIbWynCsHZp4PO9W3IkSJizE7QRnOMe2TVo0bqO0ugfhriGXgEiN1JAPbco5HY9wOxqtdP+DOm2wy8PxMhzl5/XnOM+j5PbvjPJ5qO6m8Erdz52nsbK5Ul1Ks2wnk4xnMfOOU4AHyntQT/iT0Qup2ZjGBMnrhYnGGxjBOCdrDgj7A+wqpdH+IF5HdtYXtkZr1cAywmPLRgEgynIUAbiQcjPmY2hj6pfojxQSRZINReK2u7ZvLl3yIiuRkbkywGeDkDgcEcHAi/DYCXXNXnTlQ4jzj33EH2+qH86DVqq/Wfh7b6gAzZhuEwY7iPAkUjtk92UHnGRj2I711dY6LcXEKm0uPh7iJi8b43KTtZSrqcgqd30OODgkVlMvjBqqEwTR2ULrK0LTyFtgZSS2FViWAAwSoPt7kCgsmleItxp0i2mtIQxYiK7UAxyLuxl8fKR3JwCARlR3bk8S/EmDS7kpa2cD3ciq0krRgDac4DMuHc+lT3xjH0xUD4jQQjQQ0V6b4yXqySTEg+tomDAKP7MABPR7ZH1FUvxit2XVpi3ZxGy859JjUD8uQeKCQm61s79g8sJ0+9GSt3aFgpY7jmaMesDtllLN3P+jWpdM+KRieKz1QeXOwXZcKQ0E6sPRIHHA3dsj05/d5AxnojQmEN1fyKVghgmRW4G+WRDGiplhkjzNx79sYyRV88JdLjv9GuoL1c28UhMUpOWiOwM/lk527eGwBg+Y2c5IoOHx66EW3lF9AMJMxWVVXAVyPm4/f8AVnPuPfdxQrTqEtFGjxNctECscbkiGNf3lhiwWcnBLMcH9oN3Exq88EsQg/X1xMgA2pNBMIhtIAB/Ecj0kkYQ/L7Zrt6fM9gsZuJLk2TNj4ixum2RgkcHy8gHcwJR9rc9s8UGneEeo3Ss9tLHctBs82KaS2NvGpJ9UUQPdPWCnbhWwoAFabVU6b0i4VopY9Ue5tChwksaOWBHoZZ12sSOMlt2eex7WugUpSgUpSgUpSgUpSgUpSgVmvWF5dahqX6rtp3t4o4vMupo8FhuwUTPBU/L2bkOcjANaVWR9TX93puts1qIpzqiooibIKPEojR225OwZLE8ZG8cbQ1BbtI8KdLtgoSzjYgg7pB5jZwOctke2cAAZzgCpC/6D0+YASWVu2M4/DVcZ78qB9Kj9K6BHnR3V9O93dR/Ix9EcZzn8KJeB7DLEk49uw9LjrtTqC2VtA1yykfEujALbqeAWJ4Zs8lQc4Bxk8UFdn8A9P8AiFkQyJDjEkAZisnvy+7eOdpxk8qK0S2tooIwqKkUaDgKAqqO547AdzXRXLqmmx3EMkMq7o5FKsMkZB+45FBl2t+PA+IaHT7RrsIHLvkgELySgUElAATuOPy9zceh/Ee11OPMTbJRjfC5G4HGSV59a9/UPpyBWd6fHL0xe7HHnafdMPxtqho2yQA7cZKjkg4UgkrghhVIu9Un+MXULQj4u5upvLhgAO1EKqA6qv4nmF8bsDOxyclsqGk+KfS1teatp0O1fOlLGfHDNCgBG7keyuAfmwOOwri6F09NH1+axLN5VxEphLn5j3A4AUniRc4HK4HJwbx0L0hLA8t7eMr311jzNoG2JQBtijPfAAUE552r3xkxvi/0vNNFDeWoJuLJ/MVQMlhlS2BnuNobHcgEDnFBodY0+lXEeuXVraJHHLO63hu5FjleKEgBxErD5jKzqAfbH/SF86B6+g1S33x+iVcCWInJQ/UfVD7N/uIIqo69cz6hG2o6STFdW/nWsqFVLSICDhe4JBAdfryO4wQ/PX3TVnfalBaQqqztHcG5aMY2L5e+JpgpG78ZomGe/wBaqKQqzRWN+IYb6x9FvLcKTBcxBiFik3Ywhz6XA7dsEHN/8GNKtRbtcpcNcXU3/pDyE71Yd42UkkYPueW4PbAF213p22vIxHcwpKoO4BvYj3BHI7n+dBifWkU16qrc3Gn2Njbv8kEwmLEkgyRxxruYncQFIXG5iRya7ZLLVZbMW2naYINPeORNsrxLNKWUr5ku9gytnDYAGdo5KkCrX0Bp+mPd3aw2MMM9pM8QO7zGKg4EihuUyQRwOO2Tk1o1B8j6Toy2GoKNTR4RCDLs27vNZcmNVxkMrOMbs7SAfUO4l+jxegvHEF87U8KsUqgoY9xd53VwfSPUqnDZDS+4Xdr3jrbwtpEpk2h1aMxZIB3FwCF9z6C/A9gfpXR4W9EJbQR3chlku54U8ySUksoIUiMAk4ChUXnn0DsOAE30H002n2ENqzh2jDFmAwMsxcgZ5wCxGT3x7VYKUoFKUoFKUoFKUoFKUoFKUoFZV4tQXNre2mqRQiaK2BWRfcBieex2jDYDDODitVpQZrqHjjYNZyyW8wE4QmOKVGBL4yAccEZOPmxwam/C3Qxb6fG+8ySXIFzLI3zM8qhuSSScAgZ98E9ya9Nf8MdPuo5Fa1iR3GPNjQK6kYwVIHtgcdj2NUGz0vqPSFMcHlXtuo9AJ3lRnACqSsgOAPSCygHj3oOrxh1PUwWUZttO8yKN50O6Rg4G5toYNsG7btGMle+DXt0lbz2eu/q+G/luLeO18yZJ2LbDnCrHxhSN8TccbWb3wB+LzprV9Xuol1CJLWxjIkaJJQ28jHpbY+4seRk4CjOOe8h1p0VfpqI1PSzH5pQJNG7EeZjC9m9O3aqZG5f7MEc0E14v2kMmkXXnEKFQOjYziQMNgHBwWbCZ+jntWUXvTyaJb2uoW94Irx4Yy1rMgcsZEXeAvDKoO8ksMZAGQe/b1feXIaKXXpowiZki0+3PqkYEKDIRkKh5O5nY43BQCSKm+iug7nULpdU1T6hoLcgYC+raGQjCKMqVHJJyW+4WDp7xAvjaxz3elT7X/atxvb5sbmt2xIgxgjG/IyeBir5aziRFcBgGUMAylWGRnDKeVPPIPINfqSQKCzEAAEkk4AA7kn2FY51j49Rx3kMdod9ukiNcSqoYyL+0kQbjGP2uDnsQBkhIdceH4tZpNTs75LGbOX8zCxHK+oABCSzEbtuG3HPGcVSvDjryawuDPdxbLPUGdt6IAiuHILKBk7VO5SvcAgjOOan4g+IU2qT7nykKE+VFnhR9W+rn3P8AAcVHar1bNNawWnCW8Aysa+7nJeRieSxZ3OM4XdgAe4fRut9Cs0/6w0u5FvcOu5gPVBc8EjzADj1ZHrGfrjPqrhi8Rb+yUnVtOdYwVU3FuRIgztGXXdlRknkHvgAZrEOidf1RZkhsJptxwBGDvT6ZZXygUbu5GBkVfrjw71vUX3ardLFbx4Zy0iYCgEsUSL8MEBeWfbjOecGgqfWHU0Kakb7SbiRXlLM67CpViPV82Q6uctg9jnjGKvf+HPUMawebBbK10/lwpIpR84blk3ZUZ2n1fb61z+HnVul6fcTqY3iglcfC3Mil96oFic79u5QzBnzgKMsOMYPR4r9brb32m31q0U4jWfGG3KdwUEEqeDtfP2yOKCV1zwp1DUgHvtTVXXGyOGJjEpGfVgupLEE84B+5FdadHa7biMW+sRzqucrcw4/LL4kdu57sMYGOOBE/0waopUvosuw4PpEmSMA8eg84Yd/r+ddg8eBF6rvTLyBDwG2g5b2HrCDsCe+eO30D1un6oViFFjIBj1LwDx9GIP25Ffzf1Ts3Ysd27Gz3xjO7OduPbvn7VYOm/FK0v7lILXzJCYmldiuwR7SowwbG4ktj0bsflyLjQZnD1J1BbJvudOhuVGciCTa+MZ4UFs4x2CknIqRsvGfTmyszyWsinDRzxMrA5IwdoIzx2z71dbu8jiXdI6ovA3OwUc9uScVzapoVvcrtuII5R9HQNjnPGRxyBQNN162uM+RcQzbcZ8uRXxntnaTjOD/Ku+s1uvALTWk3xNcQEYKiOXhSOxBdWbOefm/lXIPA5/8AO95/M/8APQarSsk6l8P7C1ikMmsXcDhNy+Zdbj9AfKCh3GRjC9+anvBTqCa70xWnyWjdolc5JdVVSGJPc5Yrn/Q/OgvtKUoFK8551RWd2CqoJZmIAAHJJJ4AA96ynrTxiilh8jTZW86WRYvNMbBVVsgujEdwcDOOMkjkCg0661eCPdvmjXYpZgWGVCruJI74Cgn8qqNl4nNciV7PTrq5gjJxMNkYfGc+WshDPyCMAE9uATionX/BC1+AdLaPN5sG2aSR9zMCC27nblhuX5ccitE0myEMEUYVVCIq7VAAGABgAcYoImx6+spIJZjL5SwYEyyqY3iJxgSIwyCSQBjIJ4BJqNsvE+JmzNa3ltCduyeaBljbd7swzsHvluMckipXW+iLS6uIriaPMkRBBBwGAOQsg7OoPIB7ZNTNyilGDDIIIIPGQfbP37UH7ilVlDKQysAQQcgg9iCO4rm1i3lkgkSGXypWQhJNu7YxHBwe+Kpeg3t5YadaR/Ci4dd6yJ8UivEnmExqu7KybY2AxuAGwDOO1VsOu706ndsRZQu8cCKlxfRlIApbcD5YBkbcXJXhlLDORjIVlNGn0rUXudVsZL5Cd3ngllBySJP3c+n5H24Ht2ztOmeJemTgGO9hyx2hXby2J9htkw3c98YrNtJ69vhcXrTXmnKPwcq8skyKGBH9WSInf3y4+uMn3rM+ptPV5pZRdWRzyFhV4QcKPkiMY2k47e5J55zQbPqfS9/rDmO7vraG2U7hDaHzGcBuDIWPsDjPKg4O2s8s/ByW71CaK3WaG0hkMZnnALHbwdqgJvJI4wMAEZP1zeOZlOVJB+xx/uqf6Z6we1di5uHDYB8q6kt2wM8BlyMZIPKnt7ZzQXvr/wAG/Ke1g022uJnKyGaVj6DyNm5ziNCMPxxwV7k1YOlv0doVUNfSs8mc7IW2pjHZmK7ic55BWoqw8QtKfPmXetRYx3u5Gz9cbHPb7471y3uoaLcAK2r6osQZdsTs7qvBG4BlPA5ye43cUG4WdrZ2EQRBDbR8tjKxg4Ayxz3OAMk5PAqqdZdVafdQCJYm1HDrJ5dvuZfSTzJKo8sAe6s3YjjBrL44emQMSXN9Oe4YgjAIHAG0dqj9Z6u0qMbbWznuDwu67nk2BU4UJHG4JBHGGIwFAx3wE/1vewtbyvfTQLciMxWdjblZEtlbYSXZBt37ffgcHbngL69P+Ai3NvaXAndN6o00Uifc7whG0rkYABHHJz2FUronXrdtWhuL4RRxKWbCQqkasASn4caYwGxzgngZPFfVdpexyoHidZEbkMjBlP5MDg0HqowMV+ZoFdSrqGVgQVIyCCMEEHggjjFfulBkVvZQaV1KzsEgt7u2IiIURxq+U3KScKCTETx7yIMc1raSAgEHIPII7EfY1EdUdIWuoRCO5i3hSSpBKspIxlWH+7scDI4FUSPwIWEE2up3sEmMBg3AGRkEIUJGB23D2+mKCx9T+GNvfvI01xebZAv4Sz4iUrjDLGQVDcY5yOScZ5qk9YdO6losCzabezyW0Y/EimKSGP2DKCoHl9uAPSRnkE4lT0NrVlG8ttq8l3IMHyZ4yQ+M8K0kr7Tye23JAye1f3UvF2zksLiK63W135UkbwOjE+YVZcIQCCN3uSKCrab4q3EwyNQuhggNt0yKQLk8ZKy/8PrXaZ45CBcdQ6k6DnbFZzwNn29Yjbjntiufwm8LPOs1umnurWYysY2hfYTGFCjKkfveZ+YP0NXg9Fav7a+3+xRf89Bn93d9PxRSA6deynkmSRHDMf3vMZxtzjPYdzxWj+ESXo08C+Qo3mN5QKouIiqlfSmAPUZOCAcY9sVHal4cancRPDNrrPHINrL8FGMj6ZEgP8quvTmj/CWsNv5jSeUipvbgtgY7ZOB7AZOABQRPV3XsdjJFAIZbi5mDGKGEAk493yfSvB5wflbjg1DzdTa6NxGkRYJwn9ZQkZYAF8HkAHnGP4VO9XeH9nqSj4iL1qMLKh2uo54De4yScMCM+1QsPhHGpB/WWqMAR6Td4BA9jtQHHtwQaDgv+g9VvREt9qEbwNIjz20cXlDaMkosietwDgYYj65yBWh2tvEIxHGqeWo2BVxtG3jbgcDGMY9sVh1/4VazHOFjljuYWlLsZZT6hsVcXGcOwKDZ6SSBuxtzS66T1vTVNz5vnRuG+KSByCF9WXBO07vxHk3KPSxLEdzQb1UZ1Bo7XMQjW5mt/UrF4SFYgHldxBwD9R9u4yDlXSfidey7ZhbXdxDlhKI4dyKQwOI2yTwskuQSSfLhGR6jWyW8wdFYA4YAjPB5GeR9aDKOqYbyzltbaW6u7yKfckflypbSGQDhJZAPXGwIyx9S8kE9q7oemLh4yi6Naoo7i8vHuC+eRtIV+2P2yO4x2NeXWvTOpand5RI7eGyfMHmO4M7kAlg8RDImMAYIIOffIWsS9RTpDM8Wk3bvA7QzGS/uJkjkzxtUPmQdiSMYDLyAwJCePSEtunnSz6XZyyZMdq9tAIQAOI2lIErEFssyk4LHGRjMRql89jNbXFvqdpPcNmKWKKCIxpE3rkfEGHMcZjByx3YHcDcDAadqFyjRt+p9LiaeWKBBNDJuJl5VvLeYsE4GXx+0MZya1Cw6Ev0keRLuztSQFAtdPjAxxkFnO/kgHBJ5/gAFctYGluFu4NclkuBCokeOxVt8XnGP0IqYP4qtgkMQvPYU8Q/C6KOM3TjUNRk3BWHnrvVMdx+ExYBvYDjd9BVwuem9X2nZrClvYNZxAffJBJ7Z9qxzxN61vY7iS0GptcKEMU22JIVych0wuc4BwT9cj2oKxrM8Agj2afHEXXCyfEvKx4HqZA+Fbt3UDlvSeMVqlaJ4XeFD6mHnkby4E3KpxkvJjgYBB2LkFjkZ7A5yVDO6Vq91+jnfhsRzWzr9Szof5bD/AL6/lt+jpqBYB5rZF9yGZj/2dgzz96DKaVvmlfo2QjBuLyR+OREipz9mfdkd/wBkVetI8KtLtvks42J95cynn/p5A7e31NB8k1NdN9Y3dg4e2nZOcle6N7etD6Tx79/oQQK1/wAYvDDT4LJrqAC2eMqNq5Ky5ONu32b3DD2Bz9Rg1B9ceHfX8Wq2+9RsljwJo/3Sc4IPurbTj8iParXXzP8Ao/ysNWAGcNDJu9WOBggkftc44+/2r6YoFK5L3V4If7WaOPA3et1Xjnnk9uDz9q49O6usrg4hu4JDkDCyKTk9hjPvg0EvXDf6JbzsrTQRSMpBUuisQRnGCR/pH+ZrupQKUpQKUpQK5NVnmSF2giWWUD0oz+WG5Gcvg44ye3OPbOa66UGK6xrXULqRcW9xBC7KCLGJZZQMEtscSl0yVA3cgbj9laCfp60ERA0XXJXA/bDKGP8ApFVOB+Sn8q+h6/m2gznwR6ggmsniiUx+TKwWJ5hK4VvWMehCFyWA4/Ybk812eJHiMdLms8oHilaTzf3gqhQCvftvLYxzsAyOa9tb8IdOuJPNETQSk5LwOYyc5zxyoznJIAJ+tdWkeGGnwKwMHns67Xe4JmZgDkD1+kDOPlA7DOcZoIuy8atOaNmllETLjK5EmeI8lNvLDMuOwJ2Ocek4jelvGTTDHJJMps5JXMjqRJIHO0KGVwmD6UTjAA4796uNp4fabGQyWNuGDFgfKUkEnPBIOOew7D2xUxJYRMFDRoQny5UHb2+XI47Dt9BQZP030sL7Wjqa2TQ2vzqZwFMsmBtlji2grzh8knJ5zk4GwV+XbAJqka/1pHPo5mhnSCa4ty0KmdEcN2IViw5Vsg47Eex4oP14tdcvpllviAM0reXGTyF4JLY9yAOAeMnnOMH5WlkLEsTkkkk/Umt58W9Rg1XTrd7W5gLh1k8ppokfDKQQQ0gwyk8jn3+lYZNYlV3b4zyBgOCeV3dh7DsT9eKDt6U0X4u8gty20SyKpP0BPOODzjOPvivsTTtPjgiSKJAkaAKqqMAD/wDvf3r4w0nU3tpo5ojh42DqfuDnnHsex+xNfUHSHjBYXwx5nw8oxmOYquScf2bZ2sMnHs3HyigvFKUoFcmq6pFbQvNM4jjjG5mPYD/iScAAckkAcmuusD8bvEFpp/1bA+IlZVnYc7n3fJnPyrxkceoEe1BTvFDxHbVZ1KqY4ItwjQkEkk8u2AMEgL6cnGO5zVJrftR/R+0+KNXkvZIQoAd3MYUt2yNwAXJ7DJ9qy7rqx0uArDYSSzupPmzMw2EjIxGoUZ553A4xjGcnAd/hX1E2nm6vFtPiBFGoZjIIxGHcAYJjYlmOMAEcK/fHFlvfEXWLmyn1BJltYInWNUjjBLsxUH1ODwoOc/VsY+lceJ4dAeFoG3S3Mc4lC/h+X5ShcS42s24suwNuU7sjg116ncD9RRWYaFTHKbgyJNGVlVlfaCiv53nZdV2NGNoQE4wcBfugfBi3e3W41DN1NOofBdtqBsMOQQzPzkknHJGOMmyar4NaXNGFFuISowrxEqw7kE5JDHJ7sCeB7AVYekLhXsLVlIKmCLBH2QD/AIVAdeeJkFkrQxMs142EjhVhwzcAyHsoH0PJ49jkBQtH8WJ9NupbO6cXltBIYviPkkUAquMN/aleQVGWzuO4gc7dbXKyIrocq4DKfqCMg/yrC9Z6UjGiPeQ3Hnu6FrwOWKySs/LgMMxzRu2AcKSuQcbiTovg5dNJo1oWOSBIo4A4SV1UcfRVA/hQXSlKUClKUClK/jg4ODg+x70Efr+qPbwNKkElwwxiOIZZsnHv7DOSfoKhZerbvB8vSrhyJpIgDJHGCqAFZMuR6W5we3p75IB549I1pz69QtYgoAHl2pkL4zlnDyDaTxwpI/L39P8AB/Vv87Rf7Av/AI1B7pq2qOMrp8Ef2mu/V2H/ALKJ1759/pX5k1LVnU+XZWsRxgeddM3qxnOI4iCoJxjcCdp9sGui46YuHIJ1O7XjGEWBR+ePJNeTdFSNxJqd+6+6iSOLP/XhiRx/Bh96Dn8rWjHl59OjbaclYZmC8dwzS4OO+SMfaojUdDhiKz3ev3SSMoAZZ4YUZTnBSLyyoBx3Ge3epdfCnTtoRopHjX5I3nlZE/eKJvwCx5J9zXXZ9I6bYKZltoIRGC5lZQWQYwcSPllGPYHHJ+poKpdaJogG271Jp2Ys+Zr9ifUCDhY2VACCw4XsSO1ctk/Tdg0siyQSRylAF8o3IiIB4DKjlQ3zYbklWxkDA4IOr7+8kMeh6dFBbbmPnvCERyOGPYIMkj0jc/HOOQIDqXws1+73PcSLMQdwjE2ADjH4aEBFOB7YoJW38QOnrW9luIIJyzrsOyFBF75aNXKshIJU9gR7cnOQdRXUEtzI9rE0MLEFI2bcV4GcnPu2T9s1NX1y0E3lalp6+jcpCILWT3wVaJdj4JyCVYEY5xgiYub64tPNWxNxLYKi+ZHewKyR8n0srgpktlhtAJ+h25oKn0p098bdJb+fHAX4DSZwT+6MA+o+wJAOMZyQDrus/o6xR2jtDcyvcICw3ABGxk7diqWBI4zuPPtzxmuoS2UUUjxSLJcu8LxGBZYlt9u4ucyclidvpHAJBVuMV2ah4y6rNCYWucKRtZkRVZhjBywGRnPtig7uj/G2+sV8qTFzEOyyEh179pOTjnswOMDGK2LpPxm0++dIgzwzOQqpIuNzEdldcqeeBkqScYHNfLNXa06HCRxRTnyri4PmtkFzbWyKWaSVByrNgEDPyqc4LUH09reoCC2mmJUeXG75bt6VJGftkV8Xz3DM5dmJZmLEkkkknJJJ5zn3raf1LqV5oZu7jU5/L8iR/h1QDeEVlTfKrbnDYDMGBzk555GUx9HXzIJFsrloyu4OIHKlcZ3BguCMc5oOK+1aafHnTSS7c43uz4z3xuJxnA/lXJU63Quojk2F2B9TbyD+8rXcvhvcrg3EltagruBnuI1JHvhFZnJHuu3Pt34oKy9y5VULMVXJVSSQucbto7DOBnHfAryrQenugbWUsN95en0hRZWzKg3EYLzTqAo+buoHGd3epnUei4ooH8xbHTVdSM3ExvLlsdwgT0rz5ZOxSwDHkjK0HH0j1Lq8GmFYg0NnHJua6Me8xpIQCI1b5lDNvJQEjJ5xWgdB6FYjTryGcRi49Ud5JIxO7cT5cvmPj8N+HRhjJ5HqqE0nxdnurSOys9MaebyhE4Zi0YUAISxXacMODuKBSe59/wC9N+BlzMobUrp0UpGghiYFsIMIsjHK4QYAADfYjHIUvSr+bU7pbFLgwxXBi+JO5SJHiTYZF4UkyBVbZkkucnOBj6Z0vTkt4Y4YxhI1VFH2AwKw3xi+Ait4rKyjRXtn852RdwjDAjY0mCd7kocE/sDPZa2HojUZLjT7WaVt0kkKM5wBkkcnA4oJulKUClKUClKUClKUClKUCsh/SFupBHZoSRbvK3nckAldu0Ng9sGQ/wDVH0rXqx3x71qGRILaI+bdRzeZ5SevaAhJ8xQD3BBxkcZPYUGr6THCsEYtwgh2L5ezG3bj07ccYxXVmsG13UIxbQT6RcTW6Sx3UkqRyOFEkarL5XlsxWI4M7BV7gcbhirtf9IXDWTT2up6k0pi8yJZJkwSV3KGCxZye2Ae/vQXPWtAt7uMx3MKSpzwwzjIxlT3U/cEGvmbxY6SbTroRLK8lu43whn3FB2K7c5G3sDgZH5GtC8OtOj1N7lby5nulENsVBuZFwJEYyq6xsoOHyMEHAxyc5MR4hdG2ulzEx20PkSIkkPmEv8AiwPueJiz7tkkZII4ydoBzwQyXTtMluJFihjaSRjgKgJJ/gP559qszeGk8AD38sVihOB5p3SPjGfKhjyX7+5UZ4yKnLXqX4i7umsI7+OOZl22tptjBPl7WaR1DBMsCcBedx5GKmG6durZmluJbLS3IAEk0pu7pgFwpVmZwucN6owhynAAAoOO3tbfT0SWCJYEkzsvr5PMldTj1Wdmuew9QZh2ZclQ3Pb0z0nLqztsE0VjI+65upWHnXjKeAvHpTIyEGVU5yWKqB7WNhpzN5yW2oa3O43mV43SLhmBxvAz37EOOBgjmtAj1XWpjiKxtbNAUwbiXzTtI9QEcHYjvyRxgfkFxjsY1jESoojC7QgUBQuMbQvbGOMVkur+B0kcxksZ08ok4t53mVY88na8L7jg9gR78k+89r1/fR4E2s6faBCC+yAb8HGPTNI/144Hf6VXZ+otPjOJupL53bLEwcJyTwFSBwv5Z+nAGKDktfDDVPUPI01cqRulaa4AyFOVSVpFDAk4JX9hvY+rrg8Obm1i33GrWVmH9DmO0t4/c4CzlY2DYBPYEc98ZqC1frbQ1R4yNRvyTy8lxKiyZO47h5igYzjHlD5f4np6SnhuwP1b07E6RN6pbiUEBicj1uCWxnJHJAxx2oOma20kkLcdQ3U6KAQnnMQCRxjapGQDjA7dvtXV06nT5P8AU9OnvZAFVh5Dy9/2n85hEhO0nPp9wPpU3d6FrkUJa1XSopSp3eTC0bDBBCoz5Rt2MesKBn+IxbUvEXV0mkSW9nSRXZXUNgKwJDABeBg5GBxQbjqHWE9smIdNjs4gFHm3k0VugPPAjiLF8KpwFOftxzRNf8SFmOJtQlnyGHwthG0EbMc4D3DkSOhyFOF9vl9zH9ddO2I0S1vkEhupzEGkaZpWbCNvD7mxgbQPSAQQo45rX/D3oa2s7WF1tljuGijaVmBZw5jAcZYkryWG1cDk0Ga6B4Q3d+6veqtlaow220Y5OAo7ZOCRwZHLOSDkc5G6wQKihEUKqgBVUYAA7AAcAV6UoFKUoFKUoFKUNApWQQeK95NLcvC1kI7VpSbaVnSeWNMksjYKbtqn5c4I5HIzpdp1HA8UEjOsXxAUxJKyozFgCFA3ctgjgZoJSvy7gAknAHJJ4x+dVXxM6fuL6waG1kCSFlblygYLk7cj6nHfjjmoJ+lLq16buLaSffMsMzFgSQFyXZFbaGIK7hznlyM7cUEZr/ifd38zWmiQlyDte5x6V+6MfSoO1xubOf2RnFWnoXw0gsFMjkz3cgPnTOS2SxywXd2BJ5J5bHP0rLPDfqb4S3xZ3tsGKl5ra9xAPM4BaCcYDZAUbGIx3+uNLm6j1kxgJp1qH4yzXgZT9cIFBGfb1HH3oInXvAK0kcSWsr2rb9xXaJo+5PEbEY5IGM4wMY5rz0no/XLOERpqlqIkCqokjyEA4ABKce3c1+dR6tu1ci61nTbRAwVlth8RKpB9SFXB29myxBwcDHNVc9XaM8iib9Zao5IIMjErkvnasPmIO+0bdpU8UEXJpzWd0SusR+cFkXZYwNK6q8jMyRqqrGv4hJ2l1Kjt7AyOneHFxN+NLaSyM21muNSn8oKA20hoI3Mp9IHLuMheAOM+OteL9zbSm3stNisADhUaDbLhu2UwoBOQ2MH25Pc0rq+/1SQhtQ+KG7O0TI0acbc7EKqg7JnaO+M0GiSdQ2mnpsk1Z5gyhvh9MjjgjBxg5lTnnA5BVuOe4qI0jqeAsU0nQVmkUqfMnDXLAZ7lRwnqwA27sP5U+foC9Sx+OeMLb+nDF1yQxAUhc5wSw/vq2fo/XezUZSW2p8NIzc8elkOSPfHP99BOadrXUF/fy2fxMdnJApd1CrhQxXC5UPu+dccnjOTmrPe+D93dEC81m5lj43xqmxTjngbymc85KE1GeFbNf6zfan5W2E5jjOcc+gKCuTk+WoJ7gFuK2SgzqDwE0pVAZJnI7s0rAn89uB/ICpSHwi0lQB8FGcAcsWJOPc+rk1caGgwPUOkY9Z1ia3to4ra0ssLI0UUaMzbsNjaoJLFWCk5UBM/tYMhZR9LGVrPZtcOYxI5kG5ixHplDYGDxlsDtXh0BDMdL1oW65lMsqqAMk+k5C45J2lsAe+Ky3oz4H4ofrHzPI2t/Z/vY9O7Hq29/l5zj2zQfR+nahJp1zFbTSma0uXItZnk3OjkFhDKzHMin9h+T2BzkVmv6SGlqtzbTgYMiOhP12EEe/wBJK9Wvi/TFs0kjEx3aJGxxwqSEKCxI2gL784wB25HVqGqLrfUFsluS9tZnezZG07XBZgCcFSwjTIGSPtg0Hl0T0rPrKWvxUTQ6dZxhYk952AAYluDtJHJAAwMDnc1bqBRVx2r+0ClKUClKUClKUClKUFU1vwt0y7maae1DSN8zB5Ez9yEcAn74zU3e6LbPCI5YYmhRcBXVSqqBjjIwAAP7qkK854FdWRhlWBVgfcEYI/lQZ9p1no88nlaffNBK2SFtbll4HJCxMWix7kBPr96mtmq2w4aC/Ufvf1aY/kVBhY8/RMBR3JzUfoPg3Y2lylwhmcxkmJJXDpFkk+hdoPBJIyTg89+ak7nw7tmMpSS6haV5JGMV1Knrc5LBQ2zOTx6ccDgigrGo6ZoEz4vLRbOXeRtlVrYsSfaSJhHIOx9LsBuGcZqpaH4U2N3NdXAWeHTo9wikMq5kKsd7oWQ/ggDAJJJwOSdwW+dVdM6hFZSi31N3RIXylzFHIzjB3ZmVQfl4GVJyO/PGWajA66bZeZZG2E5hDXEDErLEi7g01qGzLIFUvlhg8kH1UHvD0BbR2puVjkeW8lWLTYJSCSCQVmlClQQVy2GGxQRuDAipvX4v1TDDpWlZfUJzmWZdvmAHBIBz+GG2qQOyopJ5O6v10z1x8RrFoJpo50igmSKW3Uxpkgb3mikAaP0oQcYXhSMDIro8F5BPqmp3JKOxbCuCPlaRicAH5SFQ5xjgc0HrpfhDFbFWl1V49SfBDB0PJI4VJBvk9SkBsgn6cYqzaL1JMtz+rNVjRpHGYJlT8K5VRyGU5CyDGSvb8vTuwHSrP9a38zT3CQM4mmLHnJGWCIGb+ABbhVPfFaRqmrST9M2dy7P59vPEUkPBykhRXH73pwNx7sD70FZ8bOl/gLhUgJS0n/FWEFtiSABXwPlyRg/UBiOABWe2N4yEgO6K42SbO5QkFhjIz8oOCcHArRvHrqtLq+WCIkrbBkY8gGQn1YB+mAu7359gCcwoN00bxs0vT7RILO1uiE9pNi7ifmZnDt6j34XH0wK5rn9JWTcfLsU2+26U57c5wuO+axSlBs3+MrP/AJFF/rG/7q8z+kldbs/CQbfpubPv+1/2fb2P14x2lBoXRfip8FqE0wi2Wtw26WFcPtPJzETtwQxPB4wcHOARd77Qul7icXHxSIGwzRJKURiSScoV3JnOCFK4x2HNYNX9zQaR4t9fQ3Xl2dkoW0t8gFRhXYDA2jHCKMgfXcT9Kt/hn4kaLZRLboJ4WYAyTTRj8R+ByY2YqBk4yAAAeckk4PSg+zdG6ss7ssLa5ilKjJCMCQPrjvjkc/epavh0Gvrvwz1CSfSrSSRi7mMAseSdpKjJ9zhRknkmgs9KUoFKUoFKUoFKUoFKUoFKUoInq3SWurK4gQ7WlidFP3I49x71n3Vt6ltoNo86ywXVuIhAMLvWeJdvY8GM7CT9UI+orV6yn9IqwZ9OikUemKYFu/AZSoPAxjJAycdx9aDDuqOr57+YyyiNDyAI41TCnjbuA3MOP2ie5+pq2eB/WcVjeOk5Cx3ChfMJACMpypYkgBTlgT9dvtms3pQbv1N4F2fmy3A1GO1gZtxRkTam49g/mqoXJwoxxkDmovV7S41JYbLRYnFlYtkTM+wPLyQ4dsHgliNvu+cAbcQHhp4STai4lnDxWmM7wAGk5IxHkfUHLYwPvmvpPR9IitYUggQJHGMKo/mcn3JJJJ9yTQYbpX6N1w67ri8jiY4O1IzL377mLIM/ln86mLD9GuAZ869lftjy41jx9c7mfPt9P41s1KDJov0cbEMCbi5YAgkZQZH0yEyM/apH+gDS/wB2f/W/+VaRSgzf+gDS/wB2f/W/+VcN1+jpYM2UmuEH7oZG/vZM1q1KDJP8W+y/ym5/+n/yVx3/AOjVCSPJvpEHvviWTP0xtZMf31s9KDDv8Wb/AN4//bf/AL6iZ/0b70M2y6tiuTtLeYpI9iVCEA/bJ/M19D0oMS6f/RwCvG93dBwDl4o0IDAZwBKWBAPGfQD3APvW021skaKiKqIoCqqgAADgAAcAD6V6UoFKUoFKUoFKUoFKUoFKUoFKUoFec8KurKyhlYEMrDIIPcEHgg/SlKCI/wAErH/IrX/UR/8ALX6i6Ws1YMtnbAgggiCMEEdiCF4NKUEzSlKBSlKBSlKBSlKBSlKBSlKBSlKBSlKBSlKBSlKD/9k="/>
          <p:cNvSpPr>
            <a:spLocks noChangeAspect="1" noChangeArrowheads="1"/>
          </p:cNvSpPr>
          <p:nvPr/>
        </p:nvSpPr>
        <p:spPr bwMode="auto">
          <a:xfrm>
            <a:off x="0" y="-977900"/>
            <a:ext cx="2266950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MSERUUExIVFRUWGBkYGBgYFx4YHRoeHRseHhsdFxkbHScfHB0lHhgYHy8hIycpLCwtGB49NTAqNSgrLCoBCQoKBQUFDQUFDSkYEhgpKSkpKSkpKSkpKSkpKSkpKSkpKSkpKSkpKSkpKSkpKSkpKSkpKSkpKSkpKSkpKSkpKf/AABEIANMA7gMBIgACEQEDEQH/xAAcAAEAAwEBAQEBAAAAAAAAAAAABQYHBAMIAgH/xABNEAACAQMDAgQEAgYECgYLAAABAgMABBEFEiEGMQcTIkEUMlFhI3EIFUJSgZEXJDOhFhhUVWKTlLHB0nKCktHT4TRDU2WDoqOk1OPw/8QAFAEBAAAAAAAAAAAAAAAAAAAAAP/EABQRAQAAAAAAAAAAAAAAAAAAAAD/2gAMAwEAAhEDEQA/ANxpSlApSlApSlApSlApSlApSlApSmaBUB1Z1nBYInmbnllYJDDGN0krHgBV+mSBntyO5IBivEnxKh0uHjbJcuD5UWf/AJ5MchAfyLEYHuR8xap1Hc3M5nmnkeU59RY5AOfSv7q+o+kYHJoN1tuvdSluPLt5LW5mYgywrGTBaoBk+ZdhxufuCRvXIOBnCmw6P4tWzyyQ3RSB42KGQSb7dmGDtSchfVgn0kD5T3rAoOsmaJbVIttsCCLePgzvlcfEyjDvkjJ247AKE9JSSPUUUflRyGGaXO0b18y0sVJAYRwAFZnxks/qHAwXPqoPqUNntX9r516a6xuLQKLOaRk2fhW06NK90xJLPFDHxbxg7uA+MKT6jnGr9J+K9jelY/MWGckr5TsOWBAxHIPRJkkY2nJ+lBc6UpQKUpQKUpQKUpQKUpQKUpQKUpQKUpQKVxazdyxQu8EHnyjG2Pese7JA+dzgAA5/hUL8bq3+S2P+1Sf/AI9BZ6VTdQstamUbLmztec4SJ5yO4wXkwrA9+I1I7ZOOYdtf1K3meGW/00xxRh2uJoyhLF2HllEmVdygc4A4K9yc0Gi3NykaM7sFRQWZmOAABkkk9gBUbfdUQRwxzAtIJtvkrGpZpSy7lCDgZI5yxAABJIAJrH9ZvjdzR2t5rfnW4jWeVraBSC28hUAiRiQoUuxcbVyhxXtpa2k2ozsdW1CV4ikVvJADKxR0BbdJHAy4MjOoGFxsPf2DVerOrItPs2uZgeAAqZAZnPZBzjPfJGcAE8gVnWkaZrWs/wBYnu30+2dcxRw8FgwwCQCGxwGy5OQ3pwDmujxvh3vpVuxZopLkK65Pq+RRk984dxnv6jX7650WS81BbXT7mWCaGFXlImZYolGREixIeHYlSeMBdp98EMv8TPDu+sWWWeU3URCos3qJXAwqOGJK++OSOO+eKo9tavI4SNGd2OAqgsSfsBya+hodE1G/6fnt7uJzdhz5XnEKX2srAj6HG9QWxnjkDkVvpnpSF5Vk0m7ay1BI8S2tymSCFG7G9SdrEBs+rhvb5QEFpfgBqc0e9vIgJPySu27H1IRGA/InPHavHVvAjVIRlUjnGM/hSZPfGNrhWJ9+BitaTrbVLJANQ01pVUhTPaMrhhnG4xfMO477QTngdq6/6btH/wArI/8Agzf+HQfOLfEWU7R3CTR7lEcqH0O8QZdyq7KcAiPaGGRgY5GQZCa/+K2AvEkVvEuASUWEHIIjXcHnlP4bFvdk/cUGvpD4jS9Zh2boLpducftoDjkDh4z254OcVlHXvgXLA73OnYeJBv8AJJLSKQRkJkHzB+1gnPBHq4yE30T4pSW3lx6jITBKzfDzSspn2E5RrmMOSqFeQ5B7jBK+qtiRwQCDkHkEV8gaVqspl8lSzib+28olXm3DcyySyDcATwx+Ues4I5Ok9D9Uy6bIQZfibFdwmW2V5YbIu+5CszDMnzNuCk9+7ECg3ileVtcpIivGwdGAZWU5BB7EEdxXrQKUpQKUpQKUpQKUrxvLbzI3Tcyb1ZdyNtZcjGUYdmGcg+xoPXdTNVH+jlf846p/tr/91P6L7NuZ3urhvZ5ruYsB+6NrqMZye3uaC1XEwVSSyr9CxwM+2az+HUNRuHcLq+lo0ZVWjhTzdvqIcvvk3KwxwOxIx6e9T9p4a6bHn+qJJnH9sWnxjPy+cz7e/OMZ4z2FSV10tZyKEktLd1X5VaJCBgYGARxxxQUyDWgcibqa1Kkf+pW2icHI/aaSQY78bffvXjeahZHCfrLUr9+WAs5GYgHg5NoiocEftHIyPY1ZdZ6l0q0bZPLaxv8Au4UsOM8qoJHBB5A715WHiXpLERx3sC5zgE+WvuTywCj37mgrdz0/pxKsdJ1HdOc7gJCz5IJE584lQ2Ru83b757HEjaWiRMrR9NlWTBVgLPcCPfd5u7P3zmrvc38ccTSu6iNFLs3cBQMk8e2Bmso1PW7/AF+V4NPc2+nofLluCMGQ9ztHDY4A2qQcN6iA2AFjt+o9PhummuIbWynCsHZp4PO9W3IkSJizE7QRnOMe2TVo0bqO0ugfhriGXgEiN1JAPbco5HY9wOxqtdP+DOm2wy8PxMhzl5/XnOM+j5PbvjPJ5qO6m8Erdz52nsbK5Ul1Ks2wnk4xnMfOOU4AHyntQT/iT0Qup2ZjGBMnrhYnGGxjBOCdrDgj7A+wqpdH+IF5HdtYXtkZr1cAywmPLRgEgynIUAbiQcjPmY2hj6pfojxQSRZINReK2u7ZvLl3yIiuRkbkywGeDkDgcEcHAi/DYCXXNXnTlQ4jzj33EH2+qH86DVqq/Wfh7b6gAzZhuEwY7iPAkUjtk92UHnGRj2I711dY6LcXEKm0uPh7iJi8b43KTtZSrqcgqd30OODgkVlMvjBqqEwTR2ULrK0LTyFtgZSS2FViWAAwSoPt7kCgsmleItxp0i2mtIQxYiK7UAxyLuxl8fKR3JwCARlR3bk8S/EmDS7kpa2cD3ciq0krRgDac4DMuHc+lT3xjH0xUD4jQQjQQ0V6b4yXqySTEg+tomDAKP7MABPR7ZH1FUvxit2XVpi3ZxGy859JjUD8uQeKCQm61s79g8sJ0+9GSt3aFgpY7jmaMesDtllLN3P+jWpdM+KRieKz1QeXOwXZcKQ0E6sPRIHHA3dsj05/d5AxnojQmEN1fyKVghgmRW4G+WRDGiplhkjzNx79sYyRV88JdLjv9GuoL1c28UhMUpOWiOwM/lk527eGwBg+Y2c5IoOHx66EW3lF9AMJMxWVVXAVyPm4/f8AVnPuPfdxQrTqEtFGjxNctECscbkiGNf3lhiwWcnBLMcH9oN3Exq88EsQg/X1xMgA2pNBMIhtIAB/Ecj0kkYQ/L7Zrt6fM9gsZuJLk2TNj4ixum2RgkcHy8gHcwJR9rc9s8UGneEeo3Ss9tLHctBs82KaS2NvGpJ9UUQPdPWCnbhWwoAFabVU6b0i4VopY9Ue5tChwksaOWBHoZZ12sSOMlt2eex7WugUpSgUpSgUpSgUpSgUpSgVmvWF5dahqX6rtp3t4o4vMupo8FhuwUTPBU/L2bkOcjANaVWR9TX93puts1qIpzqiooibIKPEojR225OwZLE8ZG8cbQ1BbtI8KdLtgoSzjYgg7pB5jZwOctke2cAAZzgCpC/6D0+YASWVu2M4/DVcZ78qB9Kj9K6BHnR3V9O93dR/Ix9EcZzn8KJeB7DLEk49uw9LjrtTqC2VtA1yykfEujALbqeAWJ4Zs8lQc4Bxk8UFdn8A9P8AiFkQyJDjEkAZisnvy+7eOdpxk8qK0S2tooIwqKkUaDgKAqqO547AdzXRXLqmmx3EMkMq7o5FKsMkZB+45FBl2t+PA+IaHT7RrsIHLvkgELySgUElAATuOPy9zceh/Ee11OPMTbJRjfC5G4HGSV59a9/UPpyBWd6fHL0xe7HHnafdMPxtqho2yQA7cZKjkg4UgkrghhVIu9Un+MXULQj4u5upvLhgAO1EKqA6qv4nmF8bsDOxyclsqGk+KfS1teatp0O1fOlLGfHDNCgBG7keyuAfmwOOwri6F09NH1+axLN5VxEphLn5j3A4AUniRc4HK4HJwbx0L0hLA8t7eMr311jzNoG2JQBtijPfAAUE552r3xkxvi/0vNNFDeWoJuLJ/MVQMlhlS2BnuNobHcgEDnFBodY0+lXEeuXVraJHHLO63hu5FjleKEgBxErD5jKzqAfbH/SF86B6+g1S33x+iVcCWInJQ/UfVD7N/uIIqo69cz6hG2o6STFdW/nWsqFVLSICDhe4JBAdfryO4wQ/PX3TVnfalBaQqqztHcG5aMY2L5e+JpgpG78ZomGe/wBaqKQqzRWN+IYb6x9FvLcKTBcxBiFik3Ywhz6XA7dsEHN/8GNKtRbtcpcNcXU3/pDyE71Yd42UkkYPueW4PbAF213p22vIxHcwpKoO4BvYj3BHI7n+dBifWkU16qrc3Gn2Njbv8kEwmLEkgyRxxruYncQFIXG5iRya7ZLLVZbMW2naYINPeORNsrxLNKWUr5ku9gytnDYAGdo5KkCrX0Bp+mPd3aw2MMM9pM8QO7zGKg4EihuUyQRwOO2Tk1o1B8j6Toy2GoKNTR4RCDLs27vNZcmNVxkMrOMbs7SAfUO4l+jxegvHEF87U8KsUqgoY9xd53VwfSPUqnDZDS+4Xdr3jrbwtpEpk2h1aMxZIB3FwCF9z6C/A9gfpXR4W9EJbQR3chlku54U8ySUksoIUiMAk4ChUXnn0DsOAE30H002n2ENqzh2jDFmAwMsxcgZ5wCxGT3x7VYKUoFKUoFKUoFKUoFKUoFKUoFZV4tQXNre2mqRQiaK2BWRfcBieex2jDYDDODitVpQZrqHjjYNZyyW8wE4QmOKVGBL4yAccEZOPmxwam/C3Qxb6fG+8ySXIFzLI3zM8qhuSSScAgZ98E9ya9Nf8MdPuo5Fa1iR3GPNjQK6kYwVIHtgcdj2NUGz0vqPSFMcHlXtuo9AJ3lRnACqSsgOAPSCygHj3oOrxh1PUwWUZttO8yKN50O6Rg4G5toYNsG7btGMle+DXt0lbz2eu/q+G/luLeO18yZJ2LbDnCrHxhSN8TccbWb3wB+LzprV9Xuol1CJLWxjIkaJJQ28jHpbY+4seRk4CjOOe8h1p0VfpqI1PSzH5pQJNG7EeZjC9m9O3aqZG5f7MEc0E14v2kMmkXXnEKFQOjYziQMNgHBwWbCZ+jntWUXvTyaJb2uoW94Irx4Yy1rMgcsZEXeAvDKoO8ksMZAGQe/b1feXIaKXXpowiZki0+3PqkYEKDIRkKh5O5nY43BQCSKm+iug7nULpdU1T6hoLcgYC+raGQjCKMqVHJJyW+4WDp7xAvjaxz3elT7X/atxvb5sbmt2xIgxgjG/IyeBir5aziRFcBgGUMAylWGRnDKeVPPIPINfqSQKCzEAAEkk4AA7kn2FY51j49Rx3kMdod9ukiNcSqoYyL+0kQbjGP2uDnsQBkhIdceH4tZpNTs75LGbOX8zCxHK+oABCSzEbtuG3HPGcVSvDjryawuDPdxbLPUGdt6IAiuHILKBk7VO5SvcAgjOOan4g+IU2qT7nykKE+VFnhR9W+rn3P8AAcVHar1bNNawWnCW8Aysa+7nJeRieSxZ3OM4XdgAe4fRut9Cs0/6w0u5FvcOu5gPVBc8EjzADj1ZHrGfrjPqrhi8Rb+yUnVtOdYwVU3FuRIgztGXXdlRknkHvgAZrEOidf1RZkhsJptxwBGDvT6ZZXygUbu5GBkVfrjw71vUX3ardLFbx4Zy0iYCgEsUSL8MEBeWfbjOecGgqfWHU0Kakb7SbiRXlLM67CpViPV82Q6uctg9jnjGKvf+HPUMawebBbK10/lwpIpR84blk3ZUZ2n1fb61z+HnVul6fcTqY3iglcfC3Mil96oFic79u5QzBnzgKMsOMYPR4r9brb32m31q0U4jWfGG3KdwUEEqeDtfP2yOKCV1zwp1DUgHvtTVXXGyOGJjEpGfVgupLEE84B+5FdadHa7biMW+sRzqucrcw4/LL4kdu57sMYGOOBE/0waopUvosuw4PpEmSMA8eg84Yd/r+ddg8eBF6rvTLyBDwG2g5b2HrCDsCe+eO30D1un6oViFFjIBj1LwDx9GIP25Ffzf1Ts3Ysd27Gz3xjO7OduPbvn7VYOm/FK0v7lILXzJCYmldiuwR7SowwbG4ktj0bsflyLjQZnD1J1BbJvudOhuVGciCTa+MZ4UFs4x2CknIqRsvGfTmyszyWsinDRzxMrA5IwdoIzx2z71dbu8jiXdI6ovA3OwUc9uScVzapoVvcrtuII5R9HQNjnPGRxyBQNN162uM+RcQzbcZ8uRXxntnaTjOD/Ku+s1uvALTWk3xNcQEYKiOXhSOxBdWbOefm/lXIPA5/8AO95/M/8APQarSsk6l8P7C1ikMmsXcDhNy+Zdbj9AfKCh3GRjC9+anvBTqCa70xWnyWjdolc5JdVVSGJPc5Yrn/Q/OgvtKUoFK8551RWd2CqoJZmIAAHJJJ4AA96ynrTxiilh8jTZW86WRYvNMbBVVsgujEdwcDOOMkjkCg0661eCPdvmjXYpZgWGVCruJI74Cgn8qqNl4nNciV7PTrq5gjJxMNkYfGc+WshDPyCMAE9uATionX/BC1+AdLaPN5sG2aSR9zMCC27nblhuX5ccitE0myEMEUYVVCIq7VAAGABgAcYoImx6+spIJZjL5SwYEyyqY3iJxgSIwyCSQBjIJ4BJqNsvE+JmzNa3ltCduyeaBljbd7swzsHvluMckipXW+iLS6uIriaPMkRBBBwGAOQsg7OoPIB7ZNTNyilGDDIIIIPGQfbP37UH7ilVlDKQysAQQcgg9iCO4rm1i3lkgkSGXypWQhJNu7YxHBwe+Kpeg3t5YadaR/Ci4dd6yJ8UivEnmExqu7KybY2AxuAGwDOO1VsOu706ndsRZQu8cCKlxfRlIApbcD5YBkbcXJXhlLDORjIVlNGn0rUXudVsZL5Cd3ngllBySJP3c+n5H24Ht2ztOmeJemTgGO9hyx2hXby2J9htkw3c98YrNtJ69vhcXrTXmnKPwcq8skyKGBH9WSInf3y4+uMn3rM+ptPV5pZRdWRzyFhV4QcKPkiMY2k47e5J55zQbPqfS9/rDmO7vraG2U7hDaHzGcBuDIWPsDjPKg4O2s8s/ByW71CaK3WaG0hkMZnnALHbwdqgJvJI4wMAEZP1zeOZlOVJB+xx/uqf6Z6we1di5uHDYB8q6kt2wM8BlyMZIPKnt7ZzQXvr/wAG/Ke1g022uJnKyGaVj6DyNm5ziNCMPxxwV7k1YOlv0doVUNfSs8mc7IW2pjHZmK7ic55BWoqw8QtKfPmXetRYx3u5Gz9cbHPb7471y3uoaLcAK2r6osQZdsTs7qvBG4BlPA5ye43cUG4WdrZ2EQRBDbR8tjKxg4Ayxz3OAMk5PAqqdZdVafdQCJYm1HDrJ5dvuZfSTzJKo8sAe6s3YjjBrL44emQMSXN9Oe4YgjAIHAG0dqj9Z6u0qMbbWznuDwu67nk2BU4UJHG4JBHGGIwFAx3wE/1vewtbyvfTQLciMxWdjblZEtlbYSXZBt37ffgcHbngL69P+Ai3NvaXAndN6o00Uifc7whG0rkYABHHJz2FUronXrdtWhuL4RRxKWbCQqkasASn4caYwGxzgngZPFfVdpexyoHidZEbkMjBlP5MDg0HqowMV+ZoFdSrqGVgQVIyCCMEEHggjjFfulBkVvZQaV1KzsEgt7u2IiIURxq+U3KScKCTETx7yIMc1raSAgEHIPII7EfY1EdUdIWuoRCO5i3hSSpBKspIxlWH+7scDI4FUSPwIWEE2up3sEmMBg3AGRkEIUJGB23D2+mKCx9T+GNvfvI01xebZAv4Sz4iUrjDLGQVDcY5yOScZ5qk9YdO6losCzabezyW0Y/EimKSGP2DKCoHl9uAPSRnkE4lT0NrVlG8ttq8l3IMHyZ4yQ+M8K0kr7Tye23JAye1f3UvF2zksLiK63W135UkbwOjE+YVZcIQCCN3uSKCrab4q3EwyNQuhggNt0yKQLk8ZKy/8PrXaZ45CBcdQ6k6DnbFZzwNn29Yjbjntiufwm8LPOs1umnurWYysY2hfYTGFCjKkfveZ+YP0NXg9Fav7a+3+xRf89Bn93d9PxRSA6deynkmSRHDMf3vMZxtzjPYdzxWj+ESXo08C+Qo3mN5QKouIiqlfSmAPUZOCAcY9sVHal4cancRPDNrrPHINrL8FGMj6ZEgP8quvTmj/CWsNv5jSeUipvbgtgY7ZOB7AZOABQRPV3XsdjJFAIZbi5mDGKGEAk493yfSvB5wflbjg1DzdTa6NxGkRYJwn9ZQkZYAF8HkAHnGP4VO9XeH9nqSj4iL1qMLKh2uo54De4yScMCM+1QsPhHGpB/WWqMAR6Td4BA9jtQHHtwQaDgv+g9VvREt9qEbwNIjz20cXlDaMkosietwDgYYj65yBWh2tvEIxHGqeWo2BVxtG3jbgcDGMY9sVh1/4VazHOFjljuYWlLsZZT6hsVcXGcOwKDZ6SSBuxtzS66T1vTVNz5vnRuG+KSByCF9WXBO07vxHk3KPSxLEdzQb1UZ1Bo7XMQjW5mt/UrF4SFYgHldxBwD9R9u4yDlXSfidey7ZhbXdxDlhKI4dyKQwOI2yTwskuQSSfLhGR6jWyW8wdFYA4YAjPB5GeR9aDKOqYbyzltbaW6u7yKfckflypbSGQDhJZAPXGwIyx9S8kE9q7oemLh4yi6Naoo7i8vHuC+eRtIV+2P2yO4x2NeXWvTOpand5RI7eGyfMHmO4M7kAlg8RDImMAYIIOffIWsS9RTpDM8Wk3bvA7QzGS/uJkjkzxtUPmQdiSMYDLyAwJCePSEtunnSz6XZyyZMdq9tAIQAOI2lIErEFssyk4LHGRjMRql89jNbXFvqdpPcNmKWKKCIxpE3rkfEGHMcZjByx3YHcDcDAadqFyjRt+p9LiaeWKBBNDJuJl5VvLeYsE4GXx+0MZya1Cw6Ev0keRLuztSQFAtdPjAxxkFnO/kgHBJ5/gAFctYGluFu4NclkuBCokeOxVt8XnGP0IqYP4qtgkMQvPYU8Q/C6KOM3TjUNRk3BWHnrvVMdx+ExYBvYDjd9BVwuem9X2nZrClvYNZxAffJBJ7Z9qxzxN61vY7iS0GptcKEMU22JIVych0wuc4BwT9cj2oKxrM8Agj2afHEXXCyfEvKx4HqZA+Fbt3UDlvSeMVqlaJ4XeFD6mHnkby4E3KpxkvJjgYBB2LkFjkZ7A5yVDO6Vq91+jnfhsRzWzr9Szof5bD/AL6/lt+jpqBYB5rZF9yGZj/2dgzz96DKaVvmlfo2QjBuLyR+OREipz9mfdkd/wBkVetI8KtLtvks42J95cynn/p5A7e31NB8k1NdN9Y3dg4e2nZOcle6N7etD6Tx79/oQQK1/wAYvDDT4LJrqAC2eMqNq5Ky5ONu32b3DD2Bz9Rg1B9ceHfX8Wq2+9RsljwJo/3Sc4IPurbTj8iParXXzP8Ao/ysNWAGcNDJu9WOBggkftc44+/2r6YoFK5L3V4If7WaOPA3et1Xjnnk9uDz9q49O6usrg4hu4JDkDCyKTk9hjPvg0EvXDf6JbzsrTQRSMpBUuisQRnGCR/pH+ZrupQKUpQKUpQK5NVnmSF2giWWUD0oz+WG5Gcvg44ye3OPbOa66UGK6xrXULqRcW9xBC7KCLGJZZQMEtscSl0yVA3cgbj9laCfp60ERA0XXJXA/bDKGP8ApFVOB+Sn8q+h6/m2gznwR6ggmsniiUx+TKwWJ5hK4VvWMehCFyWA4/Ybk812eJHiMdLms8oHilaTzf3gqhQCvftvLYxzsAyOa9tb8IdOuJPNETQSk5LwOYyc5zxyoznJIAJ+tdWkeGGnwKwMHns67Xe4JmZgDkD1+kDOPlA7DOcZoIuy8atOaNmllETLjK5EmeI8lNvLDMuOwJ2Ocek4jelvGTTDHJJMps5JXMjqRJIHO0KGVwmD6UTjAA4796uNp4fabGQyWNuGDFgfKUkEnPBIOOew7D2xUxJYRMFDRoQny5UHb2+XI47Dt9BQZP030sL7Wjqa2TQ2vzqZwFMsmBtlji2grzh8knJ5zk4GwV+XbAJqka/1pHPo5mhnSCa4ty0KmdEcN2IViw5Vsg47Eex4oP14tdcvpllviAM0reXGTyF4JLY9yAOAeMnnOMH5WlkLEsTkkkk/Umt58W9Rg1XTrd7W5gLh1k8ppokfDKQQQ0gwyk8jn3+lYZNYlV3b4zyBgOCeV3dh7DsT9eKDt6U0X4u8gty20SyKpP0BPOODzjOPvivsTTtPjgiSKJAkaAKqqMAD/wDvf3r4w0nU3tpo5ojh42DqfuDnnHsex+xNfUHSHjBYXwx5nw8oxmOYquScf2bZ2sMnHs3HyigvFKUoFcmq6pFbQvNM4jjjG5mPYD/iScAAckkAcmuusD8bvEFpp/1bA+IlZVnYc7n3fJnPyrxkceoEe1BTvFDxHbVZ1KqY4ItwjQkEkk8u2AMEgL6cnGO5zVJrftR/R+0+KNXkvZIQoAd3MYUt2yNwAXJ7DJ9qy7rqx0uArDYSSzupPmzMw2EjIxGoUZ553A4xjGcnAd/hX1E2nm6vFtPiBFGoZjIIxGHcAYJjYlmOMAEcK/fHFlvfEXWLmyn1BJltYInWNUjjBLsxUH1ODwoOc/VsY+lceJ4dAeFoG3S3Mc4lC/h+X5ShcS42s24suwNuU7sjg116ncD9RRWYaFTHKbgyJNGVlVlfaCiv53nZdV2NGNoQE4wcBfugfBi3e3W41DN1NOofBdtqBsMOQQzPzkknHJGOMmyar4NaXNGFFuISowrxEqw7kE5JDHJ7sCeB7AVYekLhXsLVlIKmCLBH2QD/AIVAdeeJkFkrQxMs142EjhVhwzcAyHsoH0PJ49jkBQtH8WJ9NupbO6cXltBIYviPkkUAquMN/aleQVGWzuO4gc7dbXKyIrocq4DKfqCMg/yrC9Z6UjGiPeQ3Hnu6FrwOWKySs/LgMMxzRu2AcKSuQcbiTovg5dNJo1oWOSBIo4A4SV1UcfRVA/hQXSlKUClKUClK/jg4ODg+x70Efr+qPbwNKkElwwxiOIZZsnHv7DOSfoKhZerbvB8vSrhyJpIgDJHGCqAFZMuR6W5we3p75IB549I1pz69QtYgoAHl2pkL4zlnDyDaTxwpI/L39P8AB/Vv87Rf7Av/AI1B7pq2qOMrp8Ef2mu/V2H/ALKJ1759/pX5k1LVnU+XZWsRxgeddM3qxnOI4iCoJxjcCdp9sGui46YuHIJ1O7XjGEWBR+ePJNeTdFSNxJqd+6+6iSOLP/XhiRx/Bh96Dn8rWjHl59OjbaclYZmC8dwzS4OO+SMfaojUdDhiKz3ev3SSMoAZZ4YUZTnBSLyyoBx3Ge3epdfCnTtoRopHjX5I3nlZE/eKJvwCx5J9zXXZ9I6bYKZltoIRGC5lZQWQYwcSPllGPYHHJ+poKpdaJogG271Jp2Ys+Zr9ifUCDhY2VACCw4XsSO1ctk/Tdg0siyQSRylAF8o3IiIB4DKjlQ3zYbklWxkDA4IOr7+8kMeh6dFBbbmPnvCERyOGPYIMkj0jc/HOOQIDqXws1+73PcSLMQdwjE2ADjH4aEBFOB7YoJW38QOnrW9luIIJyzrsOyFBF75aNXKshIJU9gR7cnOQdRXUEtzI9rE0MLEFI2bcV4GcnPu2T9s1NX1y0E3lalp6+jcpCILWT3wVaJdj4JyCVYEY5xgiYub64tPNWxNxLYKi+ZHewKyR8n0srgpktlhtAJ+h25oKn0p098bdJb+fHAX4DSZwT+6MA+o+wJAOMZyQDrus/o6xR2jtDcyvcICw3ABGxk7diqWBI4zuPPtzxmuoS2UUUjxSLJcu8LxGBZYlt9u4ucyclidvpHAJBVuMV2ah4y6rNCYWucKRtZkRVZhjBywGRnPtig7uj/G2+sV8qTFzEOyyEh179pOTjnswOMDGK2LpPxm0++dIgzwzOQqpIuNzEdldcqeeBkqScYHNfLNXa06HCRxRTnyri4PmtkFzbWyKWaSVByrNgEDPyqc4LUH09reoCC2mmJUeXG75bt6VJGftkV8Xz3DM5dmJZmLEkkkknJJJ5zn3raf1LqV5oZu7jU5/L8iR/h1QDeEVlTfKrbnDYDMGBzk555GUx9HXzIJFsrloyu4OIHKlcZ3BguCMc5oOK+1aafHnTSS7c43uz4z3xuJxnA/lXJU63Quojk2F2B9TbyD+8rXcvhvcrg3EltagruBnuI1JHvhFZnJHuu3Pt34oKy9y5VULMVXJVSSQucbto7DOBnHfAryrQenugbWUsN95en0hRZWzKg3EYLzTqAo+buoHGd3epnUei4ooH8xbHTVdSM3ExvLlsdwgT0rz5ZOxSwDHkjK0HH0j1Lq8GmFYg0NnHJua6Me8xpIQCI1b5lDNvJQEjJ5xWgdB6FYjTryGcRi49Ud5JIxO7cT5cvmPj8N+HRhjJ5HqqE0nxdnurSOys9MaebyhE4Zi0YUAISxXacMODuKBSe59/wC9N+BlzMobUrp0UpGghiYFsIMIsjHK4QYAADfYjHIUvSr+bU7pbFLgwxXBi+JO5SJHiTYZF4UkyBVbZkkucnOBj6Z0vTkt4Y4YxhI1VFH2AwKw3xi+Ait4rKyjRXtn852RdwjDAjY0mCd7kocE/sDPZa2HojUZLjT7WaVt0kkKM5wBkkcnA4oJulKUClKUClKUClKUClKUCsh/SFupBHZoSRbvK3nckAldu0Ng9sGQ/wDVH0rXqx3x71qGRILaI+bdRzeZ5SevaAhJ8xQD3BBxkcZPYUGr6THCsEYtwgh2L5ezG3bj07ccYxXVmsG13UIxbQT6RcTW6Sx3UkqRyOFEkarL5XlsxWI4M7BV7gcbhirtf9IXDWTT2up6k0pi8yJZJkwSV3KGCxZye2Ae/vQXPWtAt7uMx3MKSpzwwzjIxlT3U/cEGvmbxY6SbTroRLK8lu43whn3FB2K7c5G3sDgZH5GtC8OtOj1N7lby5nulENsVBuZFwJEYyq6xsoOHyMEHAxyc5MR4hdG2ulzEx20PkSIkkPmEv8AiwPueJiz7tkkZII4ydoBzwQyXTtMluJFihjaSRjgKgJJ/gP559qszeGk8AD38sVihOB5p3SPjGfKhjyX7+5UZ4yKnLXqX4i7umsI7+OOZl22tptjBPl7WaR1DBMsCcBedx5GKmG6durZmluJbLS3IAEk0pu7pgFwpVmZwucN6owhynAAAoOO3tbfT0SWCJYEkzsvr5PMldTj1Wdmuew9QZh2ZclQ3Pb0z0nLqztsE0VjI+65upWHnXjKeAvHpTIyEGVU5yWKqB7WNhpzN5yW2oa3O43mV43SLhmBxvAz37EOOBgjmtAj1XWpjiKxtbNAUwbiXzTtI9QEcHYjvyRxgfkFxjsY1jESoojC7QgUBQuMbQvbGOMVkur+B0kcxksZ08ok4t53mVY88na8L7jg9gR78k+89r1/fR4E2s6faBCC+yAb8HGPTNI/144Hf6VXZ+otPjOJupL53bLEwcJyTwFSBwv5Z+nAGKDktfDDVPUPI01cqRulaa4AyFOVSVpFDAk4JX9hvY+rrg8Obm1i33GrWVmH9DmO0t4/c4CzlY2DYBPYEc98ZqC1frbQ1R4yNRvyTy8lxKiyZO47h5igYzjHlD5f4np6SnhuwP1b07E6RN6pbiUEBicj1uCWxnJHJAxx2oOma20kkLcdQ3U6KAQnnMQCRxjapGQDjA7dvtXV06nT5P8AU9OnvZAFVh5Dy9/2n85hEhO0nPp9wPpU3d6FrkUJa1XSopSp3eTC0bDBBCoz5Rt2MesKBn+IxbUvEXV0mkSW9nSRXZXUNgKwJDABeBg5GBxQbjqHWE9smIdNjs4gFHm3k0VugPPAjiLF8KpwFOftxzRNf8SFmOJtQlnyGHwthG0EbMc4D3DkSOhyFOF9vl9zH9ddO2I0S1vkEhupzEGkaZpWbCNvD7mxgbQPSAQQo45rX/D3oa2s7WF1tljuGijaVmBZw5jAcZYkryWG1cDk0Ga6B4Q3d+6veqtlaow220Y5OAo7ZOCRwZHLOSDkc5G6wQKihEUKqgBVUYAA7AAcAV6UoFKUoFKUoFKUNApWQQeK95NLcvC1kI7VpSbaVnSeWNMksjYKbtqn5c4I5HIzpdp1HA8UEjOsXxAUxJKyozFgCFA3ctgjgZoJSvy7gAknAHJJ4x+dVXxM6fuL6waG1kCSFlblygYLk7cj6nHfjjmoJ+lLq16buLaSffMsMzFgSQFyXZFbaGIK7hznlyM7cUEZr/ifd38zWmiQlyDte5x6V+6MfSoO1xubOf2RnFWnoXw0gsFMjkz3cgPnTOS2SxywXd2BJ5J5bHP0rLPDfqb4S3xZ3tsGKl5ra9xAPM4BaCcYDZAUbGIx3+uNLm6j1kxgJp1qH4yzXgZT9cIFBGfb1HH3oInXvAK0kcSWsr2rb9xXaJo+5PEbEY5IGM4wMY5rz0no/XLOERpqlqIkCqokjyEA4ABKce3c1+dR6tu1ci61nTbRAwVlth8RKpB9SFXB29myxBwcDHNVc9XaM8iib9Zao5IIMjErkvnasPmIO+0bdpU8UEXJpzWd0SusR+cFkXZYwNK6q8jMyRqqrGv4hJ2l1Kjt7AyOneHFxN+NLaSyM21muNSn8oKA20hoI3Mp9IHLuMheAOM+OteL9zbSm3stNisADhUaDbLhu2UwoBOQ2MH25Pc0rq+/1SQhtQ+KG7O0TI0acbc7EKqg7JnaO+M0GiSdQ2mnpsk1Z5gyhvh9MjjgjBxg5lTnnA5BVuOe4qI0jqeAsU0nQVmkUqfMnDXLAZ7lRwnqwA27sP5U+foC9Sx+OeMLb+nDF1yQxAUhc5wSw/vq2fo/XezUZSW2p8NIzc8elkOSPfHP99BOadrXUF/fy2fxMdnJApd1CrhQxXC5UPu+dccnjOTmrPe+D93dEC81m5lj43xqmxTjngbymc85KE1GeFbNf6zfan5W2E5jjOcc+gKCuTk+WoJ7gFuK2SgzqDwE0pVAZJnI7s0rAn89uB/ICpSHwi0lQB8FGcAcsWJOPc+rk1caGgwPUOkY9Z1ia3to4ra0ssLI0UUaMzbsNjaoJLFWCk5UBM/tYMhZR9LGVrPZtcOYxI5kG5ixHplDYGDxlsDtXh0BDMdL1oW65lMsqqAMk+k5C45J2lsAe+Ky3oz4H4ofrHzPI2t/Z/vY9O7Hq29/l5zj2zQfR+nahJp1zFbTSma0uXItZnk3OjkFhDKzHMin9h+T2BzkVmv6SGlqtzbTgYMiOhP12EEe/wBJK9Wvi/TFs0kjEx3aJGxxwqSEKCxI2gL784wB25HVqGqLrfUFsluS9tZnezZG07XBZgCcFSwjTIGSPtg0Hl0T0rPrKWvxUTQ6dZxhYk952AAYluDtJHJAAwMDnc1bqBRVx2r+0ClKUClKUClKUClKUFU1vwt0y7maae1DSN8zB5Ez9yEcAn74zU3e6LbPCI5YYmhRcBXVSqqBjjIwAAP7qkK854FdWRhlWBVgfcEYI/lQZ9p1no88nlaffNBK2SFtbll4HJCxMWix7kBPr96mtmq2w4aC/Ufvf1aY/kVBhY8/RMBR3JzUfoPg3Y2lylwhmcxkmJJXDpFkk+hdoPBJIyTg89+ak7nw7tmMpSS6haV5JGMV1Knrc5LBQ2zOTx6ccDgigrGo6ZoEz4vLRbOXeRtlVrYsSfaSJhHIOx9LsBuGcZqpaH4U2N3NdXAWeHTo9wikMq5kKsd7oWQ/ggDAJJJwOSdwW+dVdM6hFZSi31N3RIXylzFHIzjB3ZmVQfl4GVJyO/PGWajA66bZeZZG2E5hDXEDErLEi7g01qGzLIFUvlhg8kH1UHvD0BbR2puVjkeW8lWLTYJSCSCQVmlClQQVy2GGxQRuDAipvX4v1TDDpWlZfUJzmWZdvmAHBIBz+GG2qQOyopJ5O6v10z1x8RrFoJpo50igmSKW3Uxpkgb3mikAaP0oQcYXhSMDIro8F5BPqmp3JKOxbCuCPlaRicAH5SFQ5xjgc0HrpfhDFbFWl1V49SfBDB0PJI4VJBvk9SkBsgn6cYqzaL1JMtz+rNVjRpHGYJlT8K5VRyGU5CyDGSvb8vTuwHSrP9a38zT3CQM4mmLHnJGWCIGb+ABbhVPfFaRqmrST9M2dy7P59vPEUkPBykhRXH73pwNx7sD70FZ8bOl/gLhUgJS0n/FWEFtiSABXwPlyRg/UBiOABWe2N4yEgO6K42SbO5QkFhjIz8oOCcHArRvHrqtLq+WCIkrbBkY8gGQn1YB+mAu7359gCcwoN00bxs0vT7RILO1uiE9pNi7ifmZnDt6j34XH0wK5rn9JWTcfLsU2+26U57c5wuO+axSlBs3+MrP/AJFF/rG/7q8z+kldbs/CQbfpubPv+1/2fb2P14x2lBoXRfip8FqE0wi2Wtw26WFcPtPJzETtwQxPB4wcHOARd77Qul7icXHxSIGwzRJKURiSScoV3JnOCFK4x2HNYNX9zQaR4t9fQ3Xl2dkoW0t8gFRhXYDA2jHCKMgfXcT9Kt/hn4kaLZRLboJ4WYAyTTRj8R+ByY2YqBk4yAAAeckk4PSg+zdG6ss7ssLa5ilKjJCMCQPrjvjkc/epavh0Gvrvwz1CSfSrSSRi7mMAseSdpKjJ9zhRknkmgs9KUoFKUoFKUoFKUoFKUoFKUoInq3SWurK4gQ7WlidFP3I49x71n3Vt6ltoNo86ywXVuIhAMLvWeJdvY8GM7CT9UI+orV6yn9IqwZ9OikUemKYFu/AZSoPAxjJAycdx9aDDuqOr57+YyyiNDyAI41TCnjbuA3MOP2ie5+pq2eB/WcVjeOk5Cx3ChfMJACMpypYkgBTlgT9dvtms3pQbv1N4F2fmy3A1GO1gZtxRkTam49g/mqoXJwoxxkDmovV7S41JYbLRYnFlYtkTM+wPLyQ4dsHgliNvu+cAbcQHhp4STai4lnDxWmM7wAGk5IxHkfUHLYwPvmvpPR9IitYUggQJHGMKo/mcn3JJJJ9yTQYbpX6N1w67ri8jiY4O1IzL377mLIM/ln86mLD9GuAZ869lftjy41jx9c7mfPt9P41s1KDJov0cbEMCbi5YAgkZQZH0yEyM/apH+gDS/wB2f/W/+VaRSgzf+gDS/wB2f/W/+VcN1+jpYM2UmuEH7oZG/vZM1q1KDJP8W+y/ym5/+n/yVx3/AOjVCSPJvpEHvviWTP0xtZMf31s9KDDv8Wb/AN4//bf/AL6iZ/0b70M2y6tiuTtLeYpI9iVCEA/bJ/M19D0oMS6f/RwCvG93dBwDl4o0IDAZwBKWBAPGfQD3APvW021skaKiKqIoCqqgAADgAAcAD6V6UoFKUoFKUoFKUoFKUoFKUoFKUoFec8KurKyhlYEMrDIIPcEHgg/SlKCI/wAErH/IrX/UR/8ALX6i6Ws1YMtnbAgggiCMEEdiCF4NKUEzSlKBSlKBSlKBSlKBSlKBSlKBSlKBSlKBSlKBSlKD/9k="/>
          <p:cNvSpPr>
            <a:spLocks noChangeAspect="1" noChangeArrowheads="1"/>
          </p:cNvSpPr>
          <p:nvPr/>
        </p:nvSpPr>
        <p:spPr bwMode="auto">
          <a:xfrm>
            <a:off x="0" y="-977900"/>
            <a:ext cx="2266950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210884" y="364279"/>
            <a:ext cx="1421828" cy="586565"/>
            <a:chOff x="4343400" y="6019800"/>
            <a:chExt cx="1981200" cy="838200"/>
          </a:xfrm>
          <a:solidFill>
            <a:schemeClr val="bg1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4343400" y="6019800"/>
              <a:ext cx="1981200" cy="838200"/>
              <a:chOff x="4343400" y="6019800"/>
              <a:chExt cx="1981200" cy="838200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4343400" y="6019800"/>
                <a:ext cx="1981200" cy="838200"/>
                <a:chOff x="3962400" y="3733800"/>
                <a:chExt cx="1981200" cy="838200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962400" y="3733800"/>
                  <a:ext cx="1981200" cy="8382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 bwMode="auto">
                <a:xfrm>
                  <a:off x="4692501" y="4113212"/>
                  <a:ext cx="457200" cy="15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5" name="5-Point Star 24"/>
              <p:cNvSpPr/>
              <p:nvPr/>
            </p:nvSpPr>
            <p:spPr bwMode="auto">
              <a:xfrm>
                <a:off x="4572000" y="6225365"/>
                <a:ext cx="381000" cy="381000"/>
              </a:xfrm>
              <a:prstGeom prst="star5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5-Point Star 22"/>
            <p:cNvSpPr/>
            <p:nvPr/>
          </p:nvSpPr>
          <p:spPr bwMode="auto">
            <a:xfrm>
              <a:off x="5606900" y="6096000"/>
              <a:ext cx="687569" cy="68580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27" descr="Cartesian_graph_paper.jpg"/>
          <p:cNvPicPr>
            <a:picLocks noChangeAspect="1"/>
          </p:cNvPicPr>
          <p:nvPr/>
        </p:nvPicPr>
        <p:blipFill rotWithShape="1">
          <a:blip r:embed="rId2" cstate="print"/>
          <a:srcRect l="2831" t="13995" r="55040" b="53366"/>
          <a:stretch/>
        </p:blipFill>
        <p:spPr>
          <a:xfrm>
            <a:off x="838200" y="2895600"/>
            <a:ext cx="5030420" cy="487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72188"/>
              </p:ext>
            </p:extLst>
          </p:nvPr>
        </p:nvGraphicFramePr>
        <p:xfrm>
          <a:off x="152400" y="8326120"/>
          <a:ext cx="65532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003"/>
                <a:gridCol w="1295522"/>
                <a:gridCol w="1381890"/>
                <a:gridCol w="11227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(-2, 4)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B (2, 4)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C (2, 1)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12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12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1200" b="1" baseline="0" dirty="0" smtClean="0">
                          <a:latin typeface="Rockwell" pitchFamily="18" charset="0"/>
                        </a:rPr>
                        <a:t> of 2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ockwell" pitchFamily="18" charset="0"/>
                        </a:rPr>
                        <a:t>A (     ,      )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Rockwell" pitchFamily="18" charset="0"/>
                        </a:rPr>
                        <a:t>B (     ,      )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Rockwell" pitchFamily="18" charset="0"/>
                        </a:rPr>
                        <a:t>C (     ,      )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2400" y="7772420"/>
            <a:ext cx="6596745" cy="52322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1400" b="1" dirty="0">
              <a:latin typeface="Rockwell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92" y="2549460"/>
            <a:ext cx="44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howcard Gothic" pitchFamily="82" charset="0"/>
              </a:rPr>
              <a:t>To be completed together in class:</a:t>
            </a:r>
            <a:endParaRPr lang="en-US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_graph_paper.jpg"/>
          <p:cNvPicPr>
            <a:picLocks noChangeAspect="1"/>
          </p:cNvPicPr>
          <p:nvPr/>
        </p:nvPicPr>
        <p:blipFill>
          <a:blip r:embed="rId2" cstate="print"/>
          <a:srcRect l="1362" t="12528" r="55040" b="52573"/>
          <a:stretch>
            <a:fillRect/>
          </a:stretch>
        </p:blipFill>
        <p:spPr>
          <a:xfrm>
            <a:off x="914400" y="128670"/>
            <a:ext cx="5095891" cy="51042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46895"/>
              </p:ext>
            </p:extLst>
          </p:nvPr>
        </p:nvGraphicFramePr>
        <p:xfrm>
          <a:off x="118088" y="5941110"/>
          <a:ext cx="659674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361"/>
                <a:gridCol w="1263461"/>
                <a:gridCol w="1263461"/>
                <a:gridCol w="12634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(-4, 6)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B (2, 6)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C (2, 3)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14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of ½ 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A (     ,      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Rockwell" pitchFamily="18" charset="0"/>
                        </a:rPr>
                        <a:t>B (     ,      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Rockwell" pitchFamily="18" charset="0"/>
                        </a:rPr>
                        <a:t>C (     ,      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296720"/>
            <a:ext cx="6596745" cy="52322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1400" b="1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681536"/>
            <a:ext cx="6596745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Rockwell" pitchFamily="18" charset="0"/>
              </a:rPr>
              <a:t>Soooo</a:t>
            </a:r>
            <a:r>
              <a:rPr lang="en-US" sz="1400" b="1" dirty="0" smtClean="0">
                <a:latin typeface="Rockwell" pitchFamily="18" charset="0"/>
              </a:rPr>
              <a:t>, when a figure is dilated by a scale factor GREATER than one, the image gets   _________________________________.  </a:t>
            </a:r>
          </a:p>
          <a:p>
            <a:endParaRPr lang="en-US" sz="1400" b="1" dirty="0">
              <a:latin typeface="Rockwell" pitchFamily="18" charset="0"/>
            </a:endParaRPr>
          </a:p>
          <a:p>
            <a:r>
              <a:rPr lang="en-US" sz="1400" b="1" dirty="0" smtClean="0">
                <a:latin typeface="Rockwell" pitchFamily="18" charset="0"/>
              </a:rPr>
              <a:t>However, when a figure is dilated by a scale factor LESS than one (fraction), the image gets __________________________________ .</a:t>
            </a:r>
          </a:p>
          <a:p>
            <a:endParaRPr lang="en-US" sz="1400" b="1" dirty="0">
              <a:latin typeface="Rockwell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4892" y="6782064"/>
            <a:ext cx="1740108" cy="841248"/>
          </a:xfrm>
          <a:prstGeom prst="wedgeRoundRectCallout">
            <a:avLst>
              <a:gd name="adj1" fmla="val 80171"/>
              <a:gd name="adj2" fmla="val -69149"/>
              <a:gd name="adj3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Rockwell Condensed" pitchFamily="18" charset="0"/>
              </a:rPr>
              <a:t>Multiplying by ½ is the SAME as dividing by 2!!</a:t>
            </a:r>
            <a:endParaRPr lang="en-US" sz="1400" b="1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4000"/>
          <a:stretch>
            <a:fillRect/>
          </a:stretch>
        </p:blipFill>
        <p:spPr bwMode="auto">
          <a:xfrm>
            <a:off x="79617" y="838200"/>
            <a:ext cx="6778383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9E-8E44-46C5-A8E2-16BF677211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Showcard Gothic" pitchFamily="82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Dilations classwork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04001"/>
            <a:ext cx="6894842" cy="280730"/>
            <a:chOff x="0" y="104001"/>
            <a:chExt cx="6894842" cy="280730"/>
          </a:xfrm>
        </p:grpSpPr>
        <p:sp>
          <p:nvSpPr>
            <p:cNvPr id="5" name="TextBox 4"/>
            <p:cNvSpPr txBox="1"/>
            <p:nvPr/>
          </p:nvSpPr>
          <p:spPr>
            <a:xfrm>
              <a:off x="0" y="104001"/>
              <a:ext cx="1791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Date:_____/_____/__________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107732"/>
              <a:ext cx="2627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Name:___________________________________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4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869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LCPS</dc:creator>
  <cp:lastModifiedBy>Jacob Pittman</cp:lastModifiedBy>
  <cp:revision>29</cp:revision>
  <cp:lastPrinted>2014-02-28T17:06:55Z</cp:lastPrinted>
  <dcterms:created xsi:type="dcterms:W3CDTF">2014-02-24T17:09:41Z</dcterms:created>
  <dcterms:modified xsi:type="dcterms:W3CDTF">2016-08-18T13:22:40Z</dcterms:modified>
</cp:coreProperties>
</file>