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8"/>
  </p:notesMasterIdLst>
  <p:sldIdLst>
    <p:sldId id="259" r:id="rId2"/>
    <p:sldId id="340" r:id="rId3"/>
    <p:sldId id="342" r:id="rId4"/>
    <p:sldId id="343" r:id="rId5"/>
    <p:sldId id="344" r:id="rId6"/>
    <p:sldId id="345" r:id="rId7"/>
    <p:sldId id="346" r:id="rId8"/>
    <p:sldId id="271" r:id="rId9"/>
    <p:sldId id="276" r:id="rId10"/>
    <p:sldId id="280" r:id="rId11"/>
    <p:sldId id="349" r:id="rId12"/>
    <p:sldId id="362" r:id="rId13"/>
    <p:sldId id="347" r:id="rId14"/>
    <p:sldId id="361" r:id="rId15"/>
    <p:sldId id="360" r:id="rId16"/>
    <p:sldId id="365" r:id="rId17"/>
    <p:sldId id="366" r:id="rId18"/>
    <p:sldId id="363" r:id="rId19"/>
    <p:sldId id="367" r:id="rId20"/>
    <p:sldId id="348" r:id="rId21"/>
    <p:sldId id="357" r:id="rId22"/>
    <p:sldId id="334" r:id="rId23"/>
    <p:sldId id="286" r:id="rId24"/>
    <p:sldId id="368" r:id="rId25"/>
    <p:sldId id="338" r:id="rId26"/>
    <p:sldId id="354" r:id="rId27"/>
    <p:sldId id="369" r:id="rId28"/>
    <p:sldId id="320" r:id="rId29"/>
    <p:sldId id="321" r:id="rId30"/>
    <p:sldId id="322" r:id="rId31"/>
    <p:sldId id="323" r:id="rId32"/>
    <p:sldId id="324" r:id="rId33"/>
    <p:sldId id="325" r:id="rId34"/>
    <p:sldId id="326" r:id="rId35"/>
    <p:sldId id="263" r:id="rId36"/>
    <p:sldId id="264" r:id="rId3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Calibri" pitchFamily="34" charset="0"/>
        <a:ea typeface="MS PGothic" pitchFamily="34" charset="-128"/>
        <a:cs typeface="+mn-cs"/>
      </a:defRPr>
    </a:lvl5pPr>
    <a:lvl6pPr marL="2286000" algn="l" defTabSz="914400" rtl="0" eaLnBrk="1" latinLnBrk="0" hangingPunct="1">
      <a:defRPr sz="2400" kern="1200">
        <a:solidFill>
          <a:schemeClr val="tx1"/>
        </a:solidFill>
        <a:latin typeface="Calibri" pitchFamily="34" charset="0"/>
        <a:ea typeface="MS PGothic" pitchFamily="34" charset="-128"/>
        <a:cs typeface="+mn-cs"/>
      </a:defRPr>
    </a:lvl6pPr>
    <a:lvl7pPr marL="2743200" algn="l" defTabSz="914400" rtl="0" eaLnBrk="1" latinLnBrk="0" hangingPunct="1">
      <a:defRPr sz="2400" kern="1200">
        <a:solidFill>
          <a:schemeClr val="tx1"/>
        </a:solidFill>
        <a:latin typeface="Calibri" pitchFamily="34" charset="0"/>
        <a:ea typeface="MS PGothic" pitchFamily="34" charset="-128"/>
        <a:cs typeface="+mn-cs"/>
      </a:defRPr>
    </a:lvl7pPr>
    <a:lvl8pPr marL="3200400" algn="l" defTabSz="914400" rtl="0" eaLnBrk="1" latinLnBrk="0" hangingPunct="1">
      <a:defRPr sz="2400" kern="1200">
        <a:solidFill>
          <a:schemeClr val="tx1"/>
        </a:solidFill>
        <a:latin typeface="Calibri" pitchFamily="34" charset="0"/>
        <a:ea typeface="MS PGothic" pitchFamily="34" charset="-128"/>
        <a:cs typeface="+mn-cs"/>
      </a:defRPr>
    </a:lvl8pPr>
    <a:lvl9pPr marL="3657600" algn="l" defTabSz="914400" rtl="0" eaLnBrk="1" latinLnBrk="0" hangingPunct="1">
      <a:defRPr sz="2400"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2287"/>
    <a:srgbClr val="4A144D"/>
    <a:srgbClr val="E230FF"/>
    <a:srgbClr val="33CC33"/>
    <a:srgbClr val="72A376"/>
    <a:srgbClr val="669900"/>
    <a:srgbClr val="488D43"/>
    <a:srgbClr val="3E5A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3" d="100"/>
          <a:sy n="83" d="100"/>
        </p:scale>
        <p:origin x="1450" y="67"/>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Objects="1">
      <p:cViewPr varScale="1">
        <p:scale>
          <a:sx n="40" d="100"/>
          <a:sy n="40" d="100"/>
        </p:scale>
        <p:origin x="-149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 Id="rId4" Type="http://schemas.openxmlformats.org/officeDocument/2006/relationships/image" Target="../media/image13.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37.emf"/><Relationship Id="rId7" Type="http://schemas.openxmlformats.org/officeDocument/2006/relationships/image" Target="../media/image41.emf"/><Relationship Id="rId2" Type="http://schemas.openxmlformats.org/officeDocument/2006/relationships/image" Target="../media/image36.emf"/><Relationship Id="rId1" Type="http://schemas.openxmlformats.org/officeDocument/2006/relationships/image" Target="../media/image35.emf"/><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 Id="rId9" Type="http://schemas.openxmlformats.org/officeDocument/2006/relationships/image" Target="../media/image43.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image" Target="../media/image44.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image" Target="../media/image4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image" Target="../media/image51.emf"/><Relationship Id="rId4" Type="http://schemas.openxmlformats.org/officeDocument/2006/relationships/image" Target="../media/image54.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image" Target="../media/image55.emf"/><Relationship Id="rId6" Type="http://schemas.openxmlformats.org/officeDocument/2006/relationships/image" Target="../media/image60.emf"/><Relationship Id="rId5" Type="http://schemas.openxmlformats.org/officeDocument/2006/relationships/image" Target="../media/image59.emf"/><Relationship Id="rId4" Type="http://schemas.openxmlformats.org/officeDocument/2006/relationships/image" Target="../media/image5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0.emf"/><Relationship Id="rId5" Type="http://schemas.openxmlformats.org/officeDocument/2006/relationships/image" Target="../media/image34.emf"/><Relationship Id="rId4"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cs typeface="Arial" pitchFamily="34" charset="0"/>
              </a:defRPr>
            </a:lvl1pPr>
          </a:lstStyle>
          <a:p>
            <a:pPr>
              <a:defRPr/>
            </a:pPr>
            <a:fld id="{A116DE6A-7FF4-4B51-A5DE-F16FC7A312FD}" type="datetime1">
              <a:rPr lang="en-US"/>
              <a:pPr>
                <a:defRPr/>
              </a:pPr>
              <a:t>10/15/2018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cs typeface="Arial" pitchFamily="34" charset="0"/>
              </a:defRPr>
            </a:lvl1pPr>
          </a:lstStyle>
          <a:p>
            <a:pPr>
              <a:defRPr/>
            </a:pPr>
            <a:fld id="{FC43F0EA-BD12-4ECF-933D-0567F88A07C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noFill/>
          <a:ln>
            <a:miter lim="800000"/>
            <a:headEnd/>
            <a:tailEnd/>
          </a:ln>
        </p:spPr>
        <p:txBody>
          <a:bodyPr/>
          <a:lstStyle/>
          <a:p>
            <a:fld id="{1E1AFE50-496A-40F5-995D-20799CBC7A83}" type="slidenum">
              <a:rPr lang="en-US">
                <a:cs typeface="Arial" charset="0"/>
              </a:rPr>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lnSpc>
                <a:spcPct val="80000"/>
              </a:lnSpc>
              <a:spcBef>
                <a:spcPct val="0"/>
              </a:spcBef>
            </a:pPr>
            <a:endParaRPr lang="en-US" sz="800" smtClean="0"/>
          </a:p>
          <a:p>
            <a:pPr eaLnBrk="1" hangingPunct="1">
              <a:lnSpc>
                <a:spcPct val="80000"/>
              </a:lnSpc>
              <a:spcBef>
                <a:spcPct val="0"/>
              </a:spcBef>
            </a:pPr>
            <a:r>
              <a:rPr lang="en-US" sz="800" smtClean="0"/>
              <a:t>This is a hidden slide for the definition of </a:t>
            </a:r>
            <a:r>
              <a:rPr lang="en-US" altLang="en-US" sz="800" smtClean="0"/>
              <a:t>‘</a:t>
            </a:r>
            <a:r>
              <a:rPr lang="en-US" sz="800" smtClean="0"/>
              <a:t>combine</a:t>
            </a:r>
            <a:r>
              <a:rPr lang="en-US" altLang="en-US" sz="800" smtClean="0"/>
              <a:t>’</a:t>
            </a:r>
            <a:r>
              <a:rPr lang="en-US" sz="800" smtClean="0"/>
              <a:t>. </a:t>
            </a:r>
          </a:p>
        </p:txBody>
      </p:sp>
      <p:sp>
        <p:nvSpPr>
          <p:cNvPr id="59396" name="Slide Number Placeholder 3"/>
          <p:cNvSpPr>
            <a:spLocks noGrp="1"/>
          </p:cNvSpPr>
          <p:nvPr>
            <p:ph type="sldNum" sz="quarter" idx="5"/>
          </p:nvPr>
        </p:nvSpPr>
        <p:spPr bwMode="auto">
          <a:noFill/>
          <a:ln>
            <a:miter lim="800000"/>
            <a:headEnd/>
            <a:tailEnd/>
          </a:ln>
        </p:spPr>
        <p:txBody>
          <a:bodyPr/>
          <a:lstStyle/>
          <a:p>
            <a:fld id="{540873B8-60E9-4770-B542-C1BDB2A57C4B}" type="slidenum">
              <a:rPr lang="en-US">
                <a:cs typeface="Arial" charset="0"/>
              </a:rPr>
              <a:pPr/>
              <a:t>12</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spcBef>
                <a:spcPct val="0"/>
              </a:spcBef>
            </a:pPr>
            <a:r>
              <a:rPr lang="en-US" smtClean="0"/>
              <a:t>(4 min) 19 minutes passed</a:t>
            </a:r>
          </a:p>
          <a:p>
            <a:pPr eaLnBrk="1" hangingPunct="1">
              <a:spcBef>
                <a:spcPct val="0"/>
              </a:spcBef>
            </a:pPr>
            <a:r>
              <a:rPr lang="en-US" u="sng" smtClean="0"/>
              <a:t>In-Class Notes</a:t>
            </a:r>
          </a:p>
          <a:p>
            <a:pPr eaLnBrk="1" hangingPunct="1">
              <a:spcBef>
                <a:spcPct val="0"/>
              </a:spcBef>
              <a:buFontTx/>
              <a:buChar char="•"/>
            </a:pPr>
            <a:r>
              <a:rPr lang="en-US" smtClean="0"/>
              <a:t>  Read the slide as it appears.  Give students a few minutes to use their tiles to answer the problem.  </a:t>
            </a:r>
          </a:p>
          <a:p>
            <a:pPr eaLnBrk="1" hangingPunct="1">
              <a:spcBef>
                <a:spcPct val="0"/>
              </a:spcBef>
              <a:buFontTx/>
              <a:buChar char="•"/>
            </a:pPr>
            <a:r>
              <a:rPr lang="en-US" smtClean="0"/>
              <a:t>  Advance the slide for the x</a:t>
            </a:r>
            <a:r>
              <a:rPr lang="ja-JP" altLang="en-US" smtClean="0"/>
              <a:t>’</a:t>
            </a:r>
            <a:r>
              <a:rPr lang="en-US" altLang="ja-JP" smtClean="0"/>
              <a:t>s to appear.  Students will be reminded to combine the x</a:t>
            </a:r>
            <a:r>
              <a:rPr lang="ja-JP" altLang="en-US" smtClean="0"/>
              <a:t>’</a:t>
            </a:r>
            <a:r>
              <a:rPr lang="en-US" altLang="ja-JP" smtClean="0"/>
              <a:t>s.</a:t>
            </a:r>
          </a:p>
          <a:p>
            <a:pPr eaLnBrk="1" hangingPunct="1">
              <a:spcBef>
                <a:spcPct val="0"/>
              </a:spcBef>
              <a:buFontTx/>
              <a:buChar char="•"/>
            </a:pPr>
            <a:r>
              <a:rPr lang="en-US" smtClean="0"/>
              <a:t>  The next prompt will show all 6 x</a:t>
            </a:r>
            <a:r>
              <a:rPr lang="ja-JP" altLang="en-US" smtClean="0"/>
              <a:t>’</a:t>
            </a:r>
            <a:r>
              <a:rPr lang="en-US" altLang="ja-JP" smtClean="0"/>
              <a:t>s.</a:t>
            </a:r>
          </a:p>
          <a:p>
            <a:pPr eaLnBrk="1" hangingPunct="1">
              <a:spcBef>
                <a:spcPct val="0"/>
              </a:spcBef>
              <a:buFontTx/>
              <a:buChar char="•"/>
            </a:pPr>
            <a:r>
              <a:rPr lang="en-US" smtClean="0"/>
              <a:t>  Read the questions similar to the last one, </a:t>
            </a:r>
            <a:r>
              <a:rPr lang="ja-JP" altLang="en-US" smtClean="0"/>
              <a:t>“</a:t>
            </a:r>
            <a:r>
              <a:rPr lang="en-US" altLang="ja-JP" smtClean="0"/>
              <a:t>is this the only way to show 6x?</a:t>
            </a:r>
            <a:r>
              <a:rPr lang="ja-JP" altLang="en-US" smtClean="0"/>
              <a:t>”</a:t>
            </a:r>
            <a:endParaRPr lang="en-US" altLang="ja-JP" smtClean="0"/>
          </a:p>
          <a:p>
            <a:pPr eaLnBrk="1" hangingPunct="1">
              <a:spcBef>
                <a:spcPct val="0"/>
              </a:spcBef>
              <a:buFontTx/>
              <a:buChar char="•"/>
            </a:pPr>
            <a:r>
              <a:rPr lang="en-US" smtClean="0"/>
              <a:t>  The next slide will show two different ways.  </a:t>
            </a:r>
          </a:p>
          <a:p>
            <a:pPr eaLnBrk="1" hangingPunct="1">
              <a:spcBef>
                <a:spcPct val="0"/>
              </a:spcBef>
            </a:pPr>
            <a:endParaRPr lang="en-US" smtClean="0"/>
          </a:p>
          <a:p>
            <a:pPr eaLnBrk="1" hangingPunct="1">
              <a:spcBef>
                <a:spcPct val="0"/>
              </a:spcBef>
            </a:pPr>
            <a:r>
              <a:rPr lang="en-US" u="sng" smtClean="0"/>
              <a:t>Preparation Notes</a:t>
            </a:r>
          </a:p>
          <a:p>
            <a:pPr eaLnBrk="1" hangingPunct="1">
              <a:spcBef>
                <a:spcPct val="0"/>
              </a:spcBef>
            </a:pPr>
            <a:endParaRPr lang="en-US" u="sng" smtClean="0"/>
          </a:p>
          <a:p>
            <a:pPr eaLnBrk="1" hangingPunct="1">
              <a:spcBef>
                <a:spcPct val="0"/>
              </a:spcBef>
            </a:pPr>
            <a:r>
              <a:rPr lang="en-US" smtClean="0"/>
              <a:t>This part of the explore is to give students more practice using their tiles.  Give students a few minutes to work on the problem on their own.  Advance the slide for the x</a:t>
            </a:r>
            <a:r>
              <a:rPr lang="ja-JP" altLang="en-US" smtClean="0"/>
              <a:t>’</a:t>
            </a:r>
            <a:r>
              <a:rPr lang="en-US" altLang="ja-JP" smtClean="0"/>
              <a:t>s to appear.  There is a reminder for students to combine the x</a:t>
            </a:r>
            <a:r>
              <a:rPr lang="ja-JP" altLang="en-US" smtClean="0"/>
              <a:t>’</a:t>
            </a:r>
            <a:r>
              <a:rPr lang="en-US" altLang="ja-JP" smtClean="0"/>
              <a:t>s; advancing the slide will demonstrate this with the answer of 6x to appear.  Again, students will be asked if this is the only way to show 6x.   The next slide will have two examples.  </a:t>
            </a:r>
            <a:endParaRPr lang="en-US" smtClean="0"/>
          </a:p>
        </p:txBody>
      </p:sp>
      <p:sp>
        <p:nvSpPr>
          <p:cNvPr id="60420" name="Slide Number Placeholder 3"/>
          <p:cNvSpPr>
            <a:spLocks noGrp="1"/>
          </p:cNvSpPr>
          <p:nvPr>
            <p:ph type="sldNum" sz="quarter" idx="5"/>
          </p:nvPr>
        </p:nvSpPr>
        <p:spPr bwMode="auto">
          <a:noFill/>
          <a:ln>
            <a:miter lim="800000"/>
            <a:headEnd/>
            <a:tailEnd/>
          </a:ln>
        </p:spPr>
        <p:txBody>
          <a:bodyPr/>
          <a:lstStyle/>
          <a:p>
            <a:fld id="{55A84652-4E45-4D3D-840B-A5A40A46AE60}" type="slidenum">
              <a:rPr lang="en-US">
                <a:cs typeface="Arial" charset="0"/>
              </a:rPr>
              <a:pPr/>
              <a:t>13</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spcBef>
                <a:spcPct val="0"/>
              </a:spcBef>
            </a:pPr>
            <a:r>
              <a:rPr lang="en-US" smtClean="0"/>
              <a:t>(4 min) 23 minutes passed</a:t>
            </a:r>
          </a:p>
          <a:p>
            <a:pPr eaLnBrk="1" hangingPunct="1">
              <a:spcBef>
                <a:spcPct val="0"/>
              </a:spcBef>
            </a:pPr>
            <a:r>
              <a:rPr lang="en-US" u="sng" smtClean="0"/>
              <a:t>In-Class Notes</a:t>
            </a:r>
          </a:p>
          <a:p>
            <a:pPr eaLnBrk="1" hangingPunct="1">
              <a:spcBef>
                <a:spcPct val="0"/>
              </a:spcBef>
              <a:buFontTx/>
              <a:buChar char="•"/>
            </a:pPr>
            <a:r>
              <a:rPr lang="en-US" smtClean="0"/>
              <a:t> Ask students for some suggestions.</a:t>
            </a:r>
          </a:p>
          <a:p>
            <a:pPr eaLnBrk="1" hangingPunct="1">
              <a:spcBef>
                <a:spcPct val="0"/>
              </a:spcBef>
              <a:buFontTx/>
              <a:buChar char="•"/>
            </a:pPr>
            <a:r>
              <a:rPr lang="en-US" smtClean="0"/>
              <a:t> The first answer to appear is 3x + 3x.  The second answer is 5x + x.</a:t>
            </a:r>
          </a:p>
          <a:p>
            <a:pPr eaLnBrk="1" hangingPunct="1">
              <a:spcBef>
                <a:spcPct val="0"/>
              </a:spcBef>
              <a:buFontTx/>
              <a:buChar char="•"/>
            </a:pPr>
            <a:r>
              <a:rPr lang="en-US" smtClean="0"/>
              <a:t> When ready to show the tiles, advance the slide.  There is not a reminder to combine the x</a:t>
            </a:r>
            <a:r>
              <a:rPr lang="ja-JP" altLang="en-US" smtClean="0"/>
              <a:t>’</a:t>
            </a:r>
            <a:r>
              <a:rPr lang="en-US" altLang="ja-JP" smtClean="0"/>
              <a:t>s, but after the 3x and 3x appear, ask students what to do next.  Prompt to understand that we need to combine next.</a:t>
            </a:r>
          </a:p>
          <a:p>
            <a:pPr eaLnBrk="1" hangingPunct="1">
              <a:spcBef>
                <a:spcPct val="0"/>
              </a:spcBef>
              <a:buFontTx/>
              <a:buChar char="•"/>
            </a:pPr>
            <a:r>
              <a:rPr lang="en-US" smtClean="0"/>
              <a:t> Show the next example 5x + x.  The one will appear in front of the x on this slide.  It was not mentioned before, but is crucial to discuss it here.  Also, this is a great opportunity to reinforce vocabulary from previous lessons: multiplicative identity.  </a:t>
            </a:r>
          </a:p>
          <a:p>
            <a:pPr eaLnBrk="1" hangingPunct="1">
              <a:spcBef>
                <a:spcPct val="0"/>
              </a:spcBef>
              <a:buFontTx/>
              <a:buChar char="•"/>
            </a:pPr>
            <a:r>
              <a:rPr lang="en-US" smtClean="0"/>
              <a:t>  The next  slide is optional.  By clicking at the bottom, </a:t>
            </a:r>
            <a:r>
              <a:rPr lang="ja-JP" altLang="en-US" smtClean="0"/>
              <a:t>‘</a:t>
            </a:r>
            <a:r>
              <a:rPr lang="en-US" altLang="ja-JP" smtClean="0"/>
              <a:t>more practice</a:t>
            </a:r>
            <a:r>
              <a:rPr lang="ja-JP" altLang="en-US" smtClean="0"/>
              <a:t>’</a:t>
            </a:r>
            <a:r>
              <a:rPr lang="en-US" altLang="ja-JP" smtClean="0"/>
              <a:t> an expression using y variables will be demonstrated.  The next slide in this lesson is using both x and y variables, so the extra practice may be helpful for some students.  </a:t>
            </a:r>
          </a:p>
          <a:p>
            <a:pPr eaLnBrk="1" hangingPunct="1">
              <a:spcBef>
                <a:spcPct val="0"/>
              </a:spcBef>
            </a:pPr>
            <a:r>
              <a:rPr lang="en-US" smtClean="0"/>
              <a:t>  </a:t>
            </a:r>
          </a:p>
          <a:p>
            <a:pPr eaLnBrk="1" hangingPunct="1">
              <a:spcBef>
                <a:spcPct val="0"/>
              </a:spcBef>
            </a:pPr>
            <a:r>
              <a:rPr lang="en-US" u="sng" smtClean="0"/>
              <a:t>Preparation Notes</a:t>
            </a:r>
          </a:p>
          <a:p>
            <a:pPr eaLnBrk="1" hangingPunct="1">
              <a:spcBef>
                <a:spcPct val="0"/>
              </a:spcBef>
            </a:pPr>
            <a:endParaRPr lang="en-US" u="sng" smtClean="0"/>
          </a:p>
          <a:p>
            <a:pPr eaLnBrk="1" hangingPunct="1">
              <a:spcBef>
                <a:spcPct val="0"/>
              </a:spcBef>
            </a:pPr>
            <a:r>
              <a:rPr lang="en-US" smtClean="0"/>
              <a:t>Ask students for some suggestions on a different way other than 2x + 4x to show 6x.  The first answer that will appear is 3x + 3x.  The second answer is 5x + x.  This is a nice connection showing how you can start with the tiles and then end with the expressions.</a:t>
            </a:r>
          </a:p>
          <a:p>
            <a:pPr eaLnBrk="1" hangingPunct="1">
              <a:spcBef>
                <a:spcPct val="0"/>
              </a:spcBef>
            </a:pPr>
            <a:endParaRPr lang="en-US" smtClean="0"/>
          </a:p>
          <a:p>
            <a:pPr eaLnBrk="1" hangingPunct="1">
              <a:spcBef>
                <a:spcPct val="0"/>
              </a:spcBef>
            </a:pPr>
            <a:r>
              <a:rPr lang="en-US" smtClean="0"/>
              <a:t>Once ready to show students the tiles, advance the slide so 3x + 3x appears.  Read through the slide reminding students to combine.  (There is not a reminder to combine on this slide).  As the second example appears, 5x + x, a one will appear in front of the x to show that this is just one x.  Earlier in the lesson a single x did appear, but there was not any discussion on why the 1 is there.  Now is the time to discuss this understanding and a great opportunity to reinforce the </a:t>
            </a:r>
            <a:r>
              <a:rPr lang="en-US" b="1" i="1" smtClean="0"/>
              <a:t>Identity Property of Multiplication</a:t>
            </a:r>
            <a:r>
              <a:rPr lang="en-US" smtClean="0"/>
              <a:t>.  (This concept was in a previous lesson in this unit.)  </a:t>
            </a:r>
          </a:p>
          <a:p>
            <a:pPr eaLnBrk="1" hangingPunct="1">
              <a:spcBef>
                <a:spcPct val="0"/>
              </a:spcBef>
            </a:pPr>
            <a:endParaRPr lang="en-US" smtClean="0"/>
          </a:p>
          <a:p>
            <a:pPr eaLnBrk="1" hangingPunct="1">
              <a:spcBef>
                <a:spcPct val="0"/>
              </a:spcBef>
            </a:pPr>
            <a:r>
              <a:rPr lang="en-US" smtClean="0"/>
              <a:t>The next example in the explore is using x and y variables, still using their tiles.  If students need practice with the y variable, click at the bottom </a:t>
            </a:r>
            <a:r>
              <a:rPr lang="ja-JP" altLang="en-US" smtClean="0"/>
              <a:t>‘</a:t>
            </a:r>
            <a:r>
              <a:rPr lang="en-US" altLang="ja-JP" smtClean="0"/>
              <a:t>more practice</a:t>
            </a:r>
            <a:r>
              <a:rPr lang="ja-JP" altLang="en-US" smtClean="0"/>
              <a:t>’</a:t>
            </a:r>
            <a:r>
              <a:rPr lang="en-US" altLang="ja-JP" smtClean="0"/>
              <a:t> and an example will appear just using the y variable.  Otherwise, advance to the next question in the exlpore.   </a:t>
            </a:r>
          </a:p>
          <a:p>
            <a:pPr eaLnBrk="1" hangingPunct="1">
              <a:spcBef>
                <a:spcPct val="0"/>
              </a:spcBef>
            </a:pPr>
            <a:endParaRPr lang="en-US" smtClean="0"/>
          </a:p>
        </p:txBody>
      </p:sp>
      <p:sp>
        <p:nvSpPr>
          <p:cNvPr id="61444" name="Slide Number Placeholder 3"/>
          <p:cNvSpPr>
            <a:spLocks noGrp="1"/>
          </p:cNvSpPr>
          <p:nvPr>
            <p:ph type="sldNum" sz="quarter" idx="5"/>
          </p:nvPr>
        </p:nvSpPr>
        <p:spPr bwMode="auto">
          <a:noFill/>
          <a:ln>
            <a:miter lim="800000"/>
            <a:headEnd/>
            <a:tailEnd/>
          </a:ln>
        </p:spPr>
        <p:txBody>
          <a:bodyPr/>
          <a:lstStyle/>
          <a:p>
            <a:fld id="{D183D95A-E332-41B4-B7C8-B837C5A9D69C}" type="slidenum">
              <a:rPr lang="en-US">
                <a:cs typeface="Arial" charset="0"/>
              </a:rPr>
              <a:pPr/>
              <a:t>14</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endParaRPr lang="en-US" sz="800" u="sng" smtClean="0"/>
          </a:p>
          <a:p>
            <a:pPr eaLnBrk="1" hangingPunct="1">
              <a:lnSpc>
                <a:spcPct val="80000"/>
              </a:lnSpc>
              <a:spcBef>
                <a:spcPct val="0"/>
              </a:spcBef>
            </a:pPr>
            <a:r>
              <a:rPr lang="en-US" sz="800" u="sng" smtClean="0"/>
              <a:t>In-Class Notes</a:t>
            </a:r>
          </a:p>
          <a:p>
            <a:pPr eaLnBrk="1" hangingPunct="1">
              <a:lnSpc>
                <a:spcPct val="80000"/>
              </a:lnSpc>
              <a:spcBef>
                <a:spcPct val="0"/>
              </a:spcBef>
              <a:buFontTx/>
              <a:buChar char="•"/>
            </a:pPr>
            <a:r>
              <a:rPr lang="en-US" sz="800" smtClean="0"/>
              <a:t>  This slide is only intended if students need practice with another variable other than x.  </a:t>
            </a:r>
          </a:p>
          <a:p>
            <a:pPr eaLnBrk="1" hangingPunct="1">
              <a:lnSpc>
                <a:spcPct val="80000"/>
              </a:lnSpc>
              <a:spcBef>
                <a:spcPct val="0"/>
              </a:spcBef>
              <a:buFontTx/>
              <a:buChar char="•"/>
            </a:pPr>
            <a:r>
              <a:rPr lang="en-US" sz="800" smtClean="0"/>
              <a:t>  Read the slide as it appears, asking similar questions as if the variable was an x.  </a:t>
            </a:r>
          </a:p>
          <a:p>
            <a:pPr eaLnBrk="1" hangingPunct="1">
              <a:lnSpc>
                <a:spcPct val="80000"/>
              </a:lnSpc>
              <a:spcBef>
                <a:spcPct val="0"/>
              </a:spcBef>
            </a:pPr>
            <a:endParaRPr lang="en-US" sz="800" smtClean="0"/>
          </a:p>
          <a:p>
            <a:pPr eaLnBrk="1" hangingPunct="1">
              <a:lnSpc>
                <a:spcPct val="80000"/>
              </a:lnSpc>
              <a:spcBef>
                <a:spcPct val="0"/>
              </a:spcBef>
            </a:pPr>
            <a:r>
              <a:rPr lang="en-US" sz="800" u="sng" smtClean="0"/>
              <a:t>Preparation Notes</a:t>
            </a:r>
          </a:p>
          <a:p>
            <a:pPr eaLnBrk="1" hangingPunct="1">
              <a:lnSpc>
                <a:spcPct val="80000"/>
              </a:lnSpc>
              <a:spcBef>
                <a:spcPct val="0"/>
              </a:spcBef>
            </a:pPr>
            <a:endParaRPr lang="en-US" sz="800" smtClean="0"/>
          </a:p>
          <a:p>
            <a:pPr eaLnBrk="1" hangingPunct="1">
              <a:lnSpc>
                <a:spcPct val="80000"/>
              </a:lnSpc>
              <a:spcBef>
                <a:spcPct val="0"/>
              </a:spcBef>
            </a:pPr>
            <a:r>
              <a:rPr lang="en-US" sz="800" smtClean="0"/>
              <a:t>This slide is optional if students will need practice using a different variable and color.  It is the same problem as used in the Launch, which you may want to make reference to at some point.  Read the slide as it appears, making similar connections to when they used an x variable.  Other ways to write 7x is not provided on this slide, but if time prevails, a quick discussion is suggested.  </a:t>
            </a:r>
          </a:p>
          <a:p>
            <a:pPr eaLnBrk="1" hangingPunct="1">
              <a:lnSpc>
                <a:spcPct val="80000"/>
              </a:lnSpc>
              <a:spcBef>
                <a:spcPct val="0"/>
              </a:spcBef>
            </a:pPr>
            <a:endParaRPr lang="en-US" sz="800" u="sng" smtClean="0"/>
          </a:p>
        </p:txBody>
      </p:sp>
      <p:sp>
        <p:nvSpPr>
          <p:cNvPr id="62468" name="Slide Number Placeholder 3"/>
          <p:cNvSpPr>
            <a:spLocks noGrp="1"/>
          </p:cNvSpPr>
          <p:nvPr>
            <p:ph type="sldNum" sz="quarter" idx="5"/>
          </p:nvPr>
        </p:nvSpPr>
        <p:spPr bwMode="auto">
          <a:noFill/>
          <a:ln>
            <a:miter lim="800000"/>
            <a:headEnd/>
            <a:tailEnd/>
          </a:ln>
        </p:spPr>
        <p:txBody>
          <a:bodyPr/>
          <a:lstStyle/>
          <a:p>
            <a:fld id="{488F6B4F-6F81-4D2C-A303-DD28FACFB6F9}" type="slidenum">
              <a:rPr lang="en-US">
                <a:cs typeface="Arial" charset="0"/>
              </a:rPr>
              <a:pPr/>
              <a:t>15</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spcBef>
                <a:spcPct val="0"/>
              </a:spcBef>
            </a:pPr>
            <a:r>
              <a:rPr lang="en-US" smtClean="0"/>
              <a:t>(4 min) 27 minutes passed</a:t>
            </a:r>
          </a:p>
          <a:p>
            <a:pPr eaLnBrk="1" hangingPunct="1">
              <a:spcBef>
                <a:spcPct val="0"/>
              </a:spcBef>
            </a:pPr>
            <a:r>
              <a:rPr lang="en-US" u="sng" smtClean="0"/>
              <a:t>In-Class Notes</a:t>
            </a:r>
          </a:p>
          <a:p>
            <a:pPr eaLnBrk="1" hangingPunct="1">
              <a:spcBef>
                <a:spcPct val="0"/>
              </a:spcBef>
              <a:buFontTx/>
              <a:buChar char="•"/>
            </a:pPr>
            <a:r>
              <a:rPr lang="en-US" smtClean="0"/>
              <a:t>  Read the slide as it appears.  Give students a few minutes to work with a partner to answer the question.   </a:t>
            </a:r>
          </a:p>
          <a:p>
            <a:pPr eaLnBrk="1" hangingPunct="1">
              <a:spcBef>
                <a:spcPct val="0"/>
              </a:spcBef>
              <a:buFontTx/>
              <a:buChar char="•"/>
            </a:pPr>
            <a:r>
              <a:rPr lang="en-US" smtClean="0"/>
              <a:t>  Have students share their response with an explanation.</a:t>
            </a:r>
          </a:p>
          <a:p>
            <a:pPr eaLnBrk="1" hangingPunct="1">
              <a:spcBef>
                <a:spcPct val="0"/>
              </a:spcBef>
              <a:buFontTx/>
              <a:buChar char="•"/>
            </a:pPr>
            <a:r>
              <a:rPr lang="en-US" smtClean="0"/>
              <a:t>  Advance the slide to show the visual representation.</a:t>
            </a:r>
          </a:p>
          <a:p>
            <a:pPr eaLnBrk="1" hangingPunct="1">
              <a:spcBef>
                <a:spcPct val="0"/>
              </a:spcBef>
              <a:buFontTx/>
              <a:buChar char="•"/>
            </a:pPr>
            <a:r>
              <a:rPr lang="en-US" smtClean="0"/>
              <a:t>  Suggestion:  may want to have review why </a:t>
            </a:r>
            <a:r>
              <a:rPr lang="en-US" i="1" smtClean="0"/>
              <a:t>y</a:t>
            </a:r>
            <a:r>
              <a:rPr lang="en-US" smtClean="0"/>
              <a:t> = 1</a:t>
            </a:r>
            <a:r>
              <a:rPr lang="en-US" i="1" smtClean="0"/>
              <a:t>y</a:t>
            </a:r>
            <a:r>
              <a:rPr lang="en-US" smtClean="0"/>
              <a:t> because of the Identity Property of Multiplication.   </a:t>
            </a:r>
          </a:p>
          <a:p>
            <a:pPr eaLnBrk="1" hangingPunct="1">
              <a:spcBef>
                <a:spcPct val="0"/>
              </a:spcBef>
              <a:buFontTx/>
              <a:buChar char="•"/>
            </a:pPr>
            <a:r>
              <a:rPr lang="en-US" smtClean="0"/>
              <a:t>  Have a discussion why 7x + 4y cannot combine to make 11xy.  Point out the fact that the variables are not the same, therefore, cannot combine them. </a:t>
            </a:r>
          </a:p>
          <a:p>
            <a:pPr eaLnBrk="1" hangingPunct="1">
              <a:spcBef>
                <a:spcPct val="0"/>
              </a:spcBef>
            </a:pPr>
            <a:r>
              <a:rPr lang="en-US" smtClean="0"/>
              <a:t>  </a:t>
            </a:r>
          </a:p>
          <a:p>
            <a:pPr eaLnBrk="1" hangingPunct="1">
              <a:spcBef>
                <a:spcPct val="0"/>
              </a:spcBef>
            </a:pPr>
            <a:r>
              <a:rPr lang="en-US" u="sng" smtClean="0"/>
              <a:t>Preparation Notes</a:t>
            </a:r>
          </a:p>
          <a:p>
            <a:pPr eaLnBrk="1" hangingPunct="1">
              <a:spcBef>
                <a:spcPct val="0"/>
              </a:spcBef>
            </a:pPr>
            <a:endParaRPr lang="en-US" u="sng" smtClean="0"/>
          </a:p>
          <a:p>
            <a:pPr eaLnBrk="1" hangingPunct="1">
              <a:spcBef>
                <a:spcPct val="0"/>
              </a:spcBef>
            </a:pPr>
            <a:r>
              <a:rPr lang="en-US" smtClean="0"/>
              <a:t>Read the slide as it appears.  Similarly to the previous slide, this slide is designed to answer the question using some sort of manipulatives.  (The next slide demonstrates the process without using any manipulatives.)  Give students a few minutes to work with a partner to come up with an equivalent expression.  Ask for volunteers to share their results with an explanation.  Advance the slide to show the visual representation. Suggestion:  may want to review why</a:t>
            </a:r>
            <a:r>
              <a:rPr lang="en-US" i="1" smtClean="0"/>
              <a:t> y </a:t>
            </a:r>
            <a:r>
              <a:rPr lang="en-US" smtClean="0"/>
              <a:t>= 1</a:t>
            </a:r>
            <a:r>
              <a:rPr lang="en-US" i="1" smtClean="0"/>
              <a:t>y </a:t>
            </a:r>
            <a:r>
              <a:rPr lang="en-US" smtClean="0"/>
              <a:t>because of the Identity Property of Multiplication.  Have the discussion with students why 7x + 4y cannot combine to make 11xy.  Ask for suggestions, but make sure to point out the fact that the variables are not the same, therefore, cannot combine them. </a:t>
            </a:r>
          </a:p>
          <a:p>
            <a:pPr eaLnBrk="1" hangingPunct="1">
              <a:spcBef>
                <a:spcPct val="0"/>
              </a:spcBef>
            </a:pPr>
            <a:endParaRPr lang="en-US" smtClean="0"/>
          </a:p>
          <a:p>
            <a:endParaRPr lang="en-US" smtClean="0"/>
          </a:p>
        </p:txBody>
      </p:sp>
      <p:sp>
        <p:nvSpPr>
          <p:cNvPr id="63492" name="Slide Number Placeholder 3"/>
          <p:cNvSpPr>
            <a:spLocks noGrp="1"/>
          </p:cNvSpPr>
          <p:nvPr>
            <p:ph type="sldNum" sz="quarter" idx="5"/>
          </p:nvPr>
        </p:nvSpPr>
        <p:spPr bwMode="auto">
          <a:noFill/>
          <a:ln>
            <a:miter lim="800000"/>
            <a:headEnd/>
            <a:tailEnd/>
          </a:ln>
        </p:spPr>
        <p:txBody>
          <a:bodyPr/>
          <a:lstStyle/>
          <a:p>
            <a:fld id="{5102AA76-8564-4F10-A3B0-3081E5D0F0C7}" type="slidenum">
              <a:rPr lang="en-US">
                <a:cs typeface="Arial" charset="0"/>
              </a:rPr>
              <a:pPr/>
              <a:t>16</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spcBef>
                <a:spcPct val="0"/>
              </a:spcBef>
            </a:pPr>
            <a:r>
              <a:rPr lang="en-US" smtClean="0"/>
              <a:t>(5 min) 32 minutes passed</a:t>
            </a:r>
          </a:p>
          <a:p>
            <a:pPr eaLnBrk="1" hangingPunct="1">
              <a:spcBef>
                <a:spcPct val="0"/>
              </a:spcBef>
            </a:pPr>
            <a:r>
              <a:rPr lang="en-US" u="sng" smtClean="0"/>
              <a:t>In-Class Notes</a:t>
            </a:r>
          </a:p>
          <a:p>
            <a:pPr eaLnBrk="1" hangingPunct="1">
              <a:spcBef>
                <a:spcPct val="0"/>
              </a:spcBef>
              <a:buFontTx/>
              <a:buChar char="•"/>
            </a:pPr>
            <a:r>
              <a:rPr lang="en-US" smtClean="0"/>
              <a:t>  Read the slide as it appears.  Ask students if they have any suggestions how we can simplify this without using any tiles.     </a:t>
            </a:r>
          </a:p>
          <a:p>
            <a:pPr eaLnBrk="1" hangingPunct="1">
              <a:spcBef>
                <a:spcPct val="0"/>
              </a:spcBef>
              <a:buFontTx/>
              <a:buChar char="•"/>
            </a:pPr>
            <a:r>
              <a:rPr lang="en-US" smtClean="0"/>
              <a:t>  On the click the x variables will have a box around them and then the y variables will have circle around them.  This is explained as identify variables that are the same on this slide.  </a:t>
            </a:r>
          </a:p>
          <a:p>
            <a:pPr eaLnBrk="1" hangingPunct="1">
              <a:spcBef>
                <a:spcPct val="0"/>
              </a:spcBef>
              <a:buFontTx/>
              <a:buChar char="•"/>
            </a:pPr>
            <a:r>
              <a:rPr lang="en-US" smtClean="0"/>
              <a:t>  Advancing the slide will move the x</a:t>
            </a:r>
            <a:r>
              <a:rPr lang="ja-JP" altLang="en-US" smtClean="0"/>
              <a:t>’</a:t>
            </a:r>
            <a:r>
              <a:rPr lang="en-US" altLang="ja-JP" smtClean="0"/>
              <a:t>s and y</a:t>
            </a:r>
            <a:r>
              <a:rPr lang="ja-JP" altLang="en-US" smtClean="0"/>
              <a:t>’</a:t>
            </a:r>
            <a:r>
              <a:rPr lang="en-US" altLang="ja-JP" smtClean="0"/>
              <a:t>s next to each other.  Ask students, </a:t>
            </a:r>
            <a:r>
              <a:rPr lang="ja-JP" altLang="en-US" smtClean="0"/>
              <a:t>“</a:t>
            </a:r>
            <a:r>
              <a:rPr lang="en-US" altLang="ja-JP" smtClean="0"/>
              <a:t>why can we do this in math?</a:t>
            </a:r>
            <a:r>
              <a:rPr lang="ja-JP" altLang="en-US" smtClean="0"/>
              <a:t>”</a:t>
            </a:r>
            <a:r>
              <a:rPr lang="en-US" altLang="ja-JP" smtClean="0"/>
              <a:t> to reinforce vocabulary.  Commutative Property will appear to remind students.  </a:t>
            </a:r>
          </a:p>
          <a:p>
            <a:pPr eaLnBrk="1" hangingPunct="1">
              <a:spcBef>
                <a:spcPct val="0"/>
              </a:spcBef>
              <a:buFontTx/>
              <a:buChar char="•"/>
            </a:pPr>
            <a:r>
              <a:rPr lang="en-US" smtClean="0"/>
              <a:t>  Ask students what they think we should do next.  The next click will prompt students to combine the x</a:t>
            </a:r>
            <a:r>
              <a:rPr lang="ja-JP" altLang="en-US" smtClean="0"/>
              <a:t>’</a:t>
            </a:r>
            <a:r>
              <a:rPr lang="en-US" altLang="ja-JP" smtClean="0"/>
              <a:t>s and y</a:t>
            </a:r>
            <a:r>
              <a:rPr lang="ja-JP" altLang="en-US" smtClean="0"/>
              <a:t>’</a:t>
            </a:r>
            <a:r>
              <a:rPr lang="en-US" altLang="ja-JP" smtClean="0"/>
              <a:t>s.  </a:t>
            </a:r>
          </a:p>
          <a:p>
            <a:pPr eaLnBrk="1" hangingPunct="1">
              <a:spcBef>
                <a:spcPct val="0"/>
              </a:spcBef>
              <a:buFontTx/>
              <a:buChar char="•"/>
            </a:pPr>
            <a:r>
              <a:rPr lang="en-US" smtClean="0"/>
              <a:t>  The remaining of the slide will show the answers on the clicks. </a:t>
            </a:r>
          </a:p>
          <a:p>
            <a:pPr eaLnBrk="1" hangingPunct="1">
              <a:spcBef>
                <a:spcPct val="0"/>
              </a:spcBef>
              <a:buFontTx/>
              <a:buChar char="•"/>
            </a:pPr>
            <a:r>
              <a:rPr lang="en-US" smtClean="0"/>
              <a:t>  Be sure to wrap up the slide by pointing out that 5x + 3y + 2x + y = 7x + 4y and that 7x and 4y cannot be combined.  </a:t>
            </a:r>
          </a:p>
          <a:p>
            <a:pPr eaLnBrk="1" hangingPunct="1">
              <a:spcBef>
                <a:spcPct val="0"/>
              </a:spcBef>
            </a:pPr>
            <a:endParaRPr lang="en-US" smtClean="0"/>
          </a:p>
          <a:p>
            <a:pPr eaLnBrk="1" hangingPunct="1">
              <a:spcBef>
                <a:spcPct val="0"/>
              </a:spcBef>
            </a:pPr>
            <a:r>
              <a:rPr lang="en-US" u="sng" smtClean="0"/>
              <a:t>Preparation Notes</a:t>
            </a:r>
          </a:p>
          <a:p>
            <a:endParaRPr lang="en-US" smtClean="0"/>
          </a:p>
          <a:p>
            <a:r>
              <a:rPr lang="en-US" smtClean="0"/>
              <a:t>The purpose of this slide is to show students how to simplify this expression without using tiles.  Ask students if they have any suggestions how we can simplify this without using any tiles.   Prompt student conversation around the fact that 5x and 2x can be combined since they are both x variables.  Similarly with the 3y and y.  This is what students gained from using the tiles.  </a:t>
            </a:r>
          </a:p>
          <a:p>
            <a:endParaRPr lang="en-US" smtClean="0"/>
          </a:p>
          <a:p>
            <a:r>
              <a:rPr lang="en-US" smtClean="0"/>
              <a:t>Advance the slide and a box will appear around the x terms and a circle around the y terms.  This is stated as </a:t>
            </a:r>
            <a:r>
              <a:rPr lang="ja-JP" altLang="en-US" smtClean="0"/>
              <a:t>“</a:t>
            </a:r>
            <a:r>
              <a:rPr lang="en-US" altLang="ja-JP" smtClean="0"/>
              <a:t>identifying variables that are the same</a:t>
            </a:r>
            <a:r>
              <a:rPr lang="ja-JP" altLang="en-US" smtClean="0"/>
              <a:t>”</a:t>
            </a:r>
            <a:r>
              <a:rPr lang="en-US" altLang="ja-JP" smtClean="0"/>
              <a:t> in the slide.  More formal definition using terms and like terms will appear on the next slide.  </a:t>
            </a:r>
          </a:p>
          <a:p>
            <a:endParaRPr lang="en-US" smtClean="0"/>
          </a:p>
          <a:p>
            <a:r>
              <a:rPr lang="en-US" smtClean="0"/>
              <a:t>Advancing the slide again, the terms will move so the x variables and the y variables next to each to other.  Commutative Property will appear, again, great way to reinforce vocabulary.  On the next click students will be reminded to combine and the answer will appear.  Reinforce that 5x + 3y + 2x + y = 7x + 4y and that 7x and 4y cannot be combined.  </a:t>
            </a:r>
          </a:p>
          <a:p>
            <a:endParaRPr lang="en-US" smtClean="0"/>
          </a:p>
          <a:p>
            <a:endParaRPr lang="en-US" smtClean="0"/>
          </a:p>
          <a:p>
            <a:endParaRPr lang="en-US" smtClean="0"/>
          </a:p>
        </p:txBody>
      </p:sp>
      <p:sp>
        <p:nvSpPr>
          <p:cNvPr id="64516" name="Slide Number Placeholder 3"/>
          <p:cNvSpPr>
            <a:spLocks noGrp="1"/>
          </p:cNvSpPr>
          <p:nvPr>
            <p:ph type="sldNum" sz="quarter" idx="5"/>
          </p:nvPr>
        </p:nvSpPr>
        <p:spPr bwMode="auto">
          <a:noFill/>
          <a:ln>
            <a:miter lim="800000"/>
            <a:headEnd/>
            <a:tailEnd/>
          </a:ln>
        </p:spPr>
        <p:txBody>
          <a:bodyPr/>
          <a:lstStyle/>
          <a:p>
            <a:fld id="{6E02C76C-8A0A-4194-AAA7-5869AC499DAD}" type="slidenum">
              <a:rPr lang="en-US">
                <a:cs typeface="Arial" charset="0"/>
              </a:rPr>
              <a:pPr/>
              <a:t>17</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spcBef>
                <a:spcPct val="0"/>
              </a:spcBef>
            </a:pPr>
            <a:r>
              <a:rPr lang="en-US" smtClean="0"/>
              <a:t>(3 min) 35 minutes passed</a:t>
            </a:r>
          </a:p>
          <a:p>
            <a:pPr eaLnBrk="1" hangingPunct="1">
              <a:spcBef>
                <a:spcPct val="0"/>
              </a:spcBef>
            </a:pPr>
            <a:r>
              <a:rPr lang="en-US" u="sng" smtClean="0"/>
              <a:t>In-Class Notes</a:t>
            </a:r>
          </a:p>
          <a:p>
            <a:pPr eaLnBrk="1" hangingPunct="1">
              <a:spcBef>
                <a:spcPct val="0"/>
              </a:spcBef>
              <a:buFontTx/>
              <a:buChar char="•"/>
            </a:pPr>
            <a:r>
              <a:rPr lang="en-US" smtClean="0"/>
              <a:t>  This is the vocabulary part of the summary.</a:t>
            </a:r>
          </a:p>
          <a:p>
            <a:pPr eaLnBrk="1" hangingPunct="1">
              <a:spcBef>
                <a:spcPct val="0"/>
              </a:spcBef>
              <a:buFontTx/>
              <a:buChar char="•"/>
            </a:pPr>
            <a:r>
              <a:rPr lang="en-US" smtClean="0"/>
              <a:t>  Read the first definition out loud to the students.  Ask them if they can figure out what the terms are.  </a:t>
            </a:r>
          </a:p>
          <a:p>
            <a:pPr eaLnBrk="1" hangingPunct="1">
              <a:spcBef>
                <a:spcPct val="0"/>
              </a:spcBef>
              <a:buFontTx/>
              <a:buChar char="•"/>
            </a:pPr>
            <a:r>
              <a:rPr lang="en-US" smtClean="0"/>
              <a:t>  Advance the slide for the answers to appear.</a:t>
            </a:r>
          </a:p>
          <a:p>
            <a:pPr eaLnBrk="1" hangingPunct="1">
              <a:spcBef>
                <a:spcPct val="0"/>
              </a:spcBef>
              <a:buFontTx/>
              <a:buChar char="•"/>
            </a:pPr>
            <a:r>
              <a:rPr lang="en-US" smtClean="0"/>
              <a:t>  Read the definition for like terms.  Again, ask students if they figure out the like terms.</a:t>
            </a:r>
          </a:p>
          <a:p>
            <a:pPr eaLnBrk="1" hangingPunct="1">
              <a:spcBef>
                <a:spcPct val="0"/>
              </a:spcBef>
              <a:buFontTx/>
              <a:buChar char="•"/>
            </a:pPr>
            <a:r>
              <a:rPr lang="en-US" smtClean="0"/>
              <a:t>  Advance the slide for the answers to appear.  </a:t>
            </a:r>
          </a:p>
          <a:p>
            <a:pPr eaLnBrk="1" hangingPunct="1">
              <a:spcBef>
                <a:spcPct val="0"/>
              </a:spcBef>
            </a:pPr>
            <a:endParaRPr lang="en-US" smtClean="0"/>
          </a:p>
          <a:p>
            <a:pPr eaLnBrk="1" hangingPunct="1">
              <a:spcBef>
                <a:spcPct val="0"/>
              </a:spcBef>
            </a:pPr>
            <a:r>
              <a:rPr lang="en-US" u="sng" smtClean="0"/>
              <a:t>Preparation Notes</a:t>
            </a:r>
          </a:p>
          <a:p>
            <a:pPr eaLnBrk="1" hangingPunct="1">
              <a:spcBef>
                <a:spcPct val="0"/>
              </a:spcBef>
            </a:pPr>
            <a:endParaRPr lang="en-US" u="sng" smtClean="0"/>
          </a:p>
          <a:p>
            <a:pPr eaLnBrk="1" hangingPunct="1">
              <a:spcBef>
                <a:spcPct val="0"/>
              </a:spcBef>
            </a:pPr>
            <a:r>
              <a:rPr lang="en-US" smtClean="0"/>
              <a:t>This part of the summary is for students to learn the vocabulary when combining like terms.  The definition of term and like terms are provided here.</a:t>
            </a:r>
          </a:p>
          <a:p>
            <a:pPr eaLnBrk="1" hangingPunct="1">
              <a:spcBef>
                <a:spcPct val="0"/>
              </a:spcBef>
            </a:pPr>
            <a:endParaRPr lang="en-US" smtClean="0"/>
          </a:p>
          <a:p>
            <a:pPr eaLnBrk="1" hangingPunct="1">
              <a:spcBef>
                <a:spcPct val="0"/>
              </a:spcBef>
            </a:pPr>
            <a:r>
              <a:rPr lang="en-US" smtClean="0"/>
              <a:t>Read the slide as it appears.  The definition of a term appears first.  Read the definition aloud to the students.  Ask students what the terms are before advancing the slide.  The terms will appear for students to see.</a:t>
            </a:r>
          </a:p>
          <a:p>
            <a:pPr eaLnBrk="1" hangingPunct="1">
              <a:spcBef>
                <a:spcPct val="0"/>
              </a:spcBef>
            </a:pPr>
            <a:endParaRPr lang="en-US" smtClean="0"/>
          </a:p>
          <a:p>
            <a:pPr eaLnBrk="1" hangingPunct="1">
              <a:spcBef>
                <a:spcPct val="0"/>
              </a:spcBef>
            </a:pPr>
            <a:r>
              <a:rPr lang="en-US" smtClean="0"/>
              <a:t>Like terms will appear next.  Again, read the definition aloud to the students.  Ask students what the like terms are in the expression provided.  Advancing the slide will show the answers.  </a:t>
            </a:r>
          </a:p>
          <a:p>
            <a:pPr eaLnBrk="1" hangingPunct="1">
              <a:spcBef>
                <a:spcPct val="0"/>
              </a:spcBef>
            </a:pPr>
            <a:endParaRPr lang="en-US" smtClean="0"/>
          </a:p>
          <a:p>
            <a:endParaRPr lang="en-US" smtClean="0"/>
          </a:p>
        </p:txBody>
      </p:sp>
      <p:sp>
        <p:nvSpPr>
          <p:cNvPr id="65540" name="Slide Number Placeholder 3"/>
          <p:cNvSpPr>
            <a:spLocks noGrp="1"/>
          </p:cNvSpPr>
          <p:nvPr>
            <p:ph type="sldNum" sz="quarter" idx="5"/>
          </p:nvPr>
        </p:nvSpPr>
        <p:spPr bwMode="auto">
          <a:noFill/>
          <a:ln>
            <a:miter lim="800000"/>
            <a:headEnd/>
            <a:tailEnd/>
          </a:ln>
        </p:spPr>
        <p:txBody>
          <a:bodyPr/>
          <a:lstStyle/>
          <a:p>
            <a:fld id="{7718A30A-13F6-4DE0-8759-78273CE94E24}" type="slidenum">
              <a:rPr lang="en-US">
                <a:cs typeface="Arial" charset="0"/>
              </a:rPr>
              <a:pPr/>
              <a:t>18</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spcBef>
                <a:spcPct val="0"/>
              </a:spcBef>
            </a:pPr>
            <a:r>
              <a:rPr lang="en-US" smtClean="0"/>
              <a:t>(5 min) 40 minutes passed</a:t>
            </a:r>
          </a:p>
          <a:p>
            <a:pPr eaLnBrk="1" hangingPunct="1">
              <a:spcBef>
                <a:spcPct val="0"/>
              </a:spcBef>
            </a:pPr>
            <a:r>
              <a:rPr lang="en-US" u="sng" smtClean="0"/>
              <a:t>In-Class Notes</a:t>
            </a:r>
          </a:p>
          <a:p>
            <a:pPr eaLnBrk="1" hangingPunct="1">
              <a:spcBef>
                <a:spcPct val="0"/>
              </a:spcBef>
              <a:buFontTx/>
              <a:buChar char="•"/>
            </a:pPr>
            <a:r>
              <a:rPr lang="en-US" smtClean="0"/>
              <a:t>  Read the slide as it appears, each step at a time.  </a:t>
            </a:r>
          </a:p>
          <a:p>
            <a:pPr eaLnBrk="1" hangingPunct="1">
              <a:spcBef>
                <a:spcPct val="0"/>
              </a:spcBef>
              <a:buFontTx/>
              <a:buChar char="•"/>
            </a:pPr>
            <a:r>
              <a:rPr lang="en-US" smtClean="0"/>
              <a:t>  This is to give students a process to use every time when asked to find a equivalent expression.  </a:t>
            </a:r>
          </a:p>
          <a:p>
            <a:pPr eaLnBrk="1" hangingPunct="1">
              <a:spcBef>
                <a:spcPct val="0"/>
              </a:spcBef>
              <a:buFontTx/>
              <a:buChar char="•"/>
            </a:pPr>
            <a:r>
              <a:rPr lang="en-US" smtClean="0"/>
              <a:t>  Students may copy in their notebooks.</a:t>
            </a:r>
          </a:p>
          <a:p>
            <a:pPr eaLnBrk="1" hangingPunct="1">
              <a:spcBef>
                <a:spcPct val="0"/>
              </a:spcBef>
              <a:buFontTx/>
              <a:buChar char="•"/>
            </a:pPr>
            <a:r>
              <a:rPr lang="en-US" smtClean="0"/>
              <a:t>  Connect at the end that 5x + 3y + 2x + y = 7x + 4y.</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u="sng" smtClean="0"/>
              <a:t>Preparation Notes</a:t>
            </a:r>
          </a:p>
          <a:p>
            <a:pPr eaLnBrk="1" hangingPunct="1">
              <a:spcBef>
                <a:spcPct val="0"/>
              </a:spcBef>
            </a:pPr>
            <a:endParaRPr lang="en-US" u="sng" smtClean="0"/>
          </a:p>
          <a:p>
            <a:pPr eaLnBrk="1" hangingPunct="1">
              <a:spcBef>
                <a:spcPct val="0"/>
              </a:spcBef>
            </a:pPr>
            <a:r>
              <a:rPr lang="en-US" smtClean="0"/>
              <a:t>This slide ties in the previous slides all in one.  The purpose of this slide is to give students a process to follow when combining like terms.  Suggestion: have students copy this into their notebooks.  Read the steps as they appear explaining that this was done using our tiles, but now try and not use tiles.  </a:t>
            </a:r>
          </a:p>
          <a:p>
            <a:pPr eaLnBrk="1" hangingPunct="1">
              <a:spcBef>
                <a:spcPct val="0"/>
              </a:spcBef>
            </a:pPr>
            <a:endParaRPr lang="en-US" smtClean="0"/>
          </a:p>
          <a:p>
            <a:pPr eaLnBrk="1" hangingPunct="1">
              <a:spcBef>
                <a:spcPct val="0"/>
              </a:spcBef>
            </a:pPr>
            <a:r>
              <a:rPr lang="en-US" smtClean="0"/>
              <a:t>This is a great opportunity to emphasize in step three that we did not change the value of the expression since we used the Commutative Property.  </a:t>
            </a:r>
          </a:p>
          <a:p>
            <a:pPr eaLnBrk="1" hangingPunct="1">
              <a:spcBef>
                <a:spcPct val="0"/>
              </a:spcBef>
            </a:pPr>
            <a:endParaRPr lang="en-US" smtClean="0"/>
          </a:p>
          <a:p>
            <a:pPr eaLnBrk="1" hangingPunct="1">
              <a:spcBef>
                <a:spcPct val="0"/>
              </a:spcBef>
            </a:pPr>
            <a:r>
              <a:rPr lang="en-US" smtClean="0"/>
              <a:t>This is the same example from the previous slides, so again, just make connection that 5x + 3y + 2x + y = 7x + 4y</a:t>
            </a:r>
            <a:r>
              <a:rPr lang="en-US" i="1" smtClean="0"/>
              <a:t>; we just combined the like terms to form an equivalent expression</a:t>
            </a:r>
            <a:r>
              <a:rPr lang="en-US" smtClean="0"/>
              <a:t>.  There is room for discussion on why students want to combine like terms at this point in the lesson.  The understanding that the simplified expression is easier to work with when substituting numbers in and that they are equivalent.  </a:t>
            </a:r>
          </a:p>
          <a:p>
            <a:pPr eaLnBrk="1" hangingPunct="1">
              <a:spcBef>
                <a:spcPct val="0"/>
              </a:spcBef>
            </a:pPr>
            <a:endParaRPr lang="en-US" smtClean="0"/>
          </a:p>
          <a:p>
            <a:pPr eaLnBrk="1" hangingPunct="1">
              <a:spcBef>
                <a:spcPct val="0"/>
              </a:spcBef>
            </a:pPr>
            <a:r>
              <a:rPr lang="en-US" smtClean="0"/>
              <a:t>  </a:t>
            </a:r>
          </a:p>
          <a:p>
            <a:endParaRPr lang="en-US" smtClean="0"/>
          </a:p>
        </p:txBody>
      </p:sp>
      <p:sp>
        <p:nvSpPr>
          <p:cNvPr id="66564" name="Slide Number Placeholder 3"/>
          <p:cNvSpPr>
            <a:spLocks noGrp="1"/>
          </p:cNvSpPr>
          <p:nvPr>
            <p:ph type="sldNum" sz="quarter" idx="5"/>
          </p:nvPr>
        </p:nvSpPr>
        <p:spPr bwMode="auto">
          <a:noFill/>
          <a:ln>
            <a:miter lim="800000"/>
            <a:headEnd/>
            <a:tailEnd/>
          </a:ln>
        </p:spPr>
        <p:txBody>
          <a:bodyPr/>
          <a:lstStyle/>
          <a:p>
            <a:fld id="{4A8BED9F-22F9-4DA3-8FD1-29A4AA6AB2D7}" type="slidenum">
              <a:rPr lang="en-US">
                <a:cs typeface="Arial" charset="0"/>
              </a:rPr>
              <a:pPr/>
              <a:t>19</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spcBef>
                <a:spcPct val="0"/>
              </a:spcBef>
            </a:pPr>
            <a:r>
              <a:rPr lang="en-US" smtClean="0"/>
              <a:t>(5 min) 45 minutes passed</a:t>
            </a:r>
          </a:p>
          <a:p>
            <a:pPr eaLnBrk="1" hangingPunct="1">
              <a:spcBef>
                <a:spcPct val="0"/>
              </a:spcBef>
            </a:pPr>
            <a:r>
              <a:rPr lang="en-US" u="sng" smtClean="0"/>
              <a:t>In-Class Notes</a:t>
            </a:r>
          </a:p>
          <a:p>
            <a:pPr eaLnBrk="1" hangingPunct="1">
              <a:spcBef>
                <a:spcPct val="0"/>
              </a:spcBef>
              <a:buFontTx/>
              <a:buChar char="•"/>
            </a:pPr>
            <a:r>
              <a:rPr lang="en-US" smtClean="0"/>
              <a:t>  Have students work on these problems with a partner.  </a:t>
            </a:r>
          </a:p>
          <a:p>
            <a:pPr eaLnBrk="1" hangingPunct="1">
              <a:spcBef>
                <a:spcPct val="0"/>
              </a:spcBef>
              <a:buFontTx/>
              <a:buChar char="•"/>
            </a:pPr>
            <a:r>
              <a:rPr lang="en-US" smtClean="0"/>
              <a:t>  Advancing the slide will show the answers.  The visuals in identifying the like terms are different here.  This is a great opportunity to discuss that students can provide any type of visual to classify the like terms.  </a:t>
            </a:r>
          </a:p>
          <a:p>
            <a:pPr eaLnBrk="1" hangingPunct="1">
              <a:spcBef>
                <a:spcPct val="0"/>
              </a:spcBef>
              <a:buFontTx/>
              <a:buChar char="•"/>
            </a:pPr>
            <a:r>
              <a:rPr lang="en-US" smtClean="0"/>
              <a:t>  Questions 4 does not have any like terms, therefore we do not underline, circle, or put a box around any term.</a:t>
            </a:r>
          </a:p>
          <a:p>
            <a:pPr eaLnBrk="1" hangingPunct="1">
              <a:spcBef>
                <a:spcPct val="0"/>
              </a:spcBef>
              <a:buFontTx/>
              <a:buChar char="•"/>
            </a:pPr>
            <a:endParaRPr lang="en-US" smtClean="0"/>
          </a:p>
          <a:p>
            <a:pPr eaLnBrk="1" hangingPunct="1">
              <a:spcBef>
                <a:spcPct val="0"/>
              </a:spcBef>
            </a:pPr>
            <a:r>
              <a:rPr lang="en-US" u="sng" smtClean="0"/>
              <a:t>Preparation Notes</a:t>
            </a:r>
          </a:p>
          <a:p>
            <a:pPr eaLnBrk="1" hangingPunct="1">
              <a:spcBef>
                <a:spcPct val="0"/>
              </a:spcBef>
            </a:pPr>
            <a:endParaRPr lang="en-US" u="sng" smtClean="0"/>
          </a:p>
          <a:p>
            <a:pPr eaLnBrk="1" hangingPunct="1">
              <a:spcBef>
                <a:spcPct val="0"/>
              </a:spcBef>
            </a:pPr>
            <a:r>
              <a:rPr lang="en-US" smtClean="0"/>
              <a:t>The purpose of this slide is to see if students grasped the lesson before they start their class work and to connect that combining like terms is the same as finding an equivalent expression.  Students are encouraged to work with their partner.  Give about 5 minutes on these problems.  Through out this lesson, </a:t>
            </a:r>
            <a:r>
              <a:rPr lang="ja-JP" altLang="en-US" smtClean="0"/>
              <a:t>‘</a:t>
            </a:r>
            <a:r>
              <a:rPr lang="en-US" altLang="ja-JP" smtClean="0"/>
              <a:t>equivalent expression</a:t>
            </a:r>
            <a:r>
              <a:rPr lang="ja-JP" altLang="en-US" smtClean="0"/>
              <a:t>’</a:t>
            </a:r>
            <a:r>
              <a:rPr lang="en-US" altLang="ja-JP" smtClean="0"/>
              <a:t> was not used.  At this point explain that combining the like terms is as if we are finding an equivalent expression.  At the bottom, a definition of equivalent expression is provided if needed.  </a:t>
            </a:r>
          </a:p>
          <a:p>
            <a:pPr eaLnBrk="1" hangingPunct="1">
              <a:spcBef>
                <a:spcPct val="0"/>
              </a:spcBef>
            </a:pPr>
            <a:endParaRPr lang="en-US" smtClean="0"/>
          </a:p>
          <a:p>
            <a:pPr eaLnBrk="1" hangingPunct="1">
              <a:spcBef>
                <a:spcPct val="0"/>
              </a:spcBef>
            </a:pPr>
            <a:r>
              <a:rPr lang="en-US" smtClean="0"/>
              <a:t>When discussing the answers, different way to identify the like terms will appear.  This is a great opportunity to discuss that students can provide any type of visual to classify like terms.  The last question does not have any like terms, therefore they cannot be combined and the expression stays the same.  </a:t>
            </a:r>
          </a:p>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ln>
            <a:miter lim="800000"/>
            <a:headEnd/>
            <a:tailEnd/>
          </a:ln>
        </p:spPr>
        <p:txBody>
          <a:bodyPr/>
          <a:lstStyle/>
          <a:p>
            <a:fld id="{F00137FC-03A1-4B56-88D4-FA2759B40D71}" type="slidenum">
              <a:rPr lang="en-US">
                <a:cs typeface="Arial" charset="0"/>
              </a:rPr>
              <a:pPr/>
              <a:t>20</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smtClean="0"/>
              <a:t>This is a hidden slide for the definition of equivalent expression.  If used, be sure to click on the </a:t>
            </a:r>
            <a:r>
              <a:rPr lang="ja-JP" altLang="en-US" smtClean="0"/>
              <a:t>‘</a:t>
            </a:r>
            <a:r>
              <a:rPr lang="en-US" altLang="ja-JP" smtClean="0"/>
              <a:t>press to go back</a:t>
            </a:r>
            <a:r>
              <a:rPr lang="ja-JP" altLang="en-US" smtClean="0"/>
              <a:t>’</a:t>
            </a:r>
            <a:r>
              <a:rPr lang="en-US" altLang="ja-JP" smtClean="0"/>
              <a:t>.</a:t>
            </a:r>
          </a:p>
          <a:p>
            <a:pPr eaLnBrk="1" hangingPunct="1">
              <a:spcBef>
                <a:spcPct val="0"/>
              </a:spcBef>
            </a:pPr>
            <a:endParaRPr lang="en-US" u="sng" smtClean="0"/>
          </a:p>
        </p:txBody>
      </p:sp>
      <p:sp>
        <p:nvSpPr>
          <p:cNvPr id="68612" name="Slide Number Placeholder 3"/>
          <p:cNvSpPr>
            <a:spLocks noGrp="1"/>
          </p:cNvSpPr>
          <p:nvPr>
            <p:ph type="sldNum" sz="quarter" idx="5"/>
          </p:nvPr>
        </p:nvSpPr>
        <p:spPr bwMode="auto">
          <a:noFill/>
          <a:ln>
            <a:miter lim="800000"/>
            <a:headEnd/>
            <a:tailEnd/>
          </a:ln>
        </p:spPr>
        <p:txBody>
          <a:bodyPr/>
          <a:lstStyle/>
          <a:p>
            <a:fld id="{F12CAA99-EACE-4D0D-ADAC-7BD8DAB66AF4}" type="slidenum">
              <a:rPr lang="en-US">
                <a:cs typeface="Arial" charset="0"/>
              </a:rPr>
              <a:pPr/>
              <a:t>21</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1204" name="Slide Number Placeholder 3"/>
          <p:cNvSpPr>
            <a:spLocks noGrp="1"/>
          </p:cNvSpPr>
          <p:nvPr>
            <p:ph type="sldNum" sz="quarter" idx="5"/>
          </p:nvPr>
        </p:nvSpPr>
        <p:spPr bwMode="auto">
          <a:noFill/>
          <a:ln>
            <a:miter lim="800000"/>
            <a:headEnd/>
            <a:tailEnd/>
          </a:ln>
        </p:spPr>
        <p:txBody>
          <a:bodyPr/>
          <a:lstStyle/>
          <a:p>
            <a:fld id="{FB95FEDB-F9B2-4A1F-A18D-647AB8D32789}" type="slidenum">
              <a:rPr lang="en-US">
                <a:cs typeface="Arial" charset="0"/>
              </a:rPr>
              <a:pPr/>
              <a:t>4</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2"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algn="r" eaLnBrk="1" hangingPunct="1">
              <a:spcBef>
                <a:spcPct val="0"/>
              </a:spcBef>
              <a:defRPr/>
            </a:pPr>
            <a:r>
              <a:rPr lang="en-US" dirty="0" smtClean="0">
                <a:ea typeface="+mn-ea"/>
                <a:cs typeface="+mn-cs"/>
              </a:rPr>
              <a:t>(10 minutes for the whole Practice) 55 minutes passed</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 Hand out class work assignment.</a:t>
            </a:r>
          </a:p>
          <a:p>
            <a:pPr eaLnBrk="1" hangingPunct="1">
              <a:spcBef>
                <a:spcPct val="0"/>
              </a:spcBef>
              <a:buFontTx/>
              <a:buChar char="•"/>
              <a:defRPr/>
            </a:pPr>
            <a:r>
              <a:rPr lang="en-US" dirty="0" smtClean="0">
                <a:ea typeface="+mn-ea"/>
                <a:cs typeface="+mn-cs"/>
              </a:rPr>
              <a:t> Have students work with a partner to answer the questions.</a:t>
            </a:r>
          </a:p>
          <a:p>
            <a:pPr eaLnBrk="1" hangingPunct="1">
              <a:spcBef>
                <a:spcPct val="0"/>
              </a:spcBef>
              <a:buFontTx/>
              <a:buChar char="•"/>
              <a:defRPr/>
            </a:pPr>
            <a:r>
              <a:rPr lang="en-US" dirty="0" smtClean="0">
                <a:ea typeface="+mn-ea"/>
                <a:cs typeface="+mn-cs"/>
              </a:rPr>
              <a:t> Answer key is provided on the click.   </a:t>
            </a:r>
          </a:p>
          <a:p>
            <a:pPr eaLnBrk="1" hangingPunct="1">
              <a:spcBef>
                <a:spcPct val="0"/>
              </a:spcBef>
              <a:defRPr/>
            </a:pPr>
            <a:endParaRPr lang="en-US" dirty="0" smtClean="0">
              <a:ea typeface="+mn-ea"/>
              <a:cs typeface="+mn-cs"/>
            </a:endParaRPr>
          </a:p>
          <a:p>
            <a:pPr eaLnBrk="1" hangingPunct="1">
              <a:spcBef>
                <a:spcPct val="0"/>
              </a:spcBef>
              <a:defRPr/>
            </a:pPr>
            <a:r>
              <a:rPr lang="en-US" u="sng" dirty="0" smtClean="0">
                <a:ea typeface="+mn-ea"/>
                <a:cs typeface="+mn-cs"/>
              </a:rPr>
              <a:t>Preparation Notes</a:t>
            </a:r>
          </a:p>
          <a:p>
            <a:pPr eaLnBrk="1" hangingPunct="1">
              <a:spcBef>
                <a:spcPct val="0"/>
              </a:spcBef>
              <a:defRPr/>
            </a:pPr>
            <a:endParaRPr lang="en-US" u="sng" dirty="0" smtClean="0">
              <a:ea typeface="+mn-ea"/>
              <a:cs typeface="+mn-cs"/>
            </a:endParaRPr>
          </a:p>
          <a:p>
            <a:pPr eaLnBrk="1" hangingPunct="1">
              <a:spcBef>
                <a:spcPct val="0"/>
              </a:spcBef>
              <a:defRPr/>
            </a:pPr>
            <a:r>
              <a:rPr lang="en-US" dirty="0" smtClean="0">
                <a:ea typeface="+mn-ea"/>
                <a:cs typeface="+mn-cs"/>
              </a:rPr>
              <a:t>This class work assignment is designed to give the teacher a quick assessment of what concepts students understood from the  lesson.  The second question may be a challenge for some students, but is a great way to start conversation with their partner.</a:t>
            </a:r>
          </a:p>
          <a:p>
            <a:pPr eaLnBrk="1" hangingPunct="1">
              <a:spcBef>
                <a:spcPct val="0"/>
              </a:spcBef>
              <a:defRPr/>
            </a:pPr>
            <a:r>
              <a:rPr lang="en-US" dirty="0" smtClean="0">
                <a:ea typeface="+mn-ea"/>
                <a:cs typeface="+mn-cs"/>
              </a:rPr>
              <a:t>The next three slides will provide the answers.  </a:t>
            </a:r>
          </a:p>
          <a:p>
            <a:pPr eaLnBrk="1" hangingPunct="1">
              <a:spcBef>
                <a:spcPct val="0"/>
              </a:spcBef>
              <a:defRPr/>
            </a:pPr>
            <a:endParaRPr lang="en-US" dirty="0" smtClean="0">
              <a:ea typeface="+mn-ea"/>
              <a:cs typeface="+mn-cs"/>
            </a:endParaRPr>
          </a:p>
          <a:p>
            <a:pPr eaLnBrk="1" hangingPunct="1">
              <a:spcBef>
                <a:spcPct val="0"/>
              </a:spcBef>
              <a:defRPr/>
            </a:pPr>
            <a:r>
              <a:rPr lang="en-US" dirty="0" smtClean="0">
                <a:ea typeface="+mn-ea"/>
                <a:cs typeface="+mn-cs"/>
              </a:rPr>
              <a:t>For part </a:t>
            </a:r>
            <a:r>
              <a:rPr lang="en-US" dirty="0" err="1" smtClean="0">
                <a:ea typeface="+mn-ea"/>
                <a:cs typeface="+mn-cs"/>
              </a:rPr>
              <a:t>b</a:t>
            </a:r>
            <a:r>
              <a:rPr lang="en-US" dirty="0" smtClean="0">
                <a:ea typeface="+mn-ea"/>
                <a:cs typeface="+mn-cs"/>
              </a:rPr>
              <a:t> of this question, students may have modeled the expression after using the Commutative Property, which is acceptable, since they are still equivalent.    </a:t>
            </a:r>
          </a:p>
        </p:txBody>
      </p:sp>
      <p:sp>
        <p:nvSpPr>
          <p:cNvPr id="69636" name="Slide Number Placeholder 3"/>
          <p:cNvSpPr>
            <a:spLocks noGrp="1"/>
          </p:cNvSpPr>
          <p:nvPr>
            <p:ph type="sldNum" sz="quarter" idx="5"/>
          </p:nvPr>
        </p:nvSpPr>
        <p:spPr bwMode="auto">
          <a:noFill/>
          <a:ln>
            <a:miter lim="800000"/>
            <a:headEnd/>
            <a:tailEnd/>
          </a:ln>
        </p:spPr>
        <p:txBody>
          <a:bodyPr/>
          <a:lstStyle/>
          <a:p>
            <a:fld id="{434D6A12-55A3-4657-A24D-4691D80B0A45}" type="slidenum">
              <a:rPr lang="en-US">
                <a:cs typeface="Arial" charset="0"/>
              </a:rPr>
              <a:pPr/>
              <a:t>22</a:t>
            </a:fld>
            <a:endParaRPr lang="en-US">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spcBef>
                <a:spcPct val="0"/>
              </a:spcBef>
            </a:pPr>
            <a:r>
              <a:rPr lang="en-US" smtClean="0"/>
              <a:t>(10 minutes for the whole Practice) 55 minutes passed</a:t>
            </a:r>
          </a:p>
          <a:p>
            <a:pPr eaLnBrk="1" hangingPunct="1">
              <a:spcBef>
                <a:spcPct val="0"/>
              </a:spcBef>
            </a:pPr>
            <a:r>
              <a:rPr lang="en-US" u="sng" smtClean="0"/>
              <a:t>In-Class Notes</a:t>
            </a:r>
          </a:p>
          <a:p>
            <a:pPr eaLnBrk="1" hangingPunct="1">
              <a:spcBef>
                <a:spcPct val="0"/>
              </a:spcBef>
              <a:buFontTx/>
              <a:buChar char="•"/>
            </a:pPr>
            <a:r>
              <a:rPr lang="en-US" smtClean="0"/>
              <a:t>  Answer key is provided on the click.</a:t>
            </a:r>
          </a:p>
          <a:p>
            <a:pPr eaLnBrk="1" hangingPunct="1">
              <a:spcBef>
                <a:spcPct val="0"/>
              </a:spcBef>
            </a:pPr>
            <a:endParaRPr lang="en-US" smtClean="0"/>
          </a:p>
          <a:p>
            <a:pPr eaLnBrk="1" hangingPunct="1">
              <a:spcBef>
                <a:spcPct val="0"/>
              </a:spcBef>
            </a:pPr>
            <a:r>
              <a:rPr lang="en-US" u="sng" smtClean="0"/>
              <a:t>Preparation Notes</a:t>
            </a:r>
          </a:p>
          <a:p>
            <a:pPr eaLnBrk="1" hangingPunct="1">
              <a:spcBef>
                <a:spcPct val="0"/>
              </a:spcBef>
            </a:pPr>
            <a:endParaRPr lang="en-US" u="sng" smtClean="0"/>
          </a:p>
          <a:p>
            <a:pPr eaLnBrk="1" hangingPunct="1">
              <a:spcBef>
                <a:spcPct val="0"/>
              </a:spcBef>
            </a:pPr>
            <a:r>
              <a:rPr lang="en-US" smtClean="0"/>
              <a:t>The answer provided on this slide is a written explanation around like terms.  Based on the previous lesson in this unit, students may have substituted values in for x and y to prove that 2x + 4y is not equal to 6xy.  By clicking at the bottom, </a:t>
            </a:r>
            <a:r>
              <a:rPr lang="ja-JP" altLang="en-US" smtClean="0"/>
              <a:t>‘</a:t>
            </a:r>
            <a:r>
              <a:rPr lang="en-US" altLang="ja-JP" smtClean="0"/>
              <a:t>another example</a:t>
            </a:r>
            <a:r>
              <a:rPr lang="ja-JP" altLang="en-US" smtClean="0"/>
              <a:t>’</a:t>
            </a:r>
            <a:r>
              <a:rPr lang="en-US" altLang="ja-JP" smtClean="0"/>
              <a:t>, students can see an example if values were substituted in for x and y.  </a:t>
            </a:r>
            <a:endParaRPr lang="en-US" smtClean="0"/>
          </a:p>
        </p:txBody>
      </p:sp>
      <p:sp>
        <p:nvSpPr>
          <p:cNvPr id="70660" name="Slide Number Placeholder 3"/>
          <p:cNvSpPr>
            <a:spLocks noGrp="1"/>
          </p:cNvSpPr>
          <p:nvPr>
            <p:ph type="sldNum" sz="quarter" idx="5"/>
          </p:nvPr>
        </p:nvSpPr>
        <p:spPr bwMode="auto">
          <a:noFill/>
          <a:ln>
            <a:miter lim="800000"/>
            <a:headEnd/>
            <a:tailEnd/>
          </a:ln>
        </p:spPr>
        <p:txBody>
          <a:bodyPr/>
          <a:lstStyle/>
          <a:p>
            <a:fld id="{80A22EC1-D1CB-474A-B175-DAD5836B11FD}" type="slidenum">
              <a:rPr lang="en-US">
                <a:cs typeface="Arial" charset="0"/>
              </a:rPr>
              <a:pPr/>
              <a:t>23</a:t>
            </a:fld>
            <a:endParaRPr lang="en-US">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n-US" u="sng" smtClean="0"/>
          </a:p>
          <a:p>
            <a:pPr marL="171450" indent="-171450" eaLnBrk="1" hangingPunct="1">
              <a:spcBef>
                <a:spcPct val="0"/>
              </a:spcBef>
              <a:buFontTx/>
              <a:buChar char="•"/>
            </a:pPr>
            <a:endParaRPr lang="en-US" u="sng" smtClean="0"/>
          </a:p>
          <a:p>
            <a:pPr marL="171450" indent="-171450" eaLnBrk="1" hangingPunct="1">
              <a:spcBef>
                <a:spcPct val="0"/>
              </a:spcBef>
            </a:pPr>
            <a:r>
              <a:rPr lang="en-US" smtClean="0"/>
              <a:t>This is a hidden slide.  This slide shows another way to prove these two expressions are not equal by substituting in values for </a:t>
            </a:r>
          </a:p>
          <a:p>
            <a:pPr marL="171450" indent="-171450" eaLnBrk="1" hangingPunct="1">
              <a:spcBef>
                <a:spcPct val="0"/>
              </a:spcBef>
            </a:pPr>
            <a:r>
              <a:rPr lang="en-US" smtClean="0"/>
              <a:t>x and y.  To access this slide, on the previous slide, click on </a:t>
            </a:r>
            <a:r>
              <a:rPr lang="en-US" altLang="en-US" smtClean="0"/>
              <a:t>‘</a:t>
            </a:r>
            <a:r>
              <a:rPr lang="en-US" smtClean="0"/>
              <a:t>another example</a:t>
            </a:r>
            <a:r>
              <a:rPr lang="en-US" altLang="en-US" smtClean="0"/>
              <a:t>’</a:t>
            </a:r>
            <a:r>
              <a:rPr lang="en-US" smtClean="0"/>
              <a:t>.  </a:t>
            </a:r>
          </a:p>
        </p:txBody>
      </p:sp>
      <p:sp>
        <p:nvSpPr>
          <p:cNvPr id="71684" name="Slide Number Placeholder 3"/>
          <p:cNvSpPr>
            <a:spLocks noGrp="1"/>
          </p:cNvSpPr>
          <p:nvPr>
            <p:ph type="sldNum" sz="quarter" idx="5"/>
          </p:nvPr>
        </p:nvSpPr>
        <p:spPr bwMode="auto">
          <a:noFill/>
          <a:ln>
            <a:miter lim="800000"/>
            <a:headEnd/>
            <a:tailEnd/>
          </a:ln>
        </p:spPr>
        <p:txBody>
          <a:bodyPr/>
          <a:lstStyle/>
          <a:p>
            <a:fld id="{F533127A-CA9C-4D65-B8E9-8146E78DBB3C}" type="slidenum">
              <a:rPr lang="en-US">
                <a:cs typeface="Arial" charset="0"/>
              </a:rPr>
              <a:pPr/>
              <a:t>24</a:t>
            </a:fld>
            <a:endParaRPr lang="en-US">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spcBef>
                <a:spcPct val="0"/>
              </a:spcBef>
            </a:pPr>
            <a:r>
              <a:rPr lang="en-US" smtClean="0"/>
              <a:t>(10 minutes for the whole Practice) 55 minutes passed</a:t>
            </a:r>
          </a:p>
          <a:p>
            <a:pPr eaLnBrk="1" hangingPunct="1">
              <a:spcBef>
                <a:spcPct val="0"/>
              </a:spcBef>
              <a:buFontTx/>
              <a:buChar char="•"/>
            </a:pPr>
            <a:r>
              <a:rPr lang="en-US" smtClean="0"/>
              <a:t> Answer key is provided on the click.  </a:t>
            </a:r>
          </a:p>
          <a:p>
            <a:pPr eaLnBrk="1" hangingPunct="1">
              <a:spcBef>
                <a:spcPct val="0"/>
              </a:spcBef>
            </a:pPr>
            <a:endParaRPr lang="en-US" smtClean="0"/>
          </a:p>
          <a:p>
            <a:pPr eaLnBrk="1" hangingPunct="1">
              <a:spcBef>
                <a:spcPct val="0"/>
              </a:spcBef>
            </a:pPr>
            <a:r>
              <a:rPr lang="en-US" u="sng" smtClean="0"/>
              <a:t>Preparation Notes</a:t>
            </a:r>
          </a:p>
          <a:p>
            <a:pPr eaLnBrk="1" hangingPunct="1">
              <a:spcBef>
                <a:spcPct val="0"/>
              </a:spcBef>
            </a:pPr>
            <a:endParaRPr lang="en-US" u="sng" smtClean="0"/>
          </a:p>
          <a:p>
            <a:pPr eaLnBrk="1" hangingPunct="1">
              <a:spcBef>
                <a:spcPct val="0"/>
              </a:spcBef>
            </a:pPr>
            <a:r>
              <a:rPr lang="en-US" smtClean="0"/>
              <a:t>This answers on this slide purposely does not provide visuals for the like terms.  This a great opportunity for students to verbally explain what they combined and why.  Point out the like terms, but again, there are not any visuals showing them.  </a:t>
            </a:r>
          </a:p>
        </p:txBody>
      </p:sp>
      <p:sp>
        <p:nvSpPr>
          <p:cNvPr id="72708" name="Slide Number Placeholder 3"/>
          <p:cNvSpPr>
            <a:spLocks noGrp="1"/>
          </p:cNvSpPr>
          <p:nvPr>
            <p:ph type="sldNum" sz="quarter" idx="5"/>
          </p:nvPr>
        </p:nvSpPr>
        <p:spPr bwMode="auto">
          <a:noFill/>
          <a:ln>
            <a:miter lim="800000"/>
            <a:headEnd/>
            <a:tailEnd/>
          </a:ln>
        </p:spPr>
        <p:txBody>
          <a:bodyPr/>
          <a:lstStyle/>
          <a:p>
            <a:fld id="{21B47C28-67D7-4983-9656-9CCDBB8A8FE7}" type="slidenum">
              <a:rPr lang="en-US">
                <a:cs typeface="Arial" charset="0"/>
              </a:rPr>
              <a:pPr/>
              <a:t>25</a:t>
            </a:fld>
            <a:endParaRPr lang="en-US">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extLst/>
        </p:spPr>
        <p:txBody>
          <a:bodyPr wrap="square" numCol="1" anchor="t" anchorCtr="0" compatLnSpc="1">
            <a:prstTxWarp prst="textNoShape">
              <a:avLst/>
            </a:prstTxWarp>
          </a:bodyPr>
          <a:lstStyle/>
          <a:p>
            <a:pPr algn="r" eaLnBrk="1" hangingPunct="1">
              <a:spcBef>
                <a:spcPct val="0"/>
              </a:spcBef>
              <a:defRPr/>
            </a:pPr>
            <a:r>
              <a:rPr lang="en-US" dirty="0" smtClean="0">
                <a:ea typeface="ＭＳ Ｐゴシック" charset="0"/>
              </a:rPr>
              <a:t>(10 minutes for the whole Practice) 55 minutes passed</a:t>
            </a:r>
          </a:p>
          <a:p>
            <a:pPr eaLnBrk="1" hangingPunct="1">
              <a:spcBef>
                <a:spcPct val="0"/>
              </a:spcBef>
              <a:defRPr/>
            </a:pPr>
            <a:r>
              <a:rPr lang="en-US" u="sng" dirty="0" smtClean="0">
                <a:ea typeface="ＭＳ Ｐゴシック" charset="0"/>
              </a:rPr>
              <a:t>In-Class Notes</a:t>
            </a:r>
            <a:endParaRPr lang="en-US" dirty="0" smtClean="0">
              <a:ea typeface="ＭＳ Ｐゴシック" charset="0"/>
            </a:endParaRPr>
          </a:p>
          <a:p>
            <a:pPr eaLnBrk="1" hangingPunct="1">
              <a:spcBef>
                <a:spcPct val="0"/>
              </a:spcBef>
              <a:buFontTx/>
              <a:buChar char="•"/>
              <a:defRPr/>
            </a:pPr>
            <a:r>
              <a:rPr lang="en-US" dirty="0" smtClean="0">
                <a:ea typeface="ＭＳ Ｐゴシック" charset="0"/>
              </a:rPr>
              <a:t> Answer key is provided on the click.  </a:t>
            </a:r>
          </a:p>
          <a:p>
            <a:pPr eaLnBrk="1" hangingPunct="1">
              <a:spcBef>
                <a:spcPct val="0"/>
              </a:spcBef>
              <a:defRPr/>
            </a:pPr>
            <a:endParaRPr lang="en-US" dirty="0" smtClean="0">
              <a:ea typeface="ＭＳ Ｐゴシック" charset="0"/>
            </a:endParaRPr>
          </a:p>
          <a:p>
            <a:pPr eaLnBrk="1" hangingPunct="1">
              <a:spcBef>
                <a:spcPct val="0"/>
              </a:spcBef>
              <a:defRPr/>
            </a:pPr>
            <a:r>
              <a:rPr lang="en-US" u="sng" dirty="0" smtClean="0">
                <a:ea typeface="ＭＳ Ｐゴシック" charset="0"/>
              </a:rPr>
              <a:t>Preparation Notes</a:t>
            </a:r>
          </a:p>
          <a:p>
            <a:pPr eaLnBrk="1" hangingPunct="1">
              <a:spcBef>
                <a:spcPct val="0"/>
              </a:spcBef>
              <a:defRPr/>
            </a:pPr>
            <a:endParaRPr lang="en-US" u="sng" dirty="0" smtClean="0">
              <a:ea typeface="ＭＳ Ｐゴシック" charset="0"/>
            </a:endParaRPr>
          </a:p>
          <a:p>
            <a:pPr marL="171450" indent="-171450" eaLnBrk="1" hangingPunct="1">
              <a:spcBef>
                <a:spcPct val="0"/>
              </a:spcBef>
              <a:buFont typeface="Arial" pitchFamily="34" charset="0"/>
              <a:buNone/>
              <a:defRPr/>
            </a:pPr>
            <a:r>
              <a:rPr lang="en-US" dirty="0" smtClean="0">
                <a:ea typeface="+mn-ea"/>
                <a:cs typeface="+mn-cs"/>
              </a:rPr>
              <a:t>Ask students for their responses first before showing the answer.  Students will have different explanations than what is </a:t>
            </a:r>
          </a:p>
          <a:p>
            <a:pPr marL="171450" indent="-171450" eaLnBrk="1" hangingPunct="1">
              <a:spcBef>
                <a:spcPct val="0"/>
              </a:spcBef>
              <a:buFont typeface="Arial" pitchFamily="34" charset="0"/>
              <a:buNone/>
              <a:defRPr/>
            </a:pPr>
            <a:r>
              <a:rPr lang="en-US" dirty="0" smtClean="0">
                <a:ea typeface="+mn-ea"/>
                <a:cs typeface="+mn-cs"/>
              </a:rPr>
              <a:t>provided, but all have the same meaning.  </a:t>
            </a:r>
          </a:p>
        </p:txBody>
      </p:sp>
      <p:sp>
        <p:nvSpPr>
          <p:cNvPr id="73732" name="Slide Number Placeholder 3"/>
          <p:cNvSpPr>
            <a:spLocks noGrp="1"/>
          </p:cNvSpPr>
          <p:nvPr>
            <p:ph type="sldNum" sz="quarter" idx="5"/>
          </p:nvPr>
        </p:nvSpPr>
        <p:spPr bwMode="auto">
          <a:noFill/>
          <a:ln>
            <a:miter lim="800000"/>
            <a:headEnd/>
            <a:tailEnd/>
          </a:ln>
        </p:spPr>
        <p:txBody>
          <a:bodyPr/>
          <a:lstStyle/>
          <a:p>
            <a:fld id="{0360BEE9-5205-4FCE-82CB-84E8D9C6B2FA}" type="slidenum">
              <a:rPr lang="en-US">
                <a:cs typeface="Arial" charset="0"/>
              </a:rPr>
              <a:pPr/>
              <a:t>26</a:t>
            </a:fld>
            <a:endParaRPr lang="en-US">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spcBef>
                <a:spcPct val="0"/>
              </a:spcBef>
            </a:pPr>
            <a:r>
              <a:rPr lang="en-US" smtClean="0"/>
              <a:t>(5 min) 60 minutes passed</a:t>
            </a:r>
          </a:p>
          <a:p>
            <a:pPr eaLnBrk="1" hangingPunct="1">
              <a:spcBef>
                <a:spcPct val="0"/>
              </a:spcBef>
            </a:pPr>
            <a:r>
              <a:rPr lang="en-US" u="sng" smtClean="0"/>
              <a:t>In-Class Notes</a:t>
            </a:r>
          </a:p>
          <a:p>
            <a:pPr eaLnBrk="1" hangingPunct="1">
              <a:spcBef>
                <a:spcPct val="0"/>
              </a:spcBef>
              <a:buFontTx/>
              <a:buChar char="•"/>
            </a:pPr>
            <a:r>
              <a:rPr lang="en-US" smtClean="0"/>
              <a:t> Hand exit slip to students with 5 minutes left in the class.</a:t>
            </a:r>
          </a:p>
          <a:p>
            <a:pPr eaLnBrk="1" hangingPunct="1">
              <a:spcBef>
                <a:spcPct val="0"/>
              </a:spcBef>
              <a:buFontTx/>
              <a:buChar char="•"/>
            </a:pPr>
            <a:r>
              <a:rPr lang="en-US" smtClean="0"/>
              <a:t> Students are encouraged to work on this individually and can be turned in before they leave.</a:t>
            </a:r>
          </a:p>
          <a:p>
            <a:pPr eaLnBrk="1" hangingPunct="1">
              <a:spcBef>
                <a:spcPct val="0"/>
              </a:spcBef>
              <a:buFontTx/>
              <a:buChar char="•"/>
            </a:pPr>
            <a:r>
              <a:rPr lang="en-US" smtClean="0"/>
              <a:t> It is suggested to go over the answer.  Advancing the slide will show the both student</a:t>
            </a:r>
            <a:r>
              <a:rPr lang="ja-JP" altLang="en-US" smtClean="0"/>
              <a:t>’</a:t>
            </a:r>
            <a:r>
              <a:rPr lang="en-US" altLang="ja-JP" smtClean="0"/>
              <a:t>s work and then that Amy is correct.</a:t>
            </a:r>
          </a:p>
          <a:p>
            <a:pPr eaLnBrk="1" hangingPunct="1">
              <a:spcBef>
                <a:spcPct val="0"/>
              </a:spcBef>
              <a:buFontTx/>
              <a:buChar char="•"/>
            </a:pPr>
            <a:endParaRPr lang="en-US" smtClean="0"/>
          </a:p>
          <a:p>
            <a:pPr eaLnBrk="1" hangingPunct="1">
              <a:spcBef>
                <a:spcPct val="0"/>
              </a:spcBef>
            </a:pPr>
            <a:r>
              <a:rPr lang="en-US" u="sng" smtClean="0"/>
              <a:t>Preparation Notes</a:t>
            </a:r>
          </a:p>
          <a:p>
            <a:pPr eaLnBrk="1" hangingPunct="1">
              <a:spcBef>
                <a:spcPct val="0"/>
              </a:spcBef>
            </a:pPr>
            <a:endParaRPr lang="en-US" u="sng" smtClean="0"/>
          </a:p>
          <a:p>
            <a:pPr eaLnBrk="1" hangingPunct="1">
              <a:spcBef>
                <a:spcPct val="0"/>
              </a:spcBef>
            </a:pPr>
            <a:r>
              <a:rPr lang="en-US" smtClean="0"/>
              <a:t>Give a copy of the exit slip to each student.  Have students work on the problem for a few minutes, individually.  It is suggested to go over the problem discussing why Jose is incorrect and why Amy is correct. It is crucial to explain again why Jose was incorrect in adding the x and y together.  </a:t>
            </a:r>
          </a:p>
          <a:p>
            <a:pPr eaLnBrk="1" hangingPunct="1">
              <a:spcBef>
                <a:spcPct val="0"/>
              </a:spcBef>
              <a:buFontTx/>
              <a:buChar char="•"/>
            </a:pPr>
            <a:endParaRPr lang="en-US" u="sng" smtClean="0"/>
          </a:p>
        </p:txBody>
      </p:sp>
      <p:sp>
        <p:nvSpPr>
          <p:cNvPr id="74756" name="Slide Number Placeholder 3"/>
          <p:cNvSpPr>
            <a:spLocks noGrp="1"/>
          </p:cNvSpPr>
          <p:nvPr>
            <p:ph type="sldNum" sz="quarter" idx="5"/>
          </p:nvPr>
        </p:nvSpPr>
        <p:spPr bwMode="auto">
          <a:noFill/>
          <a:ln>
            <a:miter lim="800000"/>
            <a:headEnd/>
            <a:tailEnd/>
          </a:ln>
        </p:spPr>
        <p:txBody>
          <a:bodyPr/>
          <a:lstStyle/>
          <a:p>
            <a:fld id="{33080361-ACE3-4A8A-9132-BFBF100B5EE4}" type="slidenum">
              <a:rPr lang="en-US">
                <a:cs typeface="Arial" charset="0"/>
              </a:rPr>
              <a:pPr/>
              <a:t>27</a:t>
            </a:fld>
            <a:endParaRPr lang="en-US">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5780" name="Slide Number Placeholder 3"/>
          <p:cNvSpPr>
            <a:spLocks noGrp="1"/>
          </p:cNvSpPr>
          <p:nvPr>
            <p:ph type="sldNum" sz="quarter" idx="5"/>
          </p:nvPr>
        </p:nvSpPr>
        <p:spPr bwMode="auto">
          <a:noFill/>
          <a:ln>
            <a:miter lim="800000"/>
            <a:headEnd/>
            <a:tailEnd/>
          </a:ln>
        </p:spPr>
        <p:txBody>
          <a:bodyPr/>
          <a:lstStyle/>
          <a:p>
            <a:fld id="{905A277C-3828-4992-8CAC-8DA4DF7A18A4}" type="slidenum">
              <a:rPr lang="en-US">
                <a:cs typeface="Arial" charset="0"/>
              </a:rPr>
              <a:pPr/>
              <a:t>28</a:t>
            </a:fld>
            <a:endParaRPr lang="en-US">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6804" name="Slide Number Placeholder 3"/>
          <p:cNvSpPr>
            <a:spLocks noGrp="1"/>
          </p:cNvSpPr>
          <p:nvPr>
            <p:ph type="sldNum" sz="quarter" idx="5"/>
          </p:nvPr>
        </p:nvSpPr>
        <p:spPr bwMode="auto">
          <a:noFill/>
          <a:ln>
            <a:miter lim="800000"/>
            <a:headEnd/>
            <a:tailEnd/>
          </a:ln>
        </p:spPr>
        <p:txBody>
          <a:bodyPr/>
          <a:lstStyle/>
          <a:p>
            <a:fld id="{59E82073-39BB-4B88-A63D-41552D5170B3}" type="slidenum">
              <a:rPr lang="en-US">
                <a:cs typeface="Arial" charset="0"/>
              </a:rPr>
              <a:pPr/>
              <a:t>29</a:t>
            </a:fld>
            <a:endParaRPr lang="en-US">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7828" name="Slide Number Placeholder 3"/>
          <p:cNvSpPr>
            <a:spLocks noGrp="1"/>
          </p:cNvSpPr>
          <p:nvPr>
            <p:ph type="sldNum" sz="quarter" idx="5"/>
          </p:nvPr>
        </p:nvSpPr>
        <p:spPr bwMode="auto">
          <a:noFill/>
          <a:ln>
            <a:miter lim="800000"/>
            <a:headEnd/>
            <a:tailEnd/>
          </a:ln>
        </p:spPr>
        <p:txBody>
          <a:bodyPr/>
          <a:lstStyle/>
          <a:p>
            <a:fld id="{979A1135-3EDB-4D04-A19E-114BEC776E5D}" type="slidenum">
              <a:rPr lang="en-US">
                <a:cs typeface="Arial" charset="0"/>
              </a:rPr>
              <a:pPr/>
              <a:t>30</a:t>
            </a:fld>
            <a:endParaRPr lang="en-US">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8852" name="Slide Number Placeholder 3"/>
          <p:cNvSpPr>
            <a:spLocks noGrp="1"/>
          </p:cNvSpPr>
          <p:nvPr>
            <p:ph type="sldNum" sz="quarter" idx="5"/>
          </p:nvPr>
        </p:nvSpPr>
        <p:spPr bwMode="auto">
          <a:noFill/>
          <a:ln>
            <a:miter lim="800000"/>
            <a:headEnd/>
            <a:tailEnd/>
          </a:ln>
        </p:spPr>
        <p:txBody>
          <a:bodyPr/>
          <a:lstStyle/>
          <a:p>
            <a:fld id="{0FDAF70B-ED6E-4742-8ADA-35D6DA688EF8}" type="slidenum">
              <a:rPr lang="en-US">
                <a:cs typeface="Arial" charset="0"/>
              </a:rPr>
              <a:pPr/>
              <a:t>31</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2228" name="Slide Number Placeholder 3"/>
          <p:cNvSpPr>
            <a:spLocks noGrp="1"/>
          </p:cNvSpPr>
          <p:nvPr>
            <p:ph type="sldNum" sz="quarter" idx="5"/>
          </p:nvPr>
        </p:nvSpPr>
        <p:spPr bwMode="auto">
          <a:noFill/>
          <a:ln>
            <a:miter lim="800000"/>
            <a:headEnd/>
            <a:tailEnd/>
          </a:ln>
        </p:spPr>
        <p:txBody>
          <a:bodyPr/>
          <a:lstStyle/>
          <a:p>
            <a:fld id="{3320F810-313D-4F79-BFD6-9627FBB8FAF0}" type="slidenum">
              <a:rPr lang="en-US">
                <a:cs typeface="Arial" charset="0"/>
              </a:rPr>
              <a:pPr/>
              <a:t>5</a:t>
            </a:fld>
            <a:endParaRPr lang="en-US">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9876" name="Slide Number Placeholder 3"/>
          <p:cNvSpPr>
            <a:spLocks noGrp="1"/>
          </p:cNvSpPr>
          <p:nvPr>
            <p:ph type="sldNum" sz="quarter" idx="5"/>
          </p:nvPr>
        </p:nvSpPr>
        <p:spPr bwMode="auto">
          <a:noFill/>
          <a:ln>
            <a:miter lim="800000"/>
            <a:headEnd/>
            <a:tailEnd/>
          </a:ln>
        </p:spPr>
        <p:txBody>
          <a:bodyPr/>
          <a:lstStyle/>
          <a:p>
            <a:fld id="{457F16FF-F1F0-44A0-BD60-66CE3CFCDB96}" type="slidenum">
              <a:rPr lang="en-US">
                <a:cs typeface="Arial" charset="0"/>
              </a:rPr>
              <a:pPr/>
              <a:t>32</a:t>
            </a:fld>
            <a:endParaRPr lang="en-US">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0900" name="Slide Number Placeholder 3"/>
          <p:cNvSpPr>
            <a:spLocks noGrp="1"/>
          </p:cNvSpPr>
          <p:nvPr>
            <p:ph type="sldNum" sz="quarter" idx="5"/>
          </p:nvPr>
        </p:nvSpPr>
        <p:spPr bwMode="auto">
          <a:noFill/>
          <a:ln>
            <a:miter lim="800000"/>
            <a:headEnd/>
            <a:tailEnd/>
          </a:ln>
        </p:spPr>
        <p:txBody>
          <a:bodyPr/>
          <a:lstStyle/>
          <a:p>
            <a:fld id="{72BC0DBF-077E-4DB4-950F-A3A2B24DBB86}" type="slidenum">
              <a:rPr lang="en-US">
                <a:cs typeface="Arial" charset="0"/>
              </a:rPr>
              <a:pPr/>
              <a:t>33</a:t>
            </a:fld>
            <a:endParaRPr lang="en-US">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1924" name="Slide Number Placeholder 3"/>
          <p:cNvSpPr>
            <a:spLocks noGrp="1"/>
          </p:cNvSpPr>
          <p:nvPr>
            <p:ph type="sldNum" sz="quarter" idx="5"/>
          </p:nvPr>
        </p:nvSpPr>
        <p:spPr bwMode="auto">
          <a:noFill/>
          <a:ln>
            <a:miter lim="800000"/>
            <a:headEnd/>
            <a:tailEnd/>
          </a:ln>
        </p:spPr>
        <p:txBody>
          <a:bodyPr/>
          <a:lstStyle/>
          <a:p>
            <a:fld id="{FC7BB879-14EB-4574-B8D5-718E69EDE5E3}" type="slidenum">
              <a:rPr lang="en-US">
                <a:cs typeface="Arial" charset="0"/>
              </a:rPr>
              <a:pPr/>
              <a:t>34</a:t>
            </a:fld>
            <a:endParaRPr lang="en-US">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2948" name="Slide Number Placeholder 3"/>
          <p:cNvSpPr>
            <a:spLocks noGrp="1"/>
          </p:cNvSpPr>
          <p:nvPr>
            <p:ph type="sldNum" sz="quarter" idx="5"/>
          </p:nvPr>
        </p:nvSpPr>
        <p:spPr bwMode="auto">
          <a:noFill/>
          <a:ln>
            <a:miter lim="800000"/>
            <a:headEnd/>
            <a:tailEnd/>
          </a:ln>
        </p:spPr>
        <p:txBody>
          <a:bodyPr/>
          <a:lstStyle/>
          <a:p>
            <a:fld id="{2EB7D58F-348E-4FE1-98F1-DA760A346304}" type="slidenum">
              <a:rPr lang="en-US">
                <a:cs typeface="Arial" charset="0"/>
              </a:rPr>
              <a:pPr/>
              <a:t>35</a:t>
            </a:fld>
            <a:endParaRPr lang="en-US">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3972" name="Slide Number Placeholder 3"/>
          <p:cNvSpPr>
            <a:spLocks noGrp="1"/>
          </p:cNvSpPr>
          <p:nvPr>
            <p:ph type="sldNum" sz="quarter" idx="5"/>
          </p:nvPr>
        </p:nvSpPr>
        <p:spPr bwMode="auto">
          <a:noFill/>
          <a:ln>
            <a:miter lim="800000"/>
            <a:headEnd/>
            <a:tailEnd/>
          </a:ln>
        </p:spPr>
        <p:txBody>
          <a:bodyPr/>
          <a:lstStyle/>
          <a:p>
            <a:fld id="{7831AE22-A011-437B-8909-657E82A8138F}" type="slidenum">
              <a:rPr lang="en-US">
                <a:cs typeface="Arial" charset="0"/>
              </a:rPr>
              <a:pPr/>
              <a:t>36</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3252" name="Slide Number Placeholder 3"/>
          <p:cNvSpPr>
            <a:spLocks noGrp="1"/>
          </p:cNvSpPr>
          <p:nvPr>
            <p:ph type="sldNum" sz="quarter" idx="5"/>
          </p:nvPr>
        </p:nvSpPr>
        <p:spPr bwMode="auto">
          <a:noFill/>
          <a:ln>
            <a:miter lim="800000"/>
            <a:headEnd/>
            <a:tailEnd/>
          </a:ln>
        </p:spPr>
        <p:txBody>
          <a:bodyPr/>
          <a:lstStyle/>
          <a:p>
            <a:fld id="{F2E8A421-075F-4E89-BA29-CCBE4A9C6ECD}" type="slidenum">
              <a:rPr lang="en-US">
                <a:cs typeface="Arial" charset="0"/>
              </a:rPr>
              <a:pPr/>
              <a:t>6</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4276" name="Slide Number Placeholder 3"/>
          <p:cNvSpPr>
            <a:spLocks noGrp="1"/>
          </p:cNvSpPr>
          <p:nvPr>
            <p:ph type="sldNum" sz="quarter" idx="5"/>
          </p:nvPr>
        </p:nvSpPr>
        <p:spPr bwMode="auto">
          <a:noFill/>
          <a:ln>
            <a:miter lim="800000"/>
            <a:headEnd/>
            <a:tailEnd/>
          </a:ln>
        </p:spPr>
        <p:txBody>
          <a:bodyPr/>
          <a:lstStyle/>
          <a:p>
            <a:fld id="{5FCB36E4-435F-4F2F-9BB3-97FF53AF4CF7}" type="slidenum">
              <a:rPr lang="en-US">
                <a:cs typeface="Arial" charset="0"/>
              </a:rPr>
              <a:pPr/>
              <a:t>7</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lnSpc>
                <a:spcPct val="80000"/>
              </a:lnSpc>
              <a:spcBef>
                <a:spcPct val="0"/>
              </a:spcBef>
            </a:pPr>
            <a:r>
              <a:rPr lang="en-US" sz="800" smtClean="0"/>
              <a:t>(5 min) 5 minutes passed</a:t>
            </a:r>
          </a:p>
          <a:p>
            <a:pPr eaLnBrk="1" hangingPunct="1">
              <a:lnSpc>
                <a:spcPct val="80000"/>
              </a:lnSpc>
              <a:spcBef>
                <a:spcPct val="0"/>
              </a:spcBef>
            </a:pPr>
            <a:r>
              <a:rPr lang="en-US" sz="800" u="sng" smtClean="0"/>
              <a:t>In-Class Notes</a:t>
            </a:r>
          </a:p>
          <a:p>
            <a:pPr eaLnBrk="1" hangingPunct="1">
              <a:lnSpc>
                <a:spcPct val="80000"/>
              </a:lnSpc>
              <a:spcBef>
                <a:spcPct val="0"/>
              </a:spcBef>
              <a:buFontTx/>
              <a:buChar char="•"/>
            </a:pPr>
            <a:r>
              <a:rPr lang="en-US" sz="800" smtClean="0"/>
              <a:t> Give students about 5 minutes to answer the four questions.  Encourage students to explain their answers.</a:t>
            </a:r>
          </a:p>
          <a:p>
            <a:pPr eaLnBrk="1" hangingPunct="1">
              <a:lnSpc>
                <a:spcPct val="80000"/>
              </a:lnSpc>
              <a:spcBef>
                <a:spcPct val="0"/>
              </a:spcBef>
              <a:buFontTx/>
              <a:buChar char="•"/>
            </a:pPr>
            <a:r>
              <a:rPr lang="en-US" sz="800" smtClean="0"/>
              <a:t> Click the slide to reveal the answers, having a discussion why they are true.  (Students will explain their reasoning in different ways, all should be discussed as a group).</a:t>
            </a:r>
          </a:p>
          <a:p>
            <a:pPr eaLnBrk="1" hangingPunct="1">
              <a:lnSpc>
                <a:spcPct val="80000"/>
              </a:lnSpc>
              <a:spcBef>
                <a:spcPct val="0"/>
              </a:spcBef>
              <a:buFontTx/>
              <a:buChar char="•"/>
            </a:pPr>
            <a:r>
              <a:rPr lang="en-US" sz="800" smtClean="0"/>
              <a:t> Part D: have the discussion that 3x = 3 times x and remind students x could represent any number.  Ask students if x was 8, for example, would the statement still be true?</a:t>
            </a:r>
          </a:p>
          <a:p>
            <a:pPr eaLnBrk="1" hangingPunct="1">
              <a:lnSpc>
                <a:spcPct val="80000"/>
              </a:lnSpc>
              <a:spcBef>
                <a:spcPct val="0"/>
              </a:spcBef>
              <a:buFontTx/>
              <a:buChar char="•"/>
            </a:pPr>
            <a:endParaRPr lang="en-US" sz="800" smtClean="0"/>
          </a:p>
          <a:p>
            <a:pPr eaLnBrk="1" hangingPunct="1">
              <a:lnSpc>
                <a:spcPct val="80000"/>
              </a:lnSpc>
              <a:spcBef>
                <a:spcPct val="0"/>
              </a:spcBef>
            </a:pPr>
            <a:r>
              <a:rPr lang="en-US" sz="800" u="sng" smtClean="0"/>
              <a:t>Preparation Notes</a:t>
            </a:r>
          </a:p>
          <a:p>
            <a:pPr eaLnBrk="1" hangingPunct="1">
              <a:lnSpc>
                <a:spcPct val="80000"/>
              </a:lnSpc>
              <a:spcBef>
                <a:spcPct val="0"/>
              </a:spcBef>
            </a:pPr>
            <a:endParaRPr lang="en-US" sz="800" u="sng" smtClean="0"/>
          </a:p>
          <a:p>
            <a:pPr eaLnBrk="1" hangingPunct="1">
              <a:lnSpc>
                <a:spcPct val="80000"/>
              </a:lnSpc>
              <a:spcBef>
                <a:spcPct val="0"/>
              </a:spcBef>
            </a:pPr>
            <a:r>
              <a:rPr lang="en-US" sz="800" smtClean="0"/>
              <a:t>The purpose of this slide is to review the understanding that multiplication is repeated addition.  A, B, and C lead up to part D.  This lesson focuses around the notion of x + x + x = 3x.  It is important for students to understand this before moving into the lesson.  </a:t>
            </a:r>
          </a:p>
          <a:p>
            <a:pPr eaLnBrk="1" hangingPunct="1">
              <a:lnSpc>
                <a:spcPct val="80000"/>
              </a:lnSpc>
              <a:spcBef>
                <a:spcPct val="0"/>
              </a:spcBef>
            </a:pPr>
            <a:endParaRPr lang="en-US" sz="800" smtClean="0"/>
          </a:p>
          <a:p>
            <a:pPr eaLnBrk="1" hangingPunct="1">
              <a:lnSpc>
                <a:spcPct val="80000"/>
              </a:lnSpc>
              <a:spcBef>
                <a:spcPct val="0"/>
              </a:spcBef>
            </a:pPr>
            <a:r>
              <a:rPr lang="en-US" sz="800" smtClean="0"/>
              <a:t>Read the slide as it appears.  Give students about 5 minutes to answer the questions; they need to explain their answers.  Go over each question discussing why the equations are true. Students will have different explanations, all which need to be discussed as a group before moving on. Part D is crucial.  Students must be reminded that 3x equals 3 times </a:t>
            </a:r>
            <a:r>
              <a:rPr lang="en-US" sz="800" i="1" smtClean="0"/>
              <a:t>x</a:t>
            </a:r>
            <a:r>
              <a:rPr lang="en-US" sz="800" smtClean="0"/>
              <a:t>.   Also, it is important for students to understand that </a:t>
            </a:r>
            <a:r>
              <a:rPr lang="en-US" sz="800" i="1" smtClean="0"/>
              <a:t>x </a:t>
            </a:r>
            <a:r>
              <a:rPr lang="en-US" sz="800" smtClean="0"/>
              <a:t>is a variable and can be replaced with any number.  Can suggest if </a:t>
            </a:r>
            <a:r>
              <a:rPr lang="en-US" sz="800" i="1" smtClean="0"/>
              <a:t>x </a:t>
            </a:r>
            <a:r>
              <a:rPr lang="en-US" sz="800" smtClean="0"/>
              <a:t>was a number, would the equation still be true?  </a:t>
            </a:r>
          </a:p>
        </p:txBody>
      </p:sp>
      <p:sp>
        <p:nvSpPr>
          <p:cNvPr id="55300" name="Slide Number Placeholder 3"/>
          <p:cNvSpPr>
            <a:spLocks noGrp="1"/>
          </p:cNvSpPr>
          <p:nvPr>
            <p:ph type="sldNum" sz="quarter" idx="5"/>
          </p:nvPr>
        </p:nvSpPr>
        <p:spPr bwMode="auto">
          <a:noFill/>
          <a:ln>
            <a:miter lim="800000"/>
            <a:headEnd/>
            <a:tailEnd/>
          </a:ln>
        </p:spPr>
        <p:txBody>
          <a:bodyPr/>
          <a:lstStyle/>
          <a:p>
            <a:fld id="{87FF7C95-7105-4969-96F9-3B485573F46E}" type="slidenum">
              <a:rPr lang="en-US">
                <a:cs typeface="Arial" charset="0"/>
              </a:rPr>
              <a:pPr/>
              <a:t>8</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endParaRPr lang="en-US" u="sng" smtClean="0"/>
          </a:p>
        </p:txBody>
      </p:sp>
      <p:sp>
        <p:nvSpPr>
          <p:cNvPr id="56324" name="Slide Number Placeholder 3"/>
          <p:cNvSpPr>
            <a:spLocks noGrp="1"/>
          </p:cNvSpPr>
          <p:nvPr>
            <p:ph type="sldNum" sz="quarter" idx="5"/>
          </p:nvPr>
        </p:nvSpPr>
        <p:spPr bwMode="auto">
          <a:noFill/>
          <a:ln>
            <a:miter lim="800000"/>
            <a:headEnd/>
            <a:tailEnd/>
          </a:ln>
        </p:spPr>
        <p:txBody>
          <a:bodyPr/>
          <a:lstStyle/>
          <a:p>
            <a:fld id="{827A88AE-037F-436A-8D8C-6D1CEBAD9FEA}" type="slidenum">
              <a:rPr lang="en-US">
                <a:cs typeface="Arial" charset="0"/>
              </a:rPr>
              <a:pPr/>
              <a:t>9</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spcBef>
                <a:spcPct val="0"/>
              </a:spcBef>
            </a:pPr>
            <a:r>
              <a:rPr lang="en-US" smtClean="0"/>
              <a:t>(5 min) 10 minutes passed</a:t>
            </a:r>
          </a:p>
          <a:p>
            <a:pPr eaLnBrk="1" hangingPunct="1">
              <a:spcBef>
                <a:spcPct val="0"/>
              </a:spcBef>
            </a:pPr>
            <a:r>
              <a:rPr lang="en-US" u="sng" smtClean="0"/>
              <a:t>In-Class Notes</a:t>
            </a:r>
          </a:p>
          <a:p>
            <a:pPr eaLnBrk="1" hangingPunct="1">
              <a:spcBef>
                <a:spcPct val="0"/>
              </a:spcBef>
              <a:buFontTx/>
              <a:buChar char="•"/>
            </a:pPr>
            <a:r>
              <a:rPr lang="en-US" smtClean="0"/>
              <a:t> Give students a few minutes to find the area.</a:t>
            </a:r>
          </a:p>
          <a:p>
            <a:pPr eaLnBrk="1" hangingPunct="1">
              <a:spcBef>
                <a:spcPct val="0"/>
              </a:spcBef>
              <a:buFontTx/>
              <a:buChar char="•"/>
            </a:pPr>
            <a:r>
              <a:rPr lang="en-US" smtClean="0"/>
              <a:t> Ask students for answers they may have come up with.  You may want to write some of their answers off to the side before showing the answer on the slide.  If any suggested answers are incorrect, clarify why and redirect students to the correct responses.  </a:t>
            </a:r>
          </a:p>
          <a:p>
            <a:pPr eaLnBrk="1" hangingPunct="1">
              <a:spcBef>
                <a:spcPct val="0"/>
              </a:spcBef>
              <a:buFontTx/>
              <a:buChar char="•"/>
            </a:pPr>
            <a:r>
              <a:rPr lang="en-US" smtClean="0"/>
              <a:t> If any students came up with 4x + 3x, ask for students to share their thinking.  Advance the slide to show the visual of why the area is 4x + 3x.  If they did not obtain this answer, advance the slide to explain and demonstrate why the area is 4x + 3x.</a:t>
            </a:r>
          </a:p>
          <a:p>
            <a:pPr eaLnBrk="1" hangingPunct="1">
              <a:spcBef>
                <a:spcPct val="0"/>
              </a:spcBef>
              <a:buFontTx/>
              <a:buChar char="•"/>
            </a:pPr>
            <a:r>
              <a:rPr lang="en-US" smtClean="0"/>
              <a:t> If any students came up with 7x, ask for students to share their thinking.  Advance the slide to show the visual of why the area is 7x.  If they did not obtain this answer, advance the slide to explain and demonstrate why the area is 7x.</a:t>
            </a:r>
          </a:p>
          <a:p>
            <a:pPr eaLnBrk="1" hangingPunct="1">
              <a:spcBef>
                <a:spcPct val="0"/>
              </a:spcBef>
              <a:buFontTx/>
              <a:buChar char="•"/>
            </a:pPr>
            <a:r>
              <a:rPr lang="en-US" smtClean="0"/>
              <a:t>  Have a discussion with the students since both answers were derived from the same rectangle, that 4x + 3x must equal 7x.  Ask students if they are convinced of this understanding.  Advance the slide for 4x + 3x = 7x to appear.  Ask students why this must be true?  Can you make any connections to why it may be true? Explain to the students that this is what we will be doing today; proving problems like 4x + 3x = 7x. </a:t>
            </a:r>
          </a:p>
          <a:p>
            <a:pPr eaLnBrk="1" hangingPunct="1">
              <a:spcBef>
                <a:spcPct val="0"/>
              </a:spcBef>
              <a:buFontTx/>
              <a:buChar char="•"/>
            </a:pPr>
            <a:endParaRPr lang="en-US" smtClean="0"/>
          </a:p>
          <a:p>
            <a:pPr eaLnBrk="1" hangingPunct="1">
              <a:spcBef>
                <a:spcPct val="0"/>
              </a:spcBef>
            </a:pPr>
            <a:r>
              <a:rPr lang="en-US" u="sng" smtClean="0"/>
              <a:t>Preparation Notes</a:t>
            </a:r>
          </a:p>
          <a:p>
            <a:pPr eaLnBrk="1" hangingPunct="1">
              <a:spcBef>
                <a:spcPct val="0"/>
              </a:spcBef>
            </a:pPr>
            <a:endParaRPr lang="en-US" u="sng" smtClean="0"/>
          </a:p>
          <a:p>
            <a:pPr eaLnBrk="1" hangingPunct="1">
              <a:spcBef>
                <a:spcPct val="0"/>
              </a:spcBef>
            </a:pPr>
            <a:r>
              <a:rPr lang="en-US" smtClean="0"/>
              <a:t>NOTE:  The understanding of this launch is obtained from the previous lesson in this unit, the Distributive Property.  If students are not familiar with this model, this lesson can be shown without the launch.</a:t>
            </a:r>
          </a:p>
          <a:p>
            <a:pPr eaLnBrk="1" hangingPunct="1">
              <a:spcBef>
                <a:spcPct val="0"/>
              </a:spcBef>
            </a:pPr>
            <a:endParaRPr lang="en-US" smtClean="0"/>
          </a:p>
          <a:p>
            <a:pPr eaLnBrk="1" hangingPunct="1">
              <a:spcBef>
                <a:spcPct val="0"/>
              </a:spcBef>
            </a:pPr>
            <a:r>
              <a:rPr lang="en-US" smtClean="0"/>
              <a:t>The purpose of this slide is to show students that the area of this rectangle can be found in two ways.  Some students will come up with 7x and others will come up with 4x + 3x.  Ask students to share their responses, but do not advance the slide until all answers have been shared.  </a:t>
            </a:r>
          </a:p>
          <a:p>
            <a:pPr eaLnBrk="1" hangingPunct="1">
              <a:spcBef>
                <a:spcPct val="0"/>
              </a:spcBef>
            </a:pPr>
            <a:endParaRPr lang="en-US" smtClean="0"/>
          </a:p>
          <a:p>
            <a:pPr eaLnBrk="1" hangingPunct="1">
              <a:spcBef>
                <a:spcPct val="0"/>
              </a:spcBef>
            </a:pPr>
            <a:r>
              <a:rPr lang="en-US" smtClean="0"/>
              <a:t>The answer 4x + 3x appears first.  Go over in detail with students how the area was derived.  As you advance the slide, the products of the areas appear to warrant a discussion.  </a:t>
            </a:r>
          </a:p>
          <a:p>
            <a:pPr eaLnBrk="1" hangingPunct="1">
              <a:spcBef>
                <a:spcPct val="0"/>
              </a:spcBef>
            </a:pPr>
            <a:endParaRPr lang="en-US" smtClean="0"/>
          </a:p>
          <a:p>
            <a:pPr eaLnBrk="1" hangingPunct="1">
              <a:spcBef>
                <a:spcPct val="0"/>
              </a:spcBef>
            </a:pPr>
            <a:r>
              <a:rPr lang="en-US" smtClean="0"/>
              <a:t>Continue with the second answer 7x.  Again, go over in detail with students how the area was derived.  As you advance the slide, the 7 appears to warrant a discussion.</a:t>
            </a:r>
          </a:p>
          <a:p>
            <a:pPr eaLnBrk="1" hangingPunct="1">
              <a:spcBef>
                <a:spcPct val="0"/>
              </a:spcBef>
            </a:pPr>
            <a:endParaRPr lang="en-US" smtClean="0"/>
          </a:p>
          <a:p>
            <a:pPr eaLnBrk="1" hangingPunct="1">
              <a:spcBef>
                <a:spcPct val="0"/>
              </a:spcBef>
            </a:pPr>
            <a:r>
              <a:rPr lang="en-US" smtClean="0"/>
              <a:t>The focus of the launch is to connect that those who found the area to be 4x + 3x is the same as those who found the area to be 7x.  Take time to discuss that 4x + 3x does equal 7x by explaining the logic that we started with the same rectangle, but different representations of the areas are actually the same.  Click to show that 4x + 3x = 7x.  Ask students why this might be; can they see any connections between the two expressions?  The previous lesson in this unit was showing that two expressions are equal by substituting in a value for the variable.  May want to demonstrate using a value for x to prove both expressions are equal.  Explain to the students that today</a:t>
            </a:r>
            <a:r>
              <a:rPr lang="ja-JP" altLang="en-US" smtClean="0"/>
              <a:t>’</a:t>
            </a:r>
            <a:r>
              <a:rPr lang="en-US" altLang="ja-JP" smtClean="0"/>
              <a:t>s lesson is showing why two expressions like these are equal without substituting in valuing for x.</a:t>
            </a:r>
            <a:endParaRPr lang="en-US" smtClean="0"/>
          </a:p>
        </p:txBody>
      </p:sp>
      <p:sp>
        <p:nvSpPr>
          <p:cNvPr id="57348" name="Slide Number Placeholder 3"/>
          <p:cNvSpPr>
            <a:spLocks noGrp="1"/>
          </p:cNvSpPr>
          <p:nvPr>
            <p:ph type="sldNum" sz="quarter" idx="5"/>
          </p:nvPr>
        </p:nvSpPr>
        <p:spPr bwMode="auto">
          <a:noFill/>
          <a:ln>
            <a:miter lim="800000"/>
            <a:headEnd/>
            <a:tailEnd/>
          </a:ln>
        </p:spPr>
        <p:txBody>
          <a:bodyPr/>
          <a:lstStyle/>
          <a:p>
            <a:fld id="{290930C7-8E3A-415F-AD09-4ECF1F14E844}" type="slidenum">
              <a:rPr lang="en-US">
                <a:cs typeface="Arial" charset="0"/>
              </a:rPr>
              <a:pPr/>
              <a:t>10</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lnSpc>
                <a:spcPct val="80000"/>
              </a:lnSpc>
              <a:spcBef>
                <a:spcPct val="0"/>
              </a:spcBef>
            </a:pPr>
            <a:r>
              <a:rPr lang="en-US" sz="800" smtClean="0"/>
              <a:t>(5 min) 15 minutes passed</a:t>
            </a:r>
          </a:p>
          <a:p>
            <a:pPr eaLnBrk="1" hangingPunct="1">
              <a:lnSpc>
                <a:spcPct val="80000"/>
              </a:lnSpc>
              <a:spcBef>
                <a:spcPct val="0"/>
              </a:spcBef>
            </a:pPr>
            <a:r>
              <a:rPr lang="en-US" sz="800" u="sng" smtClean="0"/>
              <a:t>In-Class Notes</a:t>
            </a:r>
          </a:p>
          <a:p>
            <a:pPr eaLnBrk="1" hangingPunct="1">
              <a:lnSpc>
                <a:spcPct val="80000"/>
              </a:lnSpc>
              <a:spcBef>
                <a:spcPct val="0"/>
              </a:spcBef>
              <a:buFontTx/>
              <a:buChar char="•"/>
            </a:pPr>
            <a:r>
              <a:rPr lang="en-US" sz="800" smtClean="0"/>
              <a:t>  Read the slide as it appears.  </a:t>
            </a:r>
          </a:p>
          <a:p>
            <a:pPr eaLnBrk="1" hangingPunct="1">
              <a:lnSpc>
                <a:spcPct val="80000"/>
              </a:lnSpc>
              <a:spcBef>
                <a:spcPct val="0"/>
              </a:spcBef>
              <a:buFontTx/>
              <a:buChar char="•"/>
            </a:pPr>
            <a:r>
              <a:rPr lang="en-US" sz="800" smtClean="0"/>
              <a:t> Once the callout appears, click on the word </a:t>
            </a:r>
            <a:r>
              <a:rPr lang="ja-JP" altLang="en-US" sz="800" smtClean="0"/>
              <a:t>‘</a:t>
            </a:r>
            <a:r>
              <a:rPr lang="en-US" altLang="ja-JP" sz="800" smtClean="0"/>
              <a:t>definition</a:t>
            </a:r>
            <a:r>
              <a:rPr lang="ja-JP" altLang="en-US" sz="800" smtClean="0"/>
              <a:t>’</a:t>
            </a:r>
            <a:r>
              <a:rPr lang="en-US" altLang="ja-JP" sz="800" smtClean="0"/>
              <a:t> for the definition of combined to appear.  </a:t>
            </a:r>
          </a:p>
          <a:p>
            <a:pPr eaLnBrk="1" hangingPunct="1">
              <a:lnSpc>
                <a:spcPct val="80000"/>
              </a:lnSpc>
              <a:spcBef>
                <a:spcPct val="0"/>
              </a:spcBef>
              <a:buFontTx/>
              <a:buChar char="•"/>
            </a:pPr>
            <a:r>
              <a:rPr lang="en-US" sz="800" smtClean="0"/>
              <a:t>  You MUST click on </a:t>
            </a:r>
            <a:r>
              <a:rPr lang="ja-JP" altLang="en-US" sz="800" smtClean="0"/>
              <a:t>‘</a:t>
            </a:r>
            <a:r>
              <a:rPr lang="en-US" altLang="ja-JP" sz="800" smtClean="0"/>
              <a:t>click to go back</a:t>
            </a:r>
            <a:r>
              <a:rPr lang="ja-JP" altLang="en-US" sz="800" smtClean="0"/>
              <a:t>’</a:t>
            </a:r>
            <a:r>
              <a:rPr lang="en-US" altLang="ja-JP" sz="800" smtClean="0"/>
              <a:t> to finish this slide.</a:t>
            </a:r>
          </a:p>
          <a:p>
            <a:pPr eaLnBrk="1" hangingPunct="1">
              <a:lnSpc>
                <a:spcPct val="80000"/>
              </a:lnSpc>
              <a:spcBef>
                <a:spcPct val="0"/>
              </a:spcBef>
              <a:buFontTx/>
              <a:buChar char="•"/>
            </a:pPr>
            <a:r>
              <a:rPr lang="en-US" sz="800" smtClean="0"/>
              <a:t>  Read the slide, asking if this is the only way to show 3x. Ask kids for suggestions.</a:t>
            </a:r>
          </a:p>
          <a:p>
            <a:pPr eaLnBrk="1" hangingPunct="1">
              <a:lnSpc>
                <a:spcPct val="80000"/>
              </a:lnSpc>
              <a:spcBef>
                <a:spcPct val="0"/>
              </a:spcBef>
              <a:buFontTx/>
              <a:buChar char="•"/>
            </a:pPr>
            <a:r>
              <a:rPr lang="en-US" sz="800" smtClean="0"/>
              <a:t>  2x + x will appear, but is also room for more discussion to reinforce the commutative property: is x + 2x the same?  </a:t>
            </a:r>
          </a:p>
          <a:p>
            <a:pPr eaLnBrk="1" hangingPunct="1">
              <a:lnSpc>
                <a:spcPct val="80000"/>
              </a:lnSpc>
              <a:spcBef>
                <a:spcPct val="0"/>
              </a:spcBef>
            </a:pPr>
            <a:r>
              <a:rPr lang="en-US" sz="800" u="sng" smtClean="0"/>
              <a:t>Preparation Notes</a:t>
            </a:r>
          </a:p>
          <a:p>
            <a:pPr eaLnBrk="1" hangingPunct="1">
              <a:lnSpc>
                <a:spcPct val="80000"/>
              </a:lnSpc>
              <a:spcBef>
                <a:spcPct val="0"/>
              </a:spcBef>
            </a:pPr>
            <a:endParaRPr lang="en-US" sz="800" u="sng" smtClean="0"/>
          </a:p>
          <a:p>
            <a:pPr eaLnBrk="1" hangingPunct="1">
              <a:lnSpc>
                <a:spcPct val="80000"/>
              </a:lnSpc>
              <a:spcBef>
                <a:spcPct val="0"/>
              </a:spcBef>
            </a:pPr>
            <a:r>
              <a:rPr lang="en-US" sz="800" smtClean="0"/>
              <a:t>NOTE:  If teachers do not have any sort of manipulatives to demonstrate the explore activity, a worksheet with 8 X-tiles and 8 Y-tiles is provided.  Copies would need to be made and cut out.  Before reading this slide, hand out enough tiles for the next few slides.  8 X-tiles and 8 Y- tiles. </a:t>
            </a:r>
          </a:p>
          <a:p>
            <a:pPr eaLnBrk="1" hangingPunct="1">
              <a:lnSpc>
                <a:spcPct val="80000"/>
              </a:lnSpc>
              <a:spcBef>
                <a:spcPct val="0"/>
              </a:spcBef>
            </a:pPr>
            <a:endParaRPr lang="en-US" sz="800" smtClean="0"/>
          </a:p>
          <a:p>
            <a:pPr eaLnBrk="1" hangingPunct="1">
              <a:lnSpc>
                <a:spcPct val="80000"/>
              </a:lnSpc>
              <a:spcBef>
                <a:spcPct val="0"/>
              </a:spcBef>
            </a:pPr>
            <a:r>
              <a:rPr lang="en-US" sz="800" smtClean="0"/>
              <a:t>The goal of this explore is for students to use tiles to show how to combine like terms.  Later in the explore, students will be asked to not use their tiles and will be given a set process to copy.  Read the slide as it appears.  After the 3x appears, students will be prompted that we just combined all the x</a:t>
            </a:r>
            <a:r>
              <a:rPr lang="ja-JP" altLang="en-US" sz="800" smtClean="0"/>
              <a:t>’</a:t>
            </a:r>
            <a:r>
              <a:rPr lang="en-US" altLang="ja-JP" sz="800" smtClean="0"/>
              <a:t>s.  Once this appears, click at the bottom of the slide, </a:t>
            </a:r>
            <a:r>
              <a:rPr lang="ja-JP" altLang="en-US" sz="800" smtClean="0"/>
              <a:t>‘</a:t>
            </a:r>
            <a:r>
              <a:rPr lang="en-US" altLang="ja-JP" sz="800" smtClean="0"/>
              <a:t>definition</a:t>
            </a:r>
            <a:r>
              <a:rPr lang="ja-JP" altLang="en-US" sz="800" smtClean="0"/>
              <a:t>’</a:t>
            </a:r>
            <a:r>
              <a:rPr lang="en-US" altLang="ja-JP" sz="800" smtClean="0"/>
              <a:t> and the definition of combining will appear.  Be sure to click on </a:t>
            </a:r>
            <a:r>
              <a:rPr lang="ja-JP" altLang="en-US" sz="800" smtClean="0"/>
              <a:t>‘</a:t>
            </a:r>
            <a:r>
              <a:rPr lang="en-US" altLang="ja-JP" sz="800" smtClean="0"/>
              <a:t>click to go back</a:t>
            </a:r>
            <a:r>
              <a:rPr lang="ja-JP" altLang="en-US" sz="800" smtClean="0"/>
              <a:t>’</a:t>
            </a:r>
            <a:r>
              <a:rPr lang="en-US" altLang="ja-JP" sz="800" smtClean="0"/>
              <a:t> to continue with this slide.  The next question asks students if there is another way to write 3x using their tiles.  (This standard focuses around identifying expressions that are equivalent, not necessarily expressions to be simplified in their lowest form.)  The answer of 2x + x will appear.  Ask students for suggestions before advancing the slide to see if anyone comes up with 2x + x. Suggestion: can also discuss why x + 2x would be the same since in the pervious lessons, commutative properties have been introduced.      </a:t>
            </a:r>
            <a:endParaRPr lang="en-US" sz="800" smtClean="0"/>
          </a:p>
        </p:txBody>
      </p:sp>
      <p:sp>
        <p:nvSpPr>
          <p:cNvPr id="58372" name="Slide Number Placeholder 3"/>
          <p:cNvSpPr>
            <a:spLocks noGrp="1"/>
          </p:cNvSpPr>
          <p:nvPr>
            <p:ph type="sldNum" sz="quarter" idx="5"/>
          </p:nvPr>
        </p:nvSpPr>
        <p:spPr bwMode="auto">
          <a:noFill/>
          <a:ln>
            <a:miter lim="800000"/>
            <a:headEnd/>
            <a:tailEnd/>
          </a:ln>
        </p:spPr>
        <p:txBody>
          <a:bodyPr/>
          <a:lstStyle/>
          <a:p>
            <a:fld id="{345EC976-CFBF-4E49-BF02-F99DEBEC721E}" type="slidenum">
              <a:rPr lang="en-US">
                <a:cs typeface="Arial" charset="0"/>
              </a:rPr>
              <a:pPr/>
              <a:t>11</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DE22C7E-DB1A-45CB-8EA5-4EF49BCB0A51}" type="datetime1">
              <a:rPr lang="en-US"/>
              <a:pPr>
                <a:defRPr/>
              </a:pPr>
              <a:t>10/15/2018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0144FD-FFFE-4286-9653-59D6991A3C4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B4075A-8CF2-43E3-80DD-93539858E675}" type="datetime1">
              <a:rPr lang="en-US"/>
              <a:pPr>
                <a:defRPr/>
              </a:pPr>
              <a:t>10/15/2018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5BF5D9-07E2-44A5-AFEC-F2CB6A1F639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090425-6FF0-4FAD-A78A-3C3076E27295}" type="datetime1">
              <a:rPr lang="en-US"/>
              <a:pPr>
                <a:defRPr/>
              </a:pPr>
              <a:t>10/15/2018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C4E137-2E88-4D1F-A8BF-313C310177F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5900B851-91A4-45B8-912B-0E26DB1CE187}" type="datetime1">
              <a:rPr lang="en-US"/>
              <a:pPr>
                <a:defRPr/>
              </a:pPr>
              <a:t>10/15/2018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0" y="6492875"/>
            <a:ext cx="457200" cy="365125"/>
          </a:xfrm>
        </p:spPr>
        <p:txBody>
          <a:bodyPr/>
          <a:lstStyle>
            <a:lvl1pPr>
              <a:defRPr smtClean="0">
                <a:solidFill>
                  <a:schemeClr val="bg1"/>
                </a:solidFill>
              </a:defRPr>
            </a:lvl1pPr>
          </a:lstStyle>
          <a:p>
            <a:pPr>
              <a:defRPr/>
            </a:pPr>
            <a:fld id="{92687E06-0E9D-49FC-A727-EC84CDA38FA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BC4C3063-90EA-44B9-B167-6F3B2BC4E091}" type="datetime1">
              <a:rPr lang="en-US"/>
              <a:pPr>
                <a:defRPr/>
              </a:pPr>
              <a:t>10/15/2018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0" y="6492875"/>
            <a:ext cx="457200" cy="365125"/>
          </a:xfrm>
        </p:spPr>
        <p:txBody>
          <a:bodyPr/>
          <a:lstStyle>
            <a:lvl1pPr>
              <a:defRPr smtClean="0">
                <a:solidFill>
                  <a:schemeClr val="bg1"/>
                </a:solidFill>
              </a:defRPr>
            </a:lvl1pPr>
          </a:lstStyle>
          <a:p>
            <a:pPr>
              <a:defRPr/>
            </a:pPr>
            <a:fld id="{719B5DAE-7C81-43F7-9CF6-B6726C1A370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EB616E80-DE65-4EE1-B415-FC80478D824D}" type="datetime1">
              <a:rPr lang="en-US"/>
              <a:pPr>
                <a:defRPr/>
              </a:pPr>
              <a:t>10/15/2018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0" y="6492875"/>
            <a:ext cx="457200" cy="365125"/>
          </a:xfrm>
        </p:spPr>
        <p:txBody>
          <a:bodyPr/>
          <a:lstStyle>
            <a:lvl1pPr>
              <a:defRPr smtClean="0">
                <a:solidFill>
                  <a:schemeClr val="bg1"/>
                </a:solidFill>
              </a:defRPr>
            </a:lvl1pPr>
          </a:lstStyle>
          <a:p>
            <a:pPr>
              <a:defRPr/>
            </a:pPr>
            <a:fld id="{8AFB9994-3E90-4210-8499-8999486DED5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45076E73-71D0-430F-A0AB-BD2F5829A13D}" type="datetime1">
              <a:rPr lang="en-US"/>
              <a:pPr>
                <a:defRPr/>
              </a:pPr>
              <a:t>10/15/2018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0" y="6492875"/>
            <a:ext cx="457200" cy="365125"/>
          </a:xfrm>
        </p:spPr>
        <p:txBody>
          <a:bodyPr/>
          <a:lstStyle>
            <a:lvl1pPr>
              <a:defRPr smtClean="0">
                <a:solidFill>
                  <a:schemeClr val="bg1"/>
                </a:solidFill>
              </a:defRPr>
            </a:lvl1pPr>
          </a:lstStyle>
          <a:p>
            <a:pPr>
              <a:defRPr/>
            </a:pPr>
            <a:fld id="{5B18E4DA-CCA2-465A-AA18-C33EB366D2E0}"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B972097D-BD54-4010-A72E-158FDF94FB31}" type="datetime1">
              <a:rPr lang="en-US"/>
              <a:pPr>
                <a:defRPr/>
              </a:pPr>
              <a:t>10/15/2018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0" y="6492875"/>
            <a:ext cx="457200" cy="365125"/>
          </a:xfrm>
        </p:spPr>
        <p:txBody>
          <a:bodyPr/>
          <a:lstStyle>
            <a:lvl1pPr>
              <a:defRPr smtClean="0">
                <a:solidFill>
                  <a:schemeClr val="bg1"/>
                </a:solidFill>
              </a:defRPr>
            </a:lvl1pPr>
          </a:lstStyle>
          <a:p>
            <a:pPr>
              <a:defRPr/>
            </a:pPr>
            <a:fld id="{5ABFF89F-C76E-4087-AC88-DCCFAE83DD7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B5FBA95F-1246-4344-A5CF-66CD24154481}" type="datetime1">
              <a:rPr lang="en-US"/>
              <a:pPr>
                <a:defRPr/>
              </a:pPr>
              <a:t>10/15/2018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0" y="6492875"/>
            <a:ext cx="457200" cy="365125"/>
          </a:xfrm>
        </p:spPr>
        <p:txBody>
          <a:bodyPr/>
          <a:lstStyle>
            <a:lvl1pPr>
              <a:defRPr smtClean="0">
                <a:solidFill>
                  <a:schemeClr val="bg1"/>
                </a:solidFill>
              </a:defRPr>
            </a:lvl1pPr>
          </a:lstStyle>
          <a:p>
            <a:pPr>
              <a:defRPr/>
            </a:pPr>
            <a:fld id="{1DD0A2F8-585D-4F1A-A00A-DE56B5486E7D}"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D7A6C0E6-439D-43BC-A365-835F00077C72}" type="datetime1">
              <a:rPr lang="en-US"/>
              <a:pPr>
                <a:defRPr/>
              </a:pPr>
              <a:t>10/15/2018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0" y="6492875"/>
            <a:ext cx="457200" cy="365125"/>
          </a:xfrm>
        </p:spPr>
        <p:txBody>
          <a:bodyPr/>
          <a:lstStyle>
            <a:lvl1pPr>
              <a:defRPr smtClean="0">
                <a:solidFill>
                  <a:schemeClr val="bg1"/>
                </a:solidFill>
              </a:defRPr>
            </a:lvl1pPr>
          </a:lstStyle>
          <a:p>
            <a:pPr>
              <a:defRPr/>
            </a:pPr>
            <a:fld id="{02A0974A-6793-425D-99E7-40739D2EC2D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AD2B1F50-4BDD-4082-ABE2-C7091524F3E6}" type="datetime1">
              <a:rPr lang="en-US"/>
              <a:pPr>
                <a:defRPr/>
              </a:pPr>
              <a:t>10/15/2018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0" y="6492875"/>
            <a:ext cx="457200" cy="365125"/>
          </a:xfrm>
        </p:spPr>
        <p:txBody>
          <a:bodyPr/>
          <a:lstStyle>
            <a:lvl1pPr>
              <a:defRPr smtClean="0">
                <a:solidFill>
                  <a:schemeClr val="bg1"/>
                </a:solidFill>
              </a:defRPr>
            </a:lvl1pPr>
          </a:lstStyle>
          <a:p>
            <a:pPr>
              <a:defRPr/>
            </a:pPr>
            <a:fld id="{A5A84BEA-849B-473D-B581-D613773821E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05F19D71-A51A-4B9A-8E27-278966405A46}" type="datetime1">
              <a:rPr lang="en-US"/>
              <a:pPr>
                <a:defRPr/>
              </a:pPr>
              <a:t>10/15/2018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0" y="6492875"/>
            <a:ext cx="457200" cy="365125"/>
          </a:xfrm>
        </p:spPr>
        <p:txBody>
          <a:bodyPr/>
          <a:lstStyle>
            <a:lvl1pPr>
              <a:defRPr smtClean="0">
                <a:solidFill>
                  <a:schemeClr val="bg1"/>
                </a:solidFill>
              </a:defRPr>
            </a:lvl1pPr>
          </a:lstStyle>
          <a:p>
            <a:pPr>
              <a:defRPr/>
            </a:pPr>
            <a:fld id="{DA969C9B-95AC-4E57-BA2C-32F57926B83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0DDC1601-1098-4C64-B403-2D5B8470137C}" type="datetime1">
              <a:rPr lang="en-US"/>
              <a:pPr>
                <a:defRPr/>
              </a:pPr>
              <a:t>10/15/2018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0" y="6492875"/>
            <a:ext cx="457200" cy="365125"/>
          </a:xfrm>
        </p:spPr>
        <p:txBody>
          <a:bodyPr/>
          <a:lstStyle>
            <a:lvl1pPr>
              <a:defRPr smtClean="0">
                <a:solidFill>
                  <a:schemeClr val="bg1"/>
                </a:solidFill>
              </a:defRPr>
            </a:lvl1pPr>
          </a:lstStyle>
          <a:p>
            <a:pPr>
              <a:defRPr/>
            </a:pPr>
            <a:fld id="{FE066C45-751B-45BB-B3EB-F002ADBC13E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F612068-7137-4E6E-8E61-94BB1C3ADECA}" type="datetime1">
              <a:rPr lang="en-US"/>
              <a:pPr>
                <a:defRPr/>
              </a:pPr>
              <a:t>10/15/2018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0C6777-80FC-4FC4-BE72-49962BF486A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89D4670-5C41-4FE4-9071-EA886FFB0D13}" type="datetime1">
              <a:rPr lang="en-US"/>
              <a:pPr>
                <a:defRPr/>
              </a:pPr>
              <a:t>10/15/2018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120B39-10D2-4ECE-8053-7B90C6C3DA0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527E2D7-2D81-4D80-9FF0-074276132B08}" type="datetime1">
              <a:rPr lang="en-US"/>
              <a:pPr>
                <a:defRPr/>
              </a:pPr>
              <a:t>10/15/2018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85E4144-E03C-450D-B3EF-64FD2AB857E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8E5CFDD-9C6F-473E-9A4B-1FC66177B60C}" type="datetime1">
              <a:rPr lang="en-US"/>
              <a:pPr>
                <a:defRPr/>
              </a:pPr>
              <a:t>10/15/2018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02FB343-3458-42E6-B2FF-1AC721490AA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3E994AF-6BDF-4832-962D-FCB14A2381F9}" type="datetime1">
              <a:rPr lang="en-US"/>
              <a:pPr>
                <a:defRPr/>
              </a:pPr>
              <a:t>10/15/2018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7C0E971-0BA6-48FF-A461-2F3B431BA9C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D7534A6-DB98-4870-95F1-C4C40E478592}" type="datetime1">
              <a:rPr lang="en-US"/>
              <a:pPr>
                <a:defRPr/>
              </a:pPr>
              <a:t>10/15/2018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0F55B6C-A49E-49CD-816D-FE07E33456C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10A2E2-F79C-4650-8DA0-80116B2E44F1}" type="datetime1">
              <a:rPr lang="en-US"/>
              <a:pPr>
                <a:defRPr/>
              </a:pPr>
              <a:t>10/15/2018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3AFFB4-A5D1-4DC1-9BC3-95551B00926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2"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24600" y="63246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cs typeface="Arial" pitchFamily="34" charset="0"/>
              </a:defRPr>
            </a:lvl1pPr>
          </a:lstStyle>
          <a:p>
            <a:pPr>
              <a:defRPr/>
            </a:pPr>
            <a:fld id="{6135D5C4-EFC9-4B99-8004-2B670A6DF355}" type="datetime1">
              <a:rPr lang="en-US"/>
              <a:pPr>
                <a:defRPr/>
              </a:pPr>
              <a:t>10/15/2018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381000" y="63246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cs typeface="Arial" pitchFamily="34" charset="0"/>
              </a:defRPr>
            </a:lvl1pPr>
          </a:lstStyle>
          <a:p>
            <a:pPr>
              <a:defRPr/>
            </a:pPr>
            <a:fld id="{B45DA123-5E73-4BEF-B46D-62A1769618C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22" r:id="rId1"/>
    <p:sldLayoutId id="214748443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 id="2147484433" r:id="rId12"/>
    <p:sldLayoutId id="2147484434" r:id="rId13"/>
    <p:sldLayoutId id="2147484435" r:id="rId14"/>
    <p:sldLayoutId id="2147484436" r:id="rId15"/>
    <p:sldLayoutId id="2147484437" r:id="rId16"/>
    <p:sldLayoutId id="2147484438" r:id="rId17"/>
    <p:sldLayoutId id="2147484439" r:id="rId18"/>
    <p:sldLayoutId id="2147484440" r:id="rId19"/>
    <p:sldLayoutId id="2147484441" r:id="rId20"/>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8.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png"/><Relationship Id="rId11" Type="http://schemas.openxmlformats.org/officeDocument/2006/relationships/image" Target="../media/image15.emf"/><Relationship Id="rId5" Type="http://schemas.openxmlformats.org/officeDocument/2006/relationships/image" Target="../media/image6.png"/><Relationship Id="rId10" Type="http://schemas.openxmlformats.org/officeDocument/2006/relationships/oleObject" Target="../embeddings/oleObject6.bin"/><Relationship Id="rId4" Type="http://schemas.openxmlformats.org/officeDocument/2006/relationships/slide" Target="slide9.xml"/><Relationship Id="rId9" Type="http://schemas.openxmlformats.org/officeDocument/2006/relationships/image" Target="../media/image14.e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8.emf"/><Relationship Id="rId3" Type="http://schemas.openxmlformats.org/officeDocument/2006/relationships/notesSlide" Target="../notesSlides/notesSlide9.xml"/><Relationship Id="rId7" Type="http://schemas.openxmlformats.org/officeDocument/2006/relationships/image" Target="../media/image8.png"/><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png"/><Relationship Id="rId11" Type="http://schemas.openxmlformats.org/officeDocument/2006/relationships/image" Target="../media/image17.emf"/><Relationship Id="rId5" Type="http://schemas.openxmlformats.org/officeDocument/2006/relationships/image" Target="../media/image6.png"/><Relationship Id="rId10" Type="http://schemas.openxmlformats.org/officeDocument/2006/relationships/oleObject" Target="../embeddings/oleObject8.bin"/><Relationship Id="rId4" Type="http://schemas.openxmlformats.org/officeDocument/2006/relationships/slide" Target="slide9.xml"/><Relationship Id="rId9" Type="http://schemas.openxmlformats.org/officeDocument/2006/relationships/image" Target="../media/image16.emf"/><Relationship Id="rId14" Type="http://schemas.openxmlformats.org/officeDocument/2006/relationships/slide" Target="slide1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slide" Target="slide11.xml"/><Relationship Id="rId3" Type="http://schemas.openxmlformats.org/officeDocument/2006/relationships/notesSlide" Target="../notesSlides/notesSlide10.xml"/><Relationship Id="rId7" Type="http://schemas.openxmlformats.org/officeDocument/2006/relationships/image" Target="../media/image8.png"/><Relationship Id="rId12" Type="http://schemas.openxmlformats.org/officeDocument/2006/relationships/slide" Target="slide12.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7.png"/><Relationship Id="rId11" Type="http://schemas.openxmlformats.org/officeDocument/2006/relationships/image" Target="../media/image20.emf"/><Relationship Id="rId5" Type="http://schemas.openxmlformats.org/officeDocument/2006/relationships/image" Target="../media/image6.png"/><Relationship Id="rId10" Type="http://schemas.openxmlformats.org/officeDocument/2006/relationships/oleObject" Target="../embeddings/oleObject11.bin"/><Relationship Id="rId4" Type="http://schemas.openxmlformats.org/officeDocument/2006/relationships/slide" Target="slide9.xml"/><Relationship Id="rId9"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slide" Target="slide9.xml"/><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12.xml"/><Relationship Id="rId7" Type="http://schemas.openxmlformats.org/officeDocument/2006/relationships/image" Target="../media/image23.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slide" Target="slide9.xml"/><Relationship Id="rId10" Type="http://schemas.openxmlformats.org/officeDocument/2006/relationships/slide" Target="slide15.xml"/><Relationship Id="rId4" Type="http://schemas.openxmlformats.org/officeDocument/2006/relationships/image" Target="../media/image22.emf"/><Relationship Id="rId9" Type="http://schemas.openxmlformats.org/officeDocument/2006/relationships/image" Target="../media/image24.e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13.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7.png"/><Relationship Id="rId11" Type="http://schemas.openxmlformats.org/officeDocument/2006/relationships/image" Target="../media/image26.emf"/><Relationship Id="rId5" Type="http://schemas.openxmlformats.org/officeDocument/2006/relationships/image" Target="../media/image6.png"/><Relationship Id="rId10" Type="http://schemas.openxmlformats.org/officeDocument/2006/relationships/oleObject" Target="../embeddings/oleObject16.bin"/><Relationship Id="rId4" Type="http://schemas.openxmlformats.org/officeDocument/2006/relationships/slide" Target="slide9.xml"/><Relationship Id="rId9" Type="http://schemas.openxmlformats.org/officeDocument/2006/relationships/image" Target="../media/image25.e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4.xml"/><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7.bin"/><Relationship Id="rId11" Type="http://schemas.openxmlformats.org/officeDocument/2006/relationships/image" Target="../media/image29.emf"/><Relationship Id="rId5" Type="http://schemas.openxmlformats.org/officeDocument/2006/relationships/slide" Target="slide9.xml"/><Relationship Id="rId10" Type="http://schemas.openxmlformats.org/officeDocument/2006/relationships/oleObject" Target="../embeddings/oleObject19.bin"/><Relationship Id="rId4" Type="http://schemas.openxmlformats.org/officeDocument/2006/relationships/image" Target="../media/image22.emf"/><Relationship Id="rId9" Type="http://schemas.openxmlformats.org/officeDocument/2006/relationships/image" Target="../media/image28.emf"/></Relationships>
</file>

<file path=ppt/slides/_rels/slide17.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oleObject" Target="../embeddings/oleObject24.bin"/><Relationship Id="rId3" Type="http://schemas.openxmlformats.org/officeDocument/2006/relationships/notesSlide" Target="../notesSlides/notesSlide15.xml"/><Relationship Id="rId7" Type="http://schemas.openxmlformats.org/officeDocument/2006/relationships/oleObject" Target="../embeddings/oleObject21.bin"/><Relationship Id="rId12" Type="http://schemas.openxmlformats.org/officeDocument/2006/relationships/image" Target="../media/image33.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0.emf"/><Relationship Id="rId11" Type="http://schemas.openxmlformats.org/officeDocument/2006/relationships/oleObject" Target="../embeddings/oleObject23.bin"/><Relationship Id="rId5" Type="http://schemas.openxmlformats.org/officeDocument/2006/relationships/oleObject" Target="../embeddings/oleObject20.bin"/><Relationship Id="rId10" Type="http://schemas.openxmlformats.org/officeDocument/2006/relationships/image" Target="../media/image32.emf"/><Relationship Id="rId4" Type="http://schemas.openxmlformats.org/officeDocument/2006/relationships/slide" Target="slide9.xml"/><Relationship Id="rId9" Type="http://schemas.openxmlformats.org/officeDocument/2006/relationships/oleObject" Target="../embeddings/oleObject22.bin"/><Relationship Id="rId14" Type="http://schemas.openxmlformats.org/officeDocument/2006/relationships/image" Target="../media/image34.emf"/></Relationships>
</file>

<file path=ppt/slides/_rels/slide18.x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oleObject" Target="../embeddings/oleObject29.bin"/><Relationship Id="rId18" Type="http://schemas.openxmlformats.org/officeDocument/2006/relationships/image" Target="../media/image41.emf"/><Relationship Id="rId3" Type="http://schemas.openxmlformats.org/officeDocument/2006/relationships/notesSlide" Target="../notesSlides/notesSlide16.xml"/><Relationship Id="rId21" Type="http://schemas.openxmlformats.org/officeDocument/2006/relationships/oleObject" Target="../embeddings/oleObject33.bin"/><Relationship Id="rId7" Type="http://schemas.openxmlformats.org/officeDocument/2006/relationships/oleObject" Target="../embeddings/oleObject26.bin"/><Relationship Id="rId12" Type="http://schemas.openxmlformats.org/officeDocument/2006/relationships/image" Target="../media/image38.emf"/><Relationship Id="rId17" Type="http://schemas.openxmlformats.org/officeDocument/2006/relationships/oleObject" Target="../embeddings/oleObject31.bin"/><Relationship Id="rId2" Type="http://schemas.openxmlformats.org/officeDocument/2006/relationships/slideLayout" Target="../slideLayouts/slideLayout2.xml"/><Relationship Id="rId16" Type="http://schemas.openxmlformats.org/officeDocument/2006/relationships/image" Target="../media/image40.emf"/><Relationship Id="rId20" Type="http://schemas.openxmlformats.org/officeDocument/2006/relationships/image" Target="../media/image42.emf"/><Relationship Id="rId1" Type="http://schemas.openxmlformats.org/officeDocument/2006/relationships/vmlDrawing" Target="../drawings/vmlDrawing10.vml"/><Relationship Id="rId6" Type="http://schemas.openxmlformats.org/officeDocument/2006/relationships/image" Target="../media/image35.emf"/><Relationship Id="rId11" Type="http://schemas.openxmlformats.org/officeDocument/2006/relationships/oleObject" Target="../embeddings/oleObject28.bin"/><Relationship Id="rId5" Type="http://schemas.openxmlformats.org/officeDocument/2006/relationships/oleObject" Target="../embeddings/oleObject25.bin"/><Relationship Id="rId15" Type="http://schemas.openxmlformats.org/officeDocument/2006/relationships/oleObject" Target="../embeddings/oleObject30.bin"/><Relationship Id="rId10" Type="http://schemas.openxmlformats.org/officeDocument/2006/relationships/image" Target="../media/image37.emf"/><Relationship Id="rId19" Type="http://schemas.openxmlformats.org/officeDocument/2006/relationships/oleObject" Target="../embeddings/oleObject32.bin"/><Relationship Id="rId4" Type="http://schemas.openxmlformats.org/officeDocument/2006/relationships/slide" Target="slide9.xml"/><Relationship Id="rId9" Type="http://schemas.openxmlformats.org/officeDocument/2006/relationships/oleObject" Target="../embeddings/oleObject27.bin"/><Relationship Id="rId14" Type="http://schemas.openxmlformats.org/officeDocument/2006/relationships/image" Target="../media/image39.emf"/><Relationship Id="rId22" Type="http://schemas.openxmlformats.org/officeDocument/2006/relationships/image" Target="../media/image43.emf"/></Relationships>
</file>

<file path=ppt/slides/_rels/slide19.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notesSlide" Target="../notesSlides/notesSlide17.xml"/><Relationship Id="rId7"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4.emf"/><Relationship Id="rId5" Type="http://schemas.openxmlformats.org/officeDocument/2006/relationships/oleObject" Target="../embeddings/oleObject34.bin"/><Relationship Id="rId10" Type="http://schemas.openxmlformats.org/officeDocument/2006/relationships/image" Target="../media/image46.emf"/><Relationship Id="rId4" Type="http://schemas.openxmlformats.org/officeDocument/2006/relationships/slide" Target="slide9.xml"/><Relationship Id="rId9" Type="http://schemas.openxmlformats.org/officeDocument/2006/relationships/oleObject" Target="../embeddings/oleObject36.bin"/></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9.xml"/><Relationship Id="rId7"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9.xml"/><Relationship Id="rId7"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notesSlide" Target="../notesSlides/notesSlide20.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7.png"/><Relationship Id="rId11" Type="http://schemas.openxmlformats.org/officeDocument/2006/relationships/image" Target="../media/image49.emf"/><Relationship Id="rId5" Type="http://schemas.openxmlformats.org/officeDocument/2006/relationships/image" Target="../media/image6.png"/><Relationship Id="rId10" Type="http://schemas.openxmlformats.org/officeDocument/2006/relationships/oleObject" Target="../embeddings/oleObject38.bin"/><Relationship Id="rId4" Type="http://schemas.openxmlformats.org/officeDocument/2006/relationships/slide" Target="slide9.xml"/><Relationship Id="rId9" Type="http://schemas.openxmlformats.org/officeDocument/2006/relationships/image" Target="../media/image48.e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notesSlide" Target="../notesSlides/notesSlide21.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slide" Target="slide24.xml"/><Relationship Id="rId4" Type="http://schemas.openxmlformats.org/officeDocument/2006/relationships/slide" Target="slide9.xml"/><Relationship Id="rId9" Type="http://schemas.openxmlformats.org/officeDocument/2006/relationships/image" Target="../media/image50.e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0.bin"/><Relationship Id="rId13" Type="http://schemas.openxmlformats.org/officeDocument/2006/relationships/image" Target="../media/image53.emf"/><Relationship Id="rId3" Type="http://schemas.openxmlformats.org/officeDocument/2006/relationships/notesSlide" Target="../notesSlides/notesSlide22.xml"/><Relationship Id="rId7" Type="http://schemas.openxmlformats.org/officeDocument/2006/relationships/image" Target="../media/image8.png"/><Relationship Id="rId12"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7.png"/><Relationship Id="rId11" Type="http://schemas.openxmlformats.org/officeDocument/2006/relationships/image" Target="../media/image52.emf"/><Relationship Id="rId5" Type="http://schemas.openxmlformats.org/officeDocument/2006/relationships/image" Target="../media/image6.png"/><Relationship Id="rId15" Type="http://schemas.openxmlformats.org/officeDocument/2006/relationships/image" Target="../media/image54.emf"/><Relationship Id="rId10" Type="http://schemas.openxmlformats.org/officeDocument/2006/relationships/oleObject" Target="../embeddings/oleObject41.bin"/><Relationship Id="rId4" Type="http://schemas.openxmlformats.org/officeDocument/2006/relationships/slide" Target="slide9.xml"/><Relationship Id="rId9" Type="http://schemas.openxmlformats.org/officeDocument/2006/relationships/image" Target="../media/image51.emf"/><Relationship Id="rId14" Type="http://schemas.openxmlformats.org/officeDocument/2006/relationships/oleObject" Target="../embeddings/oleObject43.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57.emf"/><Relationship Id="rId18" Type="http://schemas.openxmlformats.org/officeDocument/2006/relationships/oleObject" Target="../embeddings/oleObject49.bin"/><Relationship Id="rId3" Type="http://schemas.openxmlformats.org/officeDocument/2006/relationships/notesSlide" Target="../notesSlides/notesSlide23.xml"/><Relationship Id="rId7" Type="http://schemas.openxmlformats.org/officeDocument/2006/relationships/image" Target="../media/image8.png"/><Relationship Id="rId12" Type="http://schemas.openxmlformats.org/officeDocument/2006/relationships/oleObject" Target="../embeddings/oleObject46.bin"/><Relationship Id="rId17" Type="http://schemas.openxmlformats.org/officeDocument/2006/relationships/image" Target="../media/image59.emf"/><Relationship Id="rId2" Type="http://schemas.openxmlformats.org/officeDocument/2006/relationships/slideLayout" Target="../slideLayouts/slideLayout2.xml"/><Relationship Id="rId16" Type="http://schemas.openxmlformats.org/officeDocument/2006/relationships/oleObject" Target="../embeddings/oleObject48.bin"/><Relationship Id="rId1" Type="http://schemas.openxmlformats.org/officeDocument/2006/relationships/vmlDrawing" Target="../drawings/vmlDrawing15.vml"/><Relationship Id="rId6" Type="http://schemas.openxmlformats.org/officeDocument/2006/relationships/image" Target="../media/image7.png"/><Relationship Id="rId11" Type="http://schemas.openxmlformats.org/officeDocument/2006/relationships/image" Target="../media/image56.emf"/><Relationship Id="rId5" Type="http://schemas.openxmlformats.org/officeDocument/2006/relationships/image" Target="../media/image6.png"/><Relationship Id="rId15" Type="http://schemas.openxmlformats.org/officeDocument/2006/relationships/image" Target="../media/image58.emf"/><Relationship Id="rId10" Type="http://schemas.openxmlformats.org/officeDocument/2006/relationships/oleObject" Target="../embeddings/oleObject45.bin"/><Relationship Id="rId19" Type="http://schemas.openxmlformats.org/officeDocument/2006/relationships/image" Target="../media/image60.emf"/><Relationship Id="rId4" Type="http://schemas.openxmlformats.org/officeDocument/2006/relationships/slide" Target="slide9.xml"/><Relationship Id="rId9" Type="http://schemas.openxmlformats.org/officeDocument/2006/relationships/image" Target="../media/image55.emf"/><Relationship Id="rId14" Type="http://schemas.openxmlformats.org/officeDocument/2006/relationships/oleObject" Target="../embeddings/oleObject47.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notesSlide" Target="../notesSlides/notesSlide24.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9.xml"/><Relationship Id="rId9" Type="http://schemas.openxmlformats.org/officeDocument/2006/relationships/image" Target="../media/image61.emf"/></Relationships>
</file>

<file path=ppt/slides/_rels/slide2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29.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30.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31.xml"/></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32.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33.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34.xml"/></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30.xml"/></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62.jpeg"/><Relationship Id="rId9" Type="http://schemas.openxmlformats.org/officeDocument/2006/relationships/image" Target="../media/image8.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63.jpe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hyperlink" Target="http://www.ixl.com/math/grade-6/simplify-variable-expressions-using-properties"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hyperlink" Target="http://learni.st/users/ann.vaseliades/boards/1488-identify-equivalent-expressions-common-core-standard-6-ee-4"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commoncoretools.me/tools/"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12.emf"/><Relationship Id="rId3" Type="http://schemas.openxmlformats.org/officeDocument/2006/relationships/notesSlide" Target="../notesSlides/notesSlide6.xml"/><Relationship Id="rId7" Type="http://schemas.openxmlformats.org/officeDocument/2006/relationships/image" Target="../media/image8.png"/><Relationship Id="rId12"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png"/><Relationship Id="rId11" Type="http://schemas.openxmlformats.org/officeDocument/2006/relationships/image" Target="../media/image11.emf"/><Relationship Id="rId5" Type="http://schemas.openxmlformats.org/officeDocument/2006/relationships/image" Target="../media/image6.png"/><Relationship Id="rId15" Type="http://schemas.openxmlformats.org/officeDocument/2006/relationships/image" Target="../media/image13.emf"/><Relationship Id="rId10" Type="http://schemas.openxmlformats.org/officeDocument/2006/relationships/oleObject" Target="../embeddings/oleObject2.bin"/><Relationship Id="rId4" Type="http://schemas.openxmlformats.org/officeDocument/2006/relationships/slide" Target="slide9.xml"/><Relationship Id="rId9" Type="http://schemas.openxmlformats.org/officeDocument/2006/relationships/image" Target="../media/image10.emf"/><Relationship Id="rId1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8.xml"/><Relationship Id="rId7" Type="http://schemas.openxmlformats.org/officeDocument/2006/relationships/slide" Target="slide2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image" Target="../media/image8.png"/><Relationship Id="rId5" Type="http://schemas.openxmlformats.org/officeDocument/2006/relationships/slide" Target="slide11.xml"/><Relationship Id="rId10" Type="http://schemas.openxmlformats.org/officeDocument/2006/relationships/image" Target="../media/image7.png"/><Relationship Id="rId4" Type="http://schemas.openxmlformats.org/officeDocument/2006/relationships/slide" Target="slide10.xm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3" cstate="print"/>
          <a:srcRect/>
          <a:stretch>
            <a:fillRect/>
          </a:stretch>
        </p:blipFill>
        <p:spPr bwMode="auto">
          <a:xfrm>
            <a:off x="0" y="0"/>
            <a:ext cx="1600200" cy="1839913"/>
          </a:xfrm>
          <a:prstGeom prst="rect">
            <a:avLst/>
          </a:prstGeom>
          <a:noFill/>
          <a:ln w="9525">
            <a:noFill/>
            <a:miter lim="800000"/>
            <a:headEnd/>
            <a:tailEnd/>
          </a:ln>
        </p:spPr>
      </p:pic>
      <p:pic>
        <p:nvPicPr>
          <p:cNvPr id="12291" name="Picture 4"/>
          <p:cNvPicPr>
            <a:picLocks noChangeAspect="1"/>
          </p:cNvPicPr>
          <p:nvPr/>
        </p:nvPicPr>
        <p:blipFill>
          <a:blip r:embed="rId4" cstate="print"/>
          <a:srcRect/>
          <a:stretch>
            <a:fillRect/>
          </a:stretch>
        </p:blipFill>
        <p:spPr bwMode="auto">
          <a:xfrm>
            <a:off x="7662863" y="0"/>
            <a:ext cx="1481137" cy="1839913"/>
          </a:xfrm>
          <a:prstGeom prst="rect">
            <a:avLst/>
          </a:prstGeom>
          <a:noFill/>
          <a:ln w="9525">
            <a:noFill/>
            <a:miter lim="800000"/>
            <a:headEnd/>
            <a:tailEnd/>
          </a:ln>
        </p:spPr>
      </p:pic>
      <p:sp>
        <p:nvSpPr>
          <p:cNvPr id="12292" name="TextBox 5"/>
          <p:cNvSpPr txBox="1">
            <a:spLocks noChangeArrowheads="1"/>
          </p:cNvSpPr>
          <p:nvPr/>
        </p:nvSpPr>
        <p:spPr bwMode="auto">
          <a:xfrm>
            <a:off x="2247900" y="381000"/>
            <a:ext cx="4419600" cy="708025"/>
          </a:xfrm>
          <a:prstGeom prst="rect">
            <a:avLst/>
          </a:prstGeom>
          <a:noFill/>
          <a:ln w="9525">
            <a:noFill/>
            <a:miter lim="800000"/>
            <a:headEnd/>
            <a:tailEnd/>
          </a:ln>
        </p:spPr>
        <p:txBody>
          <a:bodyPr>
            <a:spAutoFit/>
          </a:bodyPr>
          <a:lstStyle/>
          <a:p>
            <a:pPr algn="ctr"/>
            <a:r>
              <a:rPr lang="en-US" sz="4000" i="1">
                <a:solidFill>
                  <a:schemeClr val="bg1"/>
                </a:solidFill>
              </a:rPr>
              <a:t>21</a:t>
            </a:r>
            <a:r>
              <a:rPr lang="en-US" sz="4000" i="1" baseline="30000">
                <a:solidFill>
                  <a:schemeClr val="bg1"/>
                </a:solidFill>
              </a:rPr>
              <a:t>st</a:t>
            </a:r>
            <a:r>
              <a:rPr lang="en-US" sz="4000" i="1">
                <a:solidFill>
                  <a:schemeClr val="bg1"/>
                </a:solidFill>
              </a:rPr>
              <a:t> Century Lessons</a:t>
            </a:r>
          </a:p>
        </p:txBody>
      </p:sp>
      <p:sp>
        <p:nvSpPr>
          <p:cNvPr id="12293" name="TextBox 6"/>
          <p:cNvSpPr txBox="1">
            <a:spLocks noChangeArrowheads="1"/>
          </p:cNvSpPr>
          <p:nvPr/>
        </p:nvSpPr>
        <p:spPr bwMode="auto">
          <a:xfrm>
            <a:off x="649288" y="2362200"/>
            <a:ext cx="7620000" cy="769938"/>
          </a:xfrm>
          <a:prstGeom prst="rect">
            <a:avLst/>
          </a:prstGeom>
          <a:noFill/>
          <a:ln w="9525">
            <a:noFill/>
            <a:miter lim="800000"/>
            <a:headEnd/>
            <a:tailEnd/>
          </a:ln>
        </p:spPr>
        <p:txBody>
          <a:bodyPr>
            <a:spAutoFit/>
          </a:bodyPr>
          <a:lstStyle/>
          <a:p>
            <a:pPr algn="ctr"/>
            <a:r>
              <a:rPr lang="en-US" sz="4400" i="1">
                <a:solidFill>
                  <a:srgbClr val="FFFFFF"/>
                </a:solidFill>
              </a:rPr>
              <a:t>Combining Like Terms</a:t>
            </a:r>
            <a:endParaRPr lang="en-US" sz="4400" i="1">
              <a:solidFill>
                <a:schemeClr val="bg1"/>
              </a:solidFill>
            </a:endParaRPr>
          </a:p>
        </p:txBody>
      </p:sp>
      <p:sp>
        <p:nvSpPr>
          <p:cNvPr id="12294" name="Rectangle 7"/>
          <p:cNvSpPr>
            <a:spLocks noChangeArrowheads="1"/>
          </p:cNvSpPr>
          <p:nvPr/>
        </p:nvSpPr>
        <p:spPr bwMode="auto">
          <a:xfrm>
            <a:off x="1828800" y="3505200"/>
            <a:ext cx="5334000" cy="1570038"/>
          </a:xfrm>
          <a:prstGeom prst="rect">
            <a:avLst/>
          </a:prstGeom>
          <a:noFill/>
          <a:ln w="9525">
            <a:noFill/>
            <a:miter lim="800000"/>
            <a:headEnd/>
            <a:tailEnd/>
          </a:ln>
        </p:spPr>
        <p:txBody>
          <a:bodyPr>
            <a:spAutoFit/>
          </a:bodyPr>
          <a:lstStyle/>
          <a:p>
            <a:pPr algn="ctr"/>
            <a:r>
              <a:rPr lang="en-US" sz="3200" b="1" i="1" u="sng">
                <a:solidFill>
                  <a:schemeClr val="bg1"/>
                </a:solidFill>
              </a:rPr>
              <a:t>Primary Lesson Designer(s):</a:t>
            </a:r>
            <a:endParaRPr lang="en-US" sz="3200" u="sng">
              <a:solidFill>
                <a:schemeClr val="bg1"/>
              </a:solidFill>
            </a:endParaRPr>
          </a:p>
          <a:p>
            <a:pPr algn="ctr"/>
            <a:endParaRPr lang="en-US" sz="3200" i="1" u="sng">
              <a:solidFill>
                <a:schemeClr val="bg1"/>
              </a:solidFill>
            </a:endParaRPr>
          </a:p>
          <a:p>
            <a:pPr algn="ctr"/>
            <a:r>
              <a:rPr lang="en-US" sz="3200" i="1" u="sng">
                <a:solidFill>
                  <a:schemeClr val="bg1"/>
                </a:solidFill>
              </a:rPr>
              <a:t>Kristie Conners</a:t>
            </a:r>
            <a:endParaRPr lang="en-US" sz="2800" i="1">
              <a:solidFill>
                <a:schemeClr val="bg1"/>
              </a:solidFill>
            </a:endParaRPr>
          </a:p>
        </p:txBody>
      </p:sp>
      <p:pic>
        <p:nvPicPr>
          <p:cNvPr id="12295" name="Picture 8" descr="http://www.tbf.org/uploadedImages/Sub_Site/web_specials/The_Boston_Opportunity_Agenda/Boston-Public-Schools-logo.jpg"/>
          <p:cNvPicPr>
            <a:picLocks noChangeAspect="1" noChangeArrowheads="1"/>
          </p:cNvPicPr>
          <p:nvPr/>
        </p:nvPicPr>
        <p:blipFill>
          <a:blip r:embed="rId5" cstate="print"/>
          <a:srcRect/>
          <a:stretch>
            <a:fillRect/>
          </a:stretch>
        </p:blipFill>
        <p:spPr bwMode="auto">
          <a:xfrm>
            <a:off x="0" y="5392738"/>
            <a:ext cx="1476375" cy="1047750"/>
          </a:xfrm>
          <a:prstGeom prst="rect">
            <a:avLst/>
          </a:prstGeom>
          <a:noFill/>
          <a:ln w="9525">
            <a:noFill/>
            <a:miter lim="800000"/>
            <a:headEnd/>
            <a:tailEnd/>
          </a:ln>
        </p:spPr>
      </p:pic>
      <p:pic>
        <p:nvPicPr>
          <p:cNvPr id="12296" name="Picture 10" descr="http://www.ilr.cornell.edu/creditInternships/internships/images/AFT_logo_1.png"/>
          <p:cNvPicPr>
            <a:picLocks noChangeAspect="1" noChangeArrowheads="1"/>
          </p:cNvPicPr>
          <p:nvPr/>
        </p:nvPicPr>
        <p:blipFill>
          <a:blip r:embed="rId6" cstate="print"/>
          <a:srcRect/>
          <a:stretch>
            <a:fillRect/>
          </a:stretch>
        </p:blipFill>
        <p:spPr bwMode="auto">
          <a:xfrm>
            <a:off x="7967663" y="5321300"/>
            <a:ext cx="1176337" cy="1111250"/>
          </a:xfrm>
          <a:prstGeom prst="rect">
            <a:avLst/>
          </a:prstGeom>
          <a:noFill/>
          <a:ln w="9525">
            <a:noFill/>
            <a:miter lim="800000"/>
            <a:headEnd/>
            <a:tailEnd/>
          </a:ln>
        </p:spPr>
      </p:pic>
      <p:sp>
        <p:nvSpPr>
          <p:cNvPr id="12297" name="Slide Number Placeholder 10"/>
          <p:cNvSpPr>
            <a:spLocks noGrp="1"/>
          </p:cNvSpPr>
          <p:nvPr>
            <p:ph type="sldNum" sz="quarter" idx="12"/>
          </p:nvPr>
        </p:nvSpPr>
        <p:spPr bwMode="auto">
          <a:noFill/>
          <a:ln>
            <a:miter lim="800000"/>
            <a:headEnd/>
            <a:tailEnd/>
          </a:ln>
        </p:spPr>
        <p:txBody>
          <a:bodyPr/>
          <a:lstStyle/>
          <a:p>
            <a:pPr algn="ctr"/>
            <a:fld id="{EAFE715D-3096-4558-B806-47A611C86418}" type="slidenum">
              <a:rPr lang="en-US">
                <a:cs typeface="Arial" charset="0"/>
              </a:rPr>
              <a:pPr algn="ctr"/>
              <a:t>1</a:t>
            </a:fld>
            <a:endParaRPr lang="en-US">
              <a:cs typeface="Arial" charset="0"/>
            </a:endParaRPr>
          </a:p>
        </p:txBody>
      </p:sp>
      <p:grpSp>
        <p:nvGrpSpPr>
          <p:cNvPr id="12298" name="Group 9"/>
          <p:cNvGrpSpPr>
            <a:grpSpLocks/>
          </p:cNvGrpSpPr>
          <p:nvPr/>
        </p:nvGrpSpPr>
        <p:grpSpPr bwMode="auto">
          <a:xfrm>
            <a:off x="609600" y="6413500"/>
            <a:ext cx="7402513" cy="387350"/>
            <a:chOff x="609600" y="6414018"/>
            <a:chExt cx="7401771" cy="386725"/>
          </a:xfrm>
        </p:grpSpPr>
        <p:pic>
          <p:nvPicPr>
            <p:cNvPr id="12299" name="Picture 10" descr="blue.png"/>
            <p:cNvPicPr>
              <a:picLocks noChangeAspect="1"/>
            </p:cNvPicPr>
            <p:nvPr/>
          </p:nvPicPr>
          <p:blipFill>
            <a:blip r:embed="rId7" cstate="print"/>
            <a:srcRect/>
            <a:stretch>
              <a:fillRect/>
            </a:stretch>
          </p:blipFill>
          <p:spPr bwMode="auto">
            <a:xfrm>
              <a:off x="4343400" y="6419332"/>
              <a:ext cx="1828800" cy="369142"/>
            </a:xfrm>
            <a:prstGeom prst="rect">
              <a:avLst/>
            </a:prstGeom>
            <a:noFill/>
            <a:ln w="9525">
              <a:noFill/>
              <a:miter lim="800000"/>
              <a:headEnd/>
              <a:tailEnd/>
            </a:ln>
          </p:spPr>
        </p:pic>
        <p:pic>
          <p:nvPicPr>
            <p:cNvPr id="12300" name="Picture 11" descr="red.png"/>
            <p:cNvPicPr>
              <a:picLocks noChangeAspect="1"/>
            </p:cNvPicPr>
            <p:nvPr/>
          </p:nvPicPr>
          <p:blipFill>
            <a:blip r:embed="rId8" cstate="print"/>
            <a:srcRect/>
            <a:stretch>
              <a:fillRect/>
            </a:stretch>
          </p:blipFill>
          <p:spPr bwMode="auto">
            <a:xfrm rot="216847" flipV="1">
              <a:off x="6182571" y="6414018"/>
              <a:ext cx="1828800" cy="386725"/>
            </a:xfrm>
            <a:prstGeom prst="rect">
              <a:avLst/>
            </a:prstGeom>
            <a:noFill/>
            <a:ln w="9525">
              <a:noFill/>
              <a:miter lim="800000"/>
              <a:headEnd/>
              <a:tailEnd/>
            </a:ln>
          </p:spPr>
        </p:pic>
        <p:pic>
          <p:nvPicPr>
            <p:cNvPr id="12301" name="Picture 12" descr="black.png"/>
            <p:cNvPicPr>
              <a:picLocks noChangeAspect="1"/>
            </p:cNvPicPr>
            <p:nvPr/>
          </p:nvPicPr>
          <p:blipFill>
            <a:blip r:embed="rId9" cstate="print"/>
            <a:srcRect/>
            <a:stretch>
              <a:fillRect/>
            </a:stretch>
          </p:blipFill>
          <p:spPr bwMode="auto">
            <a:xfrm>
              <a:off x="609600" y="6435574"/>
              <a:ext cx="1828800" cy="36378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age Title"/>
          <p:cNvSpPr>
            <a:spLocks noGrp="1"/>
          </p:cNvSpPr>
          <p:nvPr>
            <p:ph type="title" idx="4294967295"/>
          </p:nvPr>
        </p:nvSpPr>
        <p:spPr>
          <a:xfrm>
            <a:off x="152400" y="-76200"/>
            <a:ext cx="8229600" cy="639763"/>
          </a:xfrm>
        </p:spPr>
        <p:txBody>
          <a:bodyPr/>
          <a:lstStyle/>
          <a:p>
            <a:pPr algn="l"/>
            <a:r>
              <a:rPr lang="en-US" sz="3200" b="1" smtClean="0">
                <a:solidFill>
                  <a:schemeClr val="bg1"/>
                </a:solidFill>
              </a:rPr>
              <a:t>Launch- </a:t>
            </a:r>
            <a:r>
              <a:rPr lang="en-US" sz="3200" b="1" smtClean="0">
                <a:solidFill>
                  <a:srgbClr val="FFFFFF"/>
                </a:solidFill>
              </a:rPr>
              <a:t>What is the Area?</a:t>
            </a:r>
            <a:endParaRPr lang="en-US" sz="3200" b="1" smtClean="0">
              <a:solidFill>
                <a:schemeClr val="bg1"/>
              </a:solidFill>
            </a:endParaRPr>
          </a:p>
        </p:txBody>
      </p:sp>
      <p:sp>
        <p:nvSpPr>
          <p:cNvPr id="4" name="Agenda Link">
            <a:hlinkClick r:id="rId4"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sz="1800" b="1" dirty="0">
                <a:solidFill>
                  <a:schemeClr val="bg1"/>
                </a:solidFill>
                <a:latin typeface="Perpetua" pitchFamily="18" charset="0"/>
                <a:ea typeface="+mj-ea"/>
                <a:cs typeface="+mj-cs"/>
              </a:rPr>
              <a:t>Agenda</a:t>
            </a:r>
          </a:p>
        </p:txBody>
      </p:sp>
      <p:sp>
        <p:nvSpPr>
          <p:cNvPr id="21508" name="Slide Number Placeholder 4"/>
          <p:cNvSpPr>
            <a:spLocks noGrp="1"/>
          </p:cNvSpPr>
          <p:nvPr>
            <p:ph type="sldNum" sz="quarter" idx="12"/>
          </p:nvPr>
        </p:nvSpPr>
        <p:spPr bwMode="auto">
          <a:noFill/>
          <a:ln>
            <a:miter lim="800000"/>
            <a:headEnd/>
            <a:tailEnd/>
          </a:ln>
        </p:spPr>
        <p:txBody>
          <a:bodyPr/>
          <a:lstStyle/>
          <a:p>
            <a:pPr algn="ctr"/>
            <a:fld id="{4C14CCDA-FC85-4161-8C18-45746801F53A}" type="slidenum">
              <a:rPr lang="en-US">
                <a:cs typeface="Arial" charset="0"/>
              </a:rPr>
              <a:pPr algn="ctr"/>
              <a:t>10</a:t>
            </a:fld>
            <a:endParaRPr lang="en-US">
              <a:cs typeface="Arial" charset="0"/>
            </a:endParaRPr>
          </a:p>
        </p:txBody>
      </p:sp>
      <p:sp>
        <p:nvSpPr>
          <p:cNvPr id="6" name="White Background"/>
          <p:cNvSpPr>
            <a:spLocks noChangeArrowheads="1"/>
          </p:cNvSpPr>
          <p:nvPr/>
        </p:nvSpPr>
        <p:spPr bwMode="auto">
          <a:xfrm>
            <a:off x="152400" y="563563"/>
            <a:ext cx="8686800" cy="52276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sz="1800">
              <a:latin typeface="Calibri" charset="0"/>
              <a:ea typeface="ＭＳ Ｐゴシック" charset="-128"/>
            </a:endParaRPr>
          </a:p>
        </p:txBody>
      </p:sp>
      <p:grpSp>
        <p:nvGrpSpPr>
          <p:cNvPr id="21510" name="Group 7"/>
          <p:cNvGrpSpPr>
            <a:grpSpLocks/>
          </p:cNvGrpSpPr>
          <p:nvPr/>
        </p:nvGrpSpPr>
        <p:grpSpPr bwMode="auto">
          <a:xfrm>
            <a:off x="609600" y="6413500"/>
            <a:ext cx="7402513" cy="387350"/>
            <a:chOff x="609600" y="6414018"/>
            <a:chExt cx="7401771" cy="386725"/>
          </a:xfrm>
        </p:grpSpPr>
        <p:pic>
          <p:nvPicPr>
            <p:cNvPr id="21546" name="Picture 2" descr="blue.png"/>
            <p:cNvPicPr>
              <a:picLocks noChangeAspect="1"/>
            </p:cNvPicPr>
            <p:nvPr/>
          </p:nvPicPr>
          <p:blipFill>
            <a:blip r:embed="rId5" cstate="print"/>
            <a:srcRect/>
            <a:stretch>
              <a:fillRect/>
            </a:stretch>
          </p:blipFill>
          <p:spPr bwMode="auto">
            <a:xfrm>
              <a:off x="4343400" y="6419332"/>
              <a:ext cx="1828800" cy="369142"/>
            </a:xfrm>
            <a:prstGeom prst="rect">
              <a:avLst/>
            </a:prstGeom>
            <a:noFill/>
            <a:ln w="9525">
              <a:noFill/>
              <a:miter lim="800000"/>
              <a:headEnd/>
              <a:tailEnd/>
            </a:ln>
          </p:spPr>
        </p:pic>
        <p:pic>
          <p:nvPicPr>
            <p:cNvPr id="21547" name="Picture 4" descr="red.png"/>
            <p:cNvPicPr>
              <a:picLocks noChangeAspect="1"/>
            </p:cNvPicPr>
            <p:nvPr/>
          </p:nvPicPr>
          <p:blipFill>
            <a:blip r:embed="rId6" cstate="print"/>
            <a:srcRect/>
            <a:stretch>
              <a:fillRect/>
            </a:stretch>
          </p:blipFill>
          <p:spPr bwMode="auto">
            <a:xfrm rot="216847" flipV="1">
              <a:off x="6182571" y="6414018"/>
              <a:ext cx="1828800" cy="386725"/>
            </a:xfrm>
            <a:prstGeom prst="rect">
              <a:avLst/>
            </a:prstGeom>
            <a:noFill/>
            <a:ln w="9525">
              <a:noFill/>
              <a:miter lim="800000"/>
              <a:headEnd/>
              <a:tailEnd/>
            </a:ln>
          </p:spPr>
        </p:pic>
        <p:pic>
          <p:nvPicPr>
            <p:cNvPr id="21548" name="Picture 6" descr="black.png"/>
            <p:cNvPicPr>
              <a:picLocks noChangeAspect="1"/>
            </p:cNvPicPr>
            <p:nvPr/>
          </p:nvPicPr>
          <p:blipFill>
            <a:blip r:embed="rId7" cstate="print"/>
            <a:srcRect/>
            <a:stretch>
              <a:fillRect/>
            </a:stretch>
          </p:blipFill>
          <p:spPr bwMode="auto">
            <a:xfrm>
              <a:off x="609600" y="6435574"/>
              <a:ext cx="1828800" cy="363786"/>
            </a:xfrm>
            <a:prstGeom prst="rect">
              <a:avLst/>
            </a:prstGeom>
            <a:noFill/>
            <a:ln w="9525">
              <a:noFill/>
              <a:miter lim="800000"/>
              <a:headEnd/>
              <a:tailEnd/>
            </a:ln>
          </p:spPr>
        </p:pic>
      </p:grpSp>
      <p:sp>
        <p:nvSpPr>
          <p:cNvPr id="21511" name="TextBox 9"/>
          <p:cNvSpPr txBox="1">
            <a:spLocks noChangeArrowheads="1"/>
          </p:cNvSpPr>
          <p:nvPr/>
        </p:nvSpPr>
        <p:spPr bwMode="auto">
          <a:xfrm>
            <a:off x="228600" y="533400"/>
            <a:ext cx="5181600" cy="1323975"/>
          </a:xfrm>
          <a:prstGeom prst="rect">
            <a:avLst/>
          </a:prstGeom>
          <a:noFill/>
          <a:ln w="9525">
            <a:noFill/>
            <a:miter lim="800000"/>
            <a:headEnd/>
            <a:tailEnd/>
          </a:ln>
        </p:spPr>
        <p:txBody>
          <a:bodyPr>
            <a:spAutoFit/>
          </a:bodyPr>
          <a:lstStyle/>
          <a:p>
            <a:r>
              <a:rPr lang="en-US" sz="4000" b="1"/>
              <a:t>What is the area of the rectangle?   </a:t>
            </a:r>
          </a:p>
        </p:txBody>
      </p:sp>
      <p:grpSp>
        <p:nvGrpSpPr>
          <p:cNvPr id="21512" name="Group 18"/>
          <p:cNvGrpSpPr>
            <a:grpSpLocks/>
          </p:cNvGrpSpPr>
          <p:nvPr/>
        </p:nvGrpSpPr>
        <p:grpSpPr bwMode="auto">
          <a:xfrm>
            <a:off x="5410200" y="762000"/>
            <a:ext cx="3162300" cy="1438275"/>
            <a:chOff x="1409700" y="1981200"/>
            <a:chExt cx="3162300" cy="1437620"/>
          </a:xfrm>
        </p:grpSpPr>
        <p:grpSp>
          <p:nvGrpSpPr>
            <p:cNvPr id="21540" name="Group 14"/>
            <p:cNvGrpSpPr>
              <a:grpSpLocks/>
            </p:cNvGrpSpPr>
            <p:nvPr/>
          </p:nvGrpSpPr>
          <p:grpSpPr bwMode="auto">
            <a:xfrm>
              <a:off x="1828800" y="1981200"/>
              <a:ext cx="2743200" cy="991394"/>
              <a:chOff x="685800" y="1905000"/>
              <a:chExt cx="2743200" cy="991394"/>
            </a:xfrm>
          </p:grpSpPr>
          <p:sp>
            <p:nvSpPr>
              <p:cNvPr id="12" name="Rectangle 11"/>
              <p:cNvSpPr>
                <a:spLocks noChangeArrowheads="1"/>
              </p:cNvSpPr>
              <p:nvPr/>
            </p:nvSpPr>
            <p:spPr bwMode="auto">
              <a:xfrm>
                <a:off x="685800" y="1905000"/>
                <a:ext cx="2743200" cy="990149"/>
              </a:xfrm>
              <a:prstGeom prst="rect">
                <a:avLst/>
              </a:prstGeom>
              <a:solidFill>
                <a:srgbClr val="33CC33"/>
              </a:solidFill>
              <a:ln w="9525">
                <a:solidFill>
                  <a:srgbClr val="000000"/>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cxnSp>
            <p:nvCxnSpPr>
              <p:cNvPr id="14" name="Straight Connector 13"/>
              <p:cNvCxnSpPr>
                <a:cxnSpLocks noChangeShapeType="1"/>
              </p:cNvCxnSpPr>
              <p:nvPr/>
            </p:nvCxnSpPr>
            <p:spPr bwMode="auto">
              <a:xfrm rot="5400000">
                <a:off x="2172720" y="2400868"/>
                <a:ext cx="990149" cy="1588"/>
              </a:xfrm>
              <a:prstGeom prst="line">
                <a:avLst/>
              </a:prstGeom>
              <a:noFill/>
              <a:ln w="28575">
                <a:solidFill>
                  <a:srgbClr val="000000"/>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21541" name="TextBox 15"/>
            <p:cNvSpPr txBox="1">
              <a:spLocks noChangeArrowheads="1"/>
            </p:cNvSpPr>
            <p:nvPr/>
          </p:nvSpPr>
          <p:spPr bwMode="auto">
            <a:xfrm>
              <a:off x="1409700" y="2133600"/>
              <a:ext cx="571500" cy="523220"/>
            </a:xfrm>
            <a:prstGeom prst="rect">
              <a:avLst/>
            </a:prstGeom>
            <a:noFill/>
            <a:ln w="9525">
              <a:noFill/>
              <a:miter lim="800000"/>
              <a:headEnd/>
              <a:tailEnd/>
            </a:ln>
          </p:spPr>
          <p:txBody>
            <a:bodyPr>
              <a:spAutoFit/>
            </a:bodyPr>
            <a:lstStyle/>
            <a:p>
              <a:r>
                <a:rPr lang="en-US" sz="2800" b="1"/>
                <a:t>x</a:t>
              </a:r>
            </a:p>
          </p:txBody>
        </p:sp>
        <p:sp>
          <p:nvSpPr>
            <p:cNvPr id="21542" name="TextBox 16"/>
            <p:cNvSpPr txBox="1">
              <a:spLocks noChangeArrowheads="1"/>
            </p:cNvSpPr>
            <p:nvPr/>
          </p:nvSpPr>
          <p:spPr bwMode="auto">
            <a:xfrm>
              <a:off x="2705100" y="2895600"/>
              <a:ext cx="571500" cy="523220"/>
            </a:xfrm>
            <a:prstGeom prst="rect">
              <a:avLst/>
            </a:prstGeom>
            <a:noFill/>
            <a:ln w="9525">
              <a:noFill/>
              <a:miter lim="800000"/>
              <a:headEnd/>
              <a:tailEnd/>
            </a:ln>
          </p:spPr>
          <p:txBody>
            <a:bodyPr>
              <a:spAutoFit/>
            </a:bodyPr>
            <a:lstStyle/>
            <a:p>
              <a:r>
                <a:rPr lang="en-US" sz="2800" b="1"/>
                <a:t>4</a:t>
              </a:r>
            </a:p>
          </p:txBody>
        </p:sp>
        <p:sp>
          <p:nvSpPr>
            <p:cNvPr id="21543" name="TextBox 17"/>
            <p:cNvSpPr txBox="1">
              <a:spLocks noChangeArrowheads="1"/>
            </p:cNvSpPr>
            <p:nvPr/>
          </p:nvSpPr>
          <p:spPr bwMode="auto">
            <a:xfrm>
              <a:off x="3924300" y="2895600"/>
              <a:ext cx="571500" cy="523220"/>
            </a:xfrm>
            <a:prstGeom prst="rect">
              <a:avLst/>
            </a:prstGeom>
            <a:noFill/>
            <a:ln w="9525">
              <a:noFill/>
              <a:miter lim="800000"/>
              <a:headEnd/>
              <a:tailEnd/>
            </a:ln>
          </p:spPr>
          <p:txBody>
            <a:bodyPr>
              <a:spAutoFit/>
            </a:bodyPr>
            <a:lstStyle/>
            <a:p>
              <a:r>
                <a:rPr lang="en-US" sz="2800" b="1"/>
                <a:t>3</a:t>
              </a:r>
            </a:p>
          </p:txBody>
        </p:sp>
      </p:grpSp>
      <p:grpSp>
        <p:nvGrpSpPr>
          <p:cNvPr id="7" name="Group 19"/>
          <p:cNvGrpSpPr>
            <a:grpSpLocks/>
          </p:cNvGrpSpPr>
          <p:nvPr/>
        </p:nvGrpSpPr>
        <p:grpSpPr bwMode="auto">
          <a:xfrm>
            <a:off x="5143500" y="2819400"/>
            <a:ext cx="3162300" cy="1438275"/>
            <a:chOff x="1409700" y="1981200"/>
            <a:chExt cx="3162300" cy="1437620"/>
          </a:xfrm>
        </p:grpSpPr>
        <p:grpSp>
          <p:nvGrpSpPr>
            <p:cNvPr id="21534" name="Group 14"/>
            <p:cNvGrpSpPr>
              <a:grpSpLocks/>
            </p:cNvGrpSpPr>
            <p:nvPr/>
          </p:nvGrpSpPr>
          <p:grpSpPr bwMode="auto">
            <a:xfrm>
              <a:off x="1828800" y="1981200"/>
              <a:ext cx="2743200" cy="991394"/>
              <a:chOff x="685800" y="1905000"/>
              <a:chExt cx="2743200" cy="991394"/>
            </a:xfrm>
          </p:grpSpPr>
          <p:sp>
            <p:nvSpPr>
              <p:cNvPr id="25" name="Rectangle 24"/>
              <p:cNvSpPr>
                <a:spLocks noChangeArrowheads="1"/>
              </p:cNvSpPr>
              <p:nvPr/>
            </p:nvSpPr>
            <p:spPr bwMode="auto">
              <a:xfrm>
                <a:off x="685800" y="1905000"/>
                <a:ext cx="2743200" cy="990149"/>
              </a:xfrm>
              <a:prstGeom prst="rect">
                <a:avLst/>
              </a:prstGeom>
              <a:solidFill>
                <a:srgbClr val="33CC33"/>
              </a:solidFill>
              <a:ln w="9525">
                <a:solidFill>
                  <a:srgbClr val="000000"/>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cxnSp>
            <p:nvCxnSpPr>
              <p:cNvPr id="26" name="Straight Connector 25"/>
              <p:cNvCxnSpPr>
                <a:cxnSpLocks noChangeShapeType="1"/>
              </p:cNvCxnSpPr>
              <p:nvPr/>
            </p:nvCxnSpPr>
            <p:spPr bwMode="auto">
              <a:xfrm rot="5400000">
                <a:off x="2172720" y="2400868"/>
                <a:ext cx="990149" cy="1588"/>
              </a:xfrm>
              <a:prstGeom prst="line">
                <a:avLst/>
              </a:prstGeom>
              <a:noFill/>
              <a:ln w="28575">
                <a:solidFill>
                  <a:srgbClr val="000000"/>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21535" name="TextBox 21"/>
            <p:cNvSpPr txBox="1">
              <a:spLocks noChangeArrowheads="1"/>
            </p:cNvSpPr>
            <p:nvPr/>
          </p:nvSpPr>
          <p:spPr bwMode="auto">
            <a:xfrm>
              <a:off x="1409700" y="2133600"/>
              <a:ext cx="571500" cy="523220"/>
            </a:xfrm>
            <a:prstGeom prst="rect">
              <a:avLst/>
            </a:prstGeom>
            <a:noFill/>
            <a:ln w="9525">
              <a:noFill/>
              <a:miter lim="800000"/>
              <a:headEnd/>
              <a:tailEnd/>
            </a:ln>
          </p:spPr>
          <p:txBody>
            <a:bodyPr>
              <a:spAutoFit/>
            </a:bodyPr>
            <a:lstStyle/>
            <a:p>
              <a:r>
                <a:rPr lang="en-US" sz="2800" b="1"/>
                <a:t>x</a:t>
              </a:r>
            </a:p>
          </p:txBody>
        </p:sp>
        <p:sp>
          <p:nvSpPr>
            <p:cNvPr id="21536" name="TextBox 22"/>
            <p:cNvSpPr txBox="1">
              <a:spLocks noChangeArrowheads="1"/>
            </p:cNvSpPr>
            <p:nvPr/>
          </p:nvSpPr>
          <p:spPr bwMode="auto">
            <a:xfrm>
              <a:off x="2705100" y="2895600"/>
              <a:ext cx="571500" cy="523220"/>
            </a:xfrm>
            <a:prstGeom prst="rect">
              <a:avLst/>
            </a:prstGeom>
            <a:noFill/>
            <a:ln w="9525">
              <a:noFill/>
              <a:miter lim="800000"/>
              <a:headEnd/>
              <a:tailEnd/>
            </a:ln>
          </p:spPr>
          <p:txBody>
            <a:bodyPr>
              <a:spAutoFit/>
            </a:bodyPr>
            <a:lstStyle/>
            <a:p>
              <a:r>
                <a:rPr lang="en-US" sz="2800" b="1"/>
                <a:t>4</a:t>
              </a:r>
            </a:p>
          </p:txBody>
        </p:sp>
        <p:sp>
          <p:nvSpPr>
            <p:cNvPr id="21537" name="TextBox 23"/>
            <p:cNvSpPr txBox="1">
              <a:spLocks noChangeArrowheads="1"/>
            </p:cNvSpPr>
            <p:nvPr/>
          </p:nvSpPr>
          <p:spPr bwMode="auto">
            <a:xfrm>
              <a:off x="3924300" y="2895600"/>
              <a:ext cx="571500" cy="523220"/>
            </a:xfrm>
            <a:prstGeom prst="rect">
              <a:avLst/>
            </a:prstGeom>
            <a:noFill/>
            <a:ln w="9525">
              <a:noFill/>
              <a:miter lim="800000"/>
              <a:headEnd/>
              <a:tailEnd/>
            </a:ln>
          </p:spPr>
          <p:txBody>
            <a:bodyPr>
              <a:spAutoFit/>
            </a:bodyPr>
            <a:lstStyle/>
            <a:p>
              <a:r>
                <a:rPr lang="en-US" sz="2800" b="1"/>
                <a:t>3</a:t>
              </a:r>
            </a:p>
          </p:txBody>
        </p:sp>
      </p:grpSp>
      <p:grpSp>
        <p:nvGrpSpPr>
          <p:cNvPr id="9" name="Group 26"/>
          <p:cNvGrpSpPr>
            <a:grpSpLocks/>
          </p:cNvGrpSpPr>
          <p:nvPr/>
        </p:nvGrpSpPr>
        <p:grpSpPr bwMode="auto">
          <a:xfrm>
            <a:off x="5143500" y="2828925"/>
            <a:ext cx="3162300" cy="1438275"/>
            <a:chOff x="1409700" y="1981200"/>
            <a:chExt cx="3162300" cy="1437620"/>
          </a:xfrm>
        </p:grpSpPr>
        <p:sp>
          <p:nvSpPr>
            <p:cNvPr id="32" name="Rectangle 31"/>
            <p:cNvSpPr>
              <a:spLocks noChangeArrowheads="1"/>
            </p:cNvSpPr>
            <p:nvPr/>
          </p:nvSpPr>
          <p:spPr bwMode="auto">
            <a:xfrm>
              <a:off x="1828800" y="1981200"/>
              <a:ext cx="2743200" cy="990149"/>
            </a:xfrm>
            <a:prstGeom prst="rect">
              <a:avLst/>
            </a:prstGeom>
            <a:solidFill>
              <a:srgbClr val="33CC33"/>
            </a:solidFill>
            <a:ln w="9525">
              <a:solidFill>
                <a:srgbClr val="000000"/>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1532" name="TextBox 28"/>
            <p:cNvSpPr txBox="1">
              <a:spLocks noChangeArrowheads="1"/>
            </p:cNvSpPr>
            <p:nvPr/>
          </p:nvSpPr>
          <p:spPr bwMode="auto">
            <a:xfrm>
              <a:off x="1409700" y="2143780"/>
              <a:ext cx="571500" cy="523220"/>
            </a:xfrm>
            <a:prstGeom prst="rect">
              <a:avLst/>
            </a:prstGeom>
            <a:noFill/>
            <a:ln w="9525">
              <a:noFill/>
              <a:miter lim="800000"/>
              <a:headEnd/>
              <a:tailEnd/>
            </a:ln>
          </p:spPr>
          <p:txBody>
            <a:bodyPr>
              <a:spAutoFit/>
            </a:bodyPr>
            <a:lstStyle/>
            <a:p>
              <a:r>
                <a:rPr lang="en-US" sz="2800" b="1"/>
                <a:t>x</a:t>
              </a:r>
            </a:p>
          </p:txBody>
        </p:sp>
        <p:sp>
          <p:nvSpPr>
            <p:cNvPr id="21533" name="TextBox 29"/>
            <p:cNvSpPr txBox="1">
              <a:spLocks noChangeArrowheads="1"/>
            </p:cNvSpPr>
            <p:nvPr/>
          </p:nvSpPr>
          <p:spPr bwMode="auto">
            <a:xfrm>
              <a:off x="2971800" y="2895600"/>
              <a:ext cx="571500" cy="523220"/>
            </a:xfrm>
            <a:prstGeom prst="rect">
              <a:avLst/>
            </a:prstGeom>
            <a:noFill/>
            <a:ln w="9525">
              <a:noFill/>
              <a:miter lim="800000"/>
              <a:headEnd/>
              <a:tailEnd/>
            </a:ln>
          </p:spPr>
          <p:txBody>
            <a:bodyPr>
              <a:spAutoFit/>
            </a:bodyPr>
            <a:lstStyle/>
            <a:p>
              <a:r>
                <a:rPr lang="en-US" sz="2800" b="1"/>
                <a:t>7</a:t>
              </a:r>
            </a:p>
          </p:txBody>
        </p:sp>
      </p:grpSp>
      <p:grpSp>
        <p:nvGrpSpPr>
          <p:cNvPr id="10" name="Group 33"/>
          <p:cNvGrpSpPr>
            <a:grpSpLocks/>
          </p:cNvGrpSpPr>
          <p:nvPr/>
        </p:nvGrpSpPr>
        <p:grpSpPr bwMode="auto">
          <a:xfrm>
            <a:off x="723900" y="2819400"/>
            <a:ext cx="3162300" cy="1438275"/>
            <a:chOff x="1409700" y="1981200"/>
            <a:chExt cx="3162300" cy="1437620"/>
          </a:xfrm>
        </p:grpSpPr>
        <p:grpSp>
          <p:nvGrpSpPr>
            <p:cNvPr id="21525" name="Group 14"/>
            <p:cNvGrpSpPr>
              <a:grpSpLocks/>
            </p:cNvGrpSpPr>
            <p:nvPr/>
          </p:nvGrpSpPr>
          <p:grpSpPr bwMode="auto">
            <a:xfrm>
              <a:off x="1828800" y="1981200"/>
              <a:ext cx="2743200" cy="991394"/>
              <a:chOff x="685800" y="1905000"/>
              <a:chExt cx="2743200" cy="991394"/>
            </a:xfrm>
          </p:grpSpPr>
          <p:sp>
            <p:nvSpPr>
              <p:cNvPr id="39" name="Rectangle 38"/>
              <p:cNvSpPr>
                <a:spLocks noChangeArrowheads="1"/>
              </p:cNvSpPr>
              <p:nvPr/>
            </p:nvSpPr>
            <p:spPr bwMode="auto">
              <a:xfrm>
                <a:off x="685800" y="1905000"/>
                <a:ext cx="2743200" cy="990149"/>
              </a:xfrm>
              <a:prstGeom prst="rect">
                <a:avLst/>
              </a:prstGeom>
              <a:solidFill>
                <a:srgbClr val="33CC33"/>
              </a:solidFill>
              <a:ln w="9525">
                <a:solidFill>
                  <a:srgbClr val="000000"/>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cxnSp>
            <p:nvCxnSpPr>
              <p:cNvPr id="40" name="Straight Connector 39"/>
              <p:cNvCxnSpPr>
                <a:cxnSpLocks noChangeShapeType="1"/>
              </p:cNvCxnSpPr>
              <p:nvPr/>
            </p:nvCxnSpPr>
            <p:spPr bwMode="auto">
              <a:xfrm rot="5400000">
                <a:off x="2172720" y="2400868"/>
                <a:ext cx="990149" cy="1588"/>
              </a:xfrm>
              <a:prstGeom prst="line">
                <a:avLst/>
              </a:prstGeom>
              <a:noFill/>
              <a:ln w="28575">
                <a:solidFill>
                  <a:srgbClr val="000000"/>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21526" name="TextBox 35"/>
            <p:cNvSpPr txBox="1">
              <a:spLocks noChangeArrowheads="1"/>
            </p:cNvSpPr>
            <p:nvPr/>
          </p:nvSpPr>
          <p:spPr bwMode="auto">
            <a:xfrm>
              <a:off x="1409700" y="2133600"/>
              <a:ext cx="571500" cy="523220"/>
            </a:xfrm>
            <a:prstGeom prst="rect">
              <a:avLst/>
            </a:prstGeom>
            <a:noFill/>
            <a:ln w="9525">
              <a:noFill/>
              <a:miter lim="800000"/>
              <a:headEnd/>
              <a:tailEnd/>
            </a:ln>
          </p:spPr>
          <p:txBody>
            <a:bodyPr>
              <a:spAutoFit/>
            </a:bodyPr>
            <a:lstStyle/>
            <a:p>
              <a:r>
                <a:rPr lang="en-US" sz="2800" b="1"/>
                <a:t>x</a:t>
              </a:r>
            </a:p>
          </p:txBody>
        </p:sp>
        <p:sp>
          <p:nvSpPr>
            <p:cNvPr id="21527" name="TextBox 36"/>
            <p:cNvSpPr txBox="1">
              <a:spLocks noChangeArrowheads="1"/>
            </p:cNvSpPr>
            <p:nvPr/>
          </p:nvSpPr>
          <p:spPr bwMode="auto">
            <a:xfrm>
              <a:off x="2705100" y="2895600"/>
              <a:ext cx="571500" cy="523220"/>
            </a:xfrm>
            <a:prstGeom prst="rect">
              <a:avLst/>
            </a:prstGeom>
            <a:noFill/>
            <a:ln w="9525">
              <a:noFill/>
              <a:miter lim="800000"/>
              <a:headEnd/>
              <a:tailEnd/>
            </a:ln>
          </p:spPr>
          <p:txBody>
            <a:bodyPr>
              <a:spAutoFit/>
            </a:bodyPr>
            <a:lstStyle/>
            <a:p>
              <a:r>
                <a:rPr lang="en-US" sz="2800" b="1"/>
                <a:t>4</a:t>
              </a:r>
            </a:p>
          </p:txBody>
        </p:sp>
        <p:sp>
          <p:nvSpPr>
            <p:cNvPr id="21528" name="TextBox 37"/>
            <p:cNvSpPr txBox="1">
              <a:spLocks noChangeArrowheads="1"/>
            </p:cNvSpPr>
            <p:nvPr/>
          </p:nvSpPr>
          <p:spPr bwMode="auto">
            <a:xfrm>
              <a:off x="3924300" y="2895600"/>
              <a:ext cx="571500" cy="523220"/>
            </a:xfrm>
            <a:prstGeom prst="rect">
              <a:avLst/>
            </a:prstGeom>
            <a:noFill/>
            <a:ln w="9525">
              <a:noFill/>
              <a:miter lim="800000"/>
              <a:headEnd/>
              <a:tailEnd/>
            </a:ln>
          </p:spPr>
          <p:txBody>
            <a:bodyPr>
              <a:spAutoFit/>
            </a:bodyPr>
            <a:lstStyle/>
            <a:p>
              <a:r>
                <a:rPr lang="en-US" sz="2800" b="1"/>
                <a:t>3</a:t>
              </a:r>
            </a:p>
          </p:txBody>
        </p:sp>
      </p:grpSp>
      <p:sp>
        <p:nvSpPr>
          <p:cNvPr id="41" name="TextBox 40"/>
          <p:cNvSpPr txBox="1">
            <a:spLocks noChangeArrowheads="1"/>
          </p:cNvSpPr>
          <p:nvPr/>
        </p:nvSpPr>
        <p:spPr bwMode="auto">
          <a:xfrm>
            <a:off x="717550" y="2973388"/>
            <a:ext cx="571500" cy="523875"/>
          </a:xfrm>
          <a:prstGeom prst="rect">
            <a:avLst/>
          </a:prstGeom>
          <a:noFill/>
          <a:ln w="9525">
            <a:noFill/>
            <a:miter lim="800000"/>
            <a:headEnd/>
            <a:tailEnd/>
          </a:ln>
        </p:spPr>
        <p:txBody>
          <a:bodyPr>
            <a:spAutoFit/>
          </a:bodyPr>
          <a:lstStyle/>
          <a:p>
            <a:r>
              <a:rPr lang="en-US" sz="2800" b="1"/>
              <a:t>x</a:t>
            </a:r>
          </a:p>
        </p:txBody>
      </p:sp>
      <p:sp>
        <p:nvSpPr>
          <p:cNvPr id="42" name="TextBox 41"/>
          <p:cNvSpPr txBox="1">
            <a:spLocks noChangeArrowheads="1"/>
          </p:cNvSpPr>
          <p:nvPr/>
        </p:nvSpPr>
        <p:spPr bwMode="auto">
          <a:xfrm>
            <a:off x="1524000" y="2992438"/>
            <a:ext cx="952500" cy="646112"/>
          </a:xfrm>
          <a:prstGeom prst="rect">
            <a:avLst/>
          </a:prstGeom>
          <a:noFill/>
          <a:ln w="9525">
            <a:noFill/>
            <a:miter lim="800000"/>
            <a:headEnd/>
            <a:tailEnd/>
          </a:ln>
        </p:spPr>
        <p:txBody>
          <a:bodyPr>
            <a:spAutoFit/>
          </a:bodyPr>
          <a:lstStyle/>
          <a:p>
            <a:r>
              <a:rPr lang="en-US" sz="3600" b="1">
                <a:latin typeface="Arial Black" pitchFamily="34" charset="0"/>
              </a:rPr>
              <a:t>4x</a:t>
            </a:r>
          </a:p>
        </p:txBody>
      </p:sp>
      <p:sp>
        <p:nvSpPr>
          <p:cNvPr id="43" name="TextBox 42"/>
          <p:cNvSpPr txBox="1">
            <a:spLocks noChangeArrowheads="1"/>
          </p:cNvSpPr>
          <p:nvPr/>
        </p:nvSpPr>
        <p:spPr bwMode="auto">
          <a:xfrm>
            <a:off x="3124200" y="2992438"/>
            <a:ext cx="876300" cy="646112"/>
          </a:xfrm>
          <a:prstGeom prst="rect">
            <a:avLst/>
          </a:prstGeom>
          <a:noFill/>
          <a:ln w="9525">
            <a:noFill/>
            <a:miter lim="800000"/>
            <a:headEnd/>
            <a:tailEnd/>
          </a:ln>
        </p:spPr>
        <p:txBody>
          <a:bodyPr>
            <a:spAutoFit/>
          </a:bodyPr>
          <a:lstStyle/>
          <a:p>
            <a:r>
              <a:rPr lang="en-US" sz="3600" b="1">
                <a:latin typeface="Arial Black" pitchFamily="34" charset="0"/>
              </a:rPr>
              <a:t>3x</a:t>
            </a:r>
          </a:p>
        </p:txBody>
      </p:sp>
      <p:sp>
        <p:nvSpPr>
          <p:cNvPr id="44" name="TextBox 43"/>
          <p:cNvSpPr txBox="1">
            <a:spLocks noChangeArrowheads="1"/>
          </p:cNvSpPr>
          <p:nvPr/>
        </p:nvSpPr>
        <p:spPr bwMode="auto">
          <a:xfrm>
            <a:off x="1289050" y="4419600"/>
            <a:ext cx="3054350" cy="646113"/>
          </a:xfrm>
          <a:prstGeom prst="rect">
            <a:avLst/>
          </a:prstGeom>
          <a:noFill/>
          <a:ln w="9525">
            <a:noFill/>
            <a:miter lim="800000"/>
            <a:headEnd/>
            <a:tailEnd/>
          </a:ln>
        </p:spPr>
        <p:txBody>
          <a:bodyPr>
            <a:spAutoFit/>
          </a:bodyPr>
          <a:lstStyle/>
          <a:p>
            <a:r>
              <a:rPr lang="en-US" sz="3600" b="1"/>
              <a:t>Area = 4x + 3x</a:t>
            </a:r>
          </a:p>
        </p:txBody>
      </p:sp>
      <p:sp>
        <p:nvSpPr>
          <p:cNvPr id="45" name="TextBox 44"/>
          <p:cNvSpPr txBox="1">
            <a:spLocks noChangeArrowheads="1"/>
          </p:cNvSpPr>
          <p:nvPr/>
        </p:nvSpPr>
        <p:spPr bwMode="auto">
          <a:xfrm>
            <a:off x="7124700" y="3733800"/>
            <a:ext cx="571500" cy="523875"/>
          </a:xfrm>
          <a:prstGeom prst="rect">
            <a:avLst/>
          </a:prstGeom>
          <a:noFill/>
          <a:ln w="9525">
            <a:noFill/>
            <a:miter lim="800000"/>
            <a:headEnd/>
            <a:tailEnd/>
          </a:ln>
        </p:spPr>
        <p:txBody>
          <a:bodyPr>
            <a:spAutoFit/>
          </a:bodyPr>
          <a:lstStyle/>
          <a:p>
            <a:r>
              <a:rPr lang="en-US" sz="2800" b="1"/>
              <a:t>+</a:t>
            </a:r>
          </a:p>
        </p:txBody>
      </p:sp>
      <p:sp>
        <p:nvSpPr>
          <p:cNvPr id="46" name="TextBox 45"/>
          <p:cNvSpPr txBox="1">
            <a:spLocks noChangeArrowheads="1"/>
          </p:cNvSpPr>
          <p:nvPr/>
        </p:nvSpPr>
        <p:spPr bwMode="auto">
          <a:xfrm>
            <a:off x="6648450" y="2992438"/>
            <a:ext cx="1047750" cy="646112"/>
          </a:xfrm>
          <a:prstGeom prst="rect">
            <a:avLst/>
          </a:prstGeom>
          <a:noFill/>
          <a:ln w="9525">
            <a:noFill/>
            <a:miter lim="800000"/>
            <a:headEnd/>
            <a:tailEnd/>
          </a:ln>
        </p:spPr>
        <p:txBody>
          <a:bodyPr>
            <a:spAutoFit/>
          </a:bodyPr>
          <a:lstStyle/>
          <a:p>
            <a:r>
              <a:rPr lang="en-US" sz="3600" b="1">
                <a:latin typeface="Arial Black" pitchFamily="34" charset="0"/>
              </a:rPr>
              <a:t>7x</a:t>
            </a:r>
          </a:p>
        </p:txBody>
      </p:sp>
      <p:sp>
        <p:nvSpPr>
          <p:cNvPr id="47" name="TextBox 46"/>
          <p:cNvSpPr txBox="1">
            <a:spLocks noChangeArrowheads="1"/>
          </p:cNvSpPr>
          <p:nvPr/>
        </p:nvSpPr>
        <p:spPr bwMode="auto">
          <a:xfrm>
            <a:off x="5943600" y="4419600"/>
            <a:ext cx="2266950" cy="646113"/>
          </a:xfrm>
          <a:prstGeom prst="rect">
            <a:avLst/>
          </a:prstGeom>
          <a:noFill/>
          <a:ln w="9525">
            <a:noFill/>
            <a:miter lim="800000"/>
            <a:headEnd/>
            <a:tailEnd/>
          </a:ln>
        </p:spPr>
        <p:txBody>
          <a:bodyPr>
            <a:spAutoFit/>
          </a:bodyPr>
          <a:lstStyle/>
          <a:p>
            <a:r>
              <a:rPr lang="en-US" sz="3600" b="1"/>
              <a:t>Area = 7x</a:t>
            </a:r>
          </a:p>
        </p:txBody>
      </p:sp>
      <p:graphicFrame>
        <p:nvGraphicFramePr>
          <p:cNvPr id="48" name="Object 2"/>
          <p:cNvGraphicFramePr>
            <a:graphicFrameLocks noChangeAspect="1"/>
          </p:cNvGraphicFramePr>
          <p:nvPr/>
        </p:nvGraphicFramePr>
        <p:xfrm>
          <a:off x="3352800" y="5170488"/>
          <a:ext cx="3048000" cy="468312"/>
        </p:xfrm>
        <a:graphic>
          <a:graphicData uri="http://schemas.openxmlformats.org/presentationml/2006/ole">
            <mc:AlternateContent xmlns:mc="http://schemas.openxmlformats.org/markup-compatibility/2006">
              <mc:Choice xmlns:v="urn:schemas-microsoft-com:vml" Requires="v">
                <p:oleObj spid="_x0000_s21525" name="Equation" r:id="rId8" imgW="825500" imgH="127000" progId="Equation.3">
                  <p:embed/>
                </p:oleObj>
              </mc:Choice>
              <mc:Fallback>
                <p:oleObj name="Equation" r:id="rId8" imgW="825500" imgH="127000" progId="Equation.3">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5170488"/>
                        <a:ext cx="3048000" cy="468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24" name="Object 3"/>
          <p:cNvGraphicFramePr>
            <a:graphicFrameLocks noChangeAspect="1"/>
          </p:cNvGraphicFramePr>
          <p:nvPr/>
        </p:nvGraphicFramePr>
        <p:xfrm>
          <a:off x="1905000" y="1752600"/>
          <a:ext cx="1970088" cy="514350"/>
        </p:xfrm>
        <a:graphic>
          <a:graphicData uri="http://schemas.openxmlformats.org/presentationml/2006/ole">
            <mc:AlternateContent xmlns:mc="http://schemas.openxmlformats.org/markup-compatibility/2006">
              <mc:Choice xmlns:v="urn:schemas-microsoft-com:vml" Requires="v">
                <p:oleObj spid="_x0000_s21526" name="Equation" r:id="rId10" imgW="533400" imgH="139700" progId="Equation.3">
                  <p:embed/>
                </p:oleObj>
              </mc:Choice>
              <mc:Fallback>
                <p:oleObj name="Equation" r:id="rId10" imgW="533400" imgH="139700" progId="Equation.3">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5000" y="1752600"/>
                        <a:ext cx="1970088"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decel="50000" fill="hold" grpId="0" nodeType="clickEffect">
                                  <p:stCondLst>
                                    <p:cond delay="0"/>
                                  </p:stCondLst>
                                  <p:childTnLst>
                                    <p:animMotion origin="layout" path="M -2.22222E-6 7.40741E-7 L 0.34028 -0.00509 " pathEditMode="relative" rAng="0" ptsTypes="AA">
                                      <p:cBhvr>
                                        <p:cTn id="12" dur="2000" fill="hold"/>
                                        <p:tgtEl>
                                          <p:spTgt spid="41"/>
                                        </p:tgtEl>
                                        <p:attrNameLst>
                                          <p:attrName>ppt_x</p:attrName>
                                          <p:attrName>ppt_y</p:attrName>
                                        </p:attrNameLst>
                                      </p:cBhvr>
                                      <p:rCtr x="17000" y="-300"/>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7"/>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45"/>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42" grpId="0"/>
      <p:bldP spid="43" grpId="0"/>
      <p:bldP spid="44" grpId="0"/>
      <p:bldP spid="45" grpId="0"/>
      <p:bldP spid="45" grpId="1"/>
      <p:bldP spid="46"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ge Title"/>
          <p:cNvSpPr>
            <a:spLocks noGrp="1"/>
          </p:cNvSpPr>
          <p:nvPr>
            <p:ph type="title" idx="4294967295"/>
          </p:nvPr>
        </p:nvSpPr>
        <p:spPr>
          <a:xfrm>
            <a:off x="152400" y="-76200"/>
            <a:ext cx="8229600" cy="639763"/>
          </a:xfrm>
        </p:spPr>
        <p:txBody>
          <a:bodyPr/>
          <a:lstStyle/>
          <a:p>
            <a:pPr algn="l"/>
            <a:r>
              <a:rPr lang="en-US" sz="3200" b="1" smtClean="0">
                <a:solidFill>
                  <a:schemeClr val="bg1"/>
                </a:solidFill>
              </a:rPr>
              <a:t>Explore- Using Tiles</a:t>
            </a:r>
          </a:p>
        </p:txBody>
      </p:sp>
      <p:sp>
        <p:nvSpPr>
          <p:cNvPr id="30723" name="White Background"/>
          <p:cNvSpPr>
            <a:spLocks noChangeArrowheads="1"/>
          </p:cNvSpPr>
          <p:nvPr/>
        </p:nvSpPr>
        <p:spPr bwMode="auto">
          <a:xfrm>
            <a:off x="381000" y="520700"/>
            <a:ext cx="8686800" cy="5410200"/>
          </a:xfrm>
          <a:prstGeom prst="roundRect">
            <a:avLst>
              <a:gd name="adj" fmla="val 7954"/>
            </a:avLst>
          </a:prstGeom>
          <a:solidFill>
            <a:schemeClr val="bg1">
              <a:lumMod val="95000"/>
            </a:schemeClr>
          </a:solidFill>
          <a:ln w="38100">
            <a:solidFill>
              <a:schemeClr val="accent1">
                <a:lumMod val="50000"/>
              </a:schemeClr>
            </a:solidFill>
            <a:round/>
            <a:headEnd/>
            <a:tailEnd/>
          </a:ln>
        </p:spPr>
        <p:txBody>
          <a:bodyPr wrap="none" anchor="ctr"/>
          <a:lstStyle/>
          <a:p>
            <a:pPr>
              <a:defRPr/>
            </a:pPr>
            <a:endParaRPr lang="en-US" sz="1800" dirty="0">
              <a:latin typeface="Calibri" charset="0"/>
              <a:ea typeface="ＭＳ Ｐゴシック" charset="-128"/>
            </a:endParaRPr>
          </a:p>
        </p:txBody>
      </p:sp>
      <p:sp>
        <p:nvSpPr>
          <p:cNvPr id="6" name="Agenda Link">
            <a:hlinkClick r:id="rId4"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sz="1800" b="1" dirty="0">
                <a:solidFill>
                  <a:schemeClr val="bg1"/>
                </a:solidFill>
                <a:latin typeface="Perpetua" pitchFamily="18" charset="0"/>
                <a:ea typeface="+mj-ea"/>
                <a:cs typeface="+mj-cs"/>
              </a:rPr>
              <a:t>Agenda</a:t>
            </a:r>
          </a:p>
        </p:txBody>
      </p:sp>
      <p:sp>
        <p:nvSpPr>
          <p:cNvPr id="22533" name="Slide Number Placeholder 6"/>
          <p:cNvSpPr>
            <a:spLocks noGrp="1"/>
          </p:cNvSpPr>
          <p:nvPr>
            <p:ph type="sldNum" sz="quarter" idx="12"/>
          </p:nvPr>
        </p:nvSpPr>
        <p:spPr bwMode="auto">
          <a:noFill/>
          <a:ln>
            <a:miter lim="800000"/>
            <a:headEnd/>
            <a:tailEnd/>
          </a:ln>
        </p:spPr>
        <p:txBody>
          <a:bodyPr/>
          <a:lstStyle/>
          <a:p>
            <a:pPr algn="ctr"/>
            <a:fld id="{1A2389DD-97FB-4A4A-83A8-1F23842BF2B5}" type="slidenum">
              <a:rPr lang="en-US">
                <a:cs typeface="Arial" charset="0"/>
              </a:rPr>
              <a:pPr algn="ctr"/>
              <a:t>11</a:t>
            </a:fld>
            <a:endParaRPr lang="en-US">
              <a:cs typeface="Arial" charset="0"/>
            </a:endParaRPr>
          </a:p>
        </p:txBody>
      </p:sp>
      <p:grpSp>
        <p:nvGrpSpPr>
          <p:cNvPr id="22534" name="Group 7"/>
          <p:cNvGrpSpPr>
            <a:grpSpLocks/>
          </p:cNvGrpSpPr>
          <p:nvPr/>
        </p:nvGrpSpPr>
        <p:grpSpPr bwMode="auto">
          <a:xfrm>
            <a:off x="609600" y="6413500"/>
            <a:ext cx="7402513" cy="387350"/>
            <a:chOff x="609600" y="6414018"/>
            <a:chExt cx="7401771" cy="386725"/>
          </a:xfrm>
        </p:grpSpPr>
        <p:pic>
          <p:nvPicPr>
            <p:cNvPr id="22565" name="Picture 8" descr="blue.png"/>
            <p:cNvPicPr>
              <a:picLocks noChangeAspect="1"/>
            </p:cNvPicPr>
            <p:nvPr/>
          </p:nvPicPr>
          <p:blipFill>
            <a:blip r:embed="rId5" cstate="print"/>
            <a:srcRect/>
            <a:stretch>
              <a:fillRect/>
            </a:stretch>
          </p:blipFill>
          <p:spPr bwMode="auto">
            <a:xfrm>
              <a:off x="4343400" y="6419332"/>
              <a:ext cx="1828800" cy="369142"/>
            </a:xfrm>
            <a:prstGeom prst="rect">
              <a:avLst/>
            </a:prstGeom>
            <a:noFill/>
            <a:ln w="9525">
              <a:noFill/>
              <a:miter lim="800000"/>
              <a:headEnd/>
              <a:tailEnd/>
            </a:ln>
          </p:spPr>
        </p:pic>
        <p:pic>
          <p:nvPicPr>
            <p:cNvPr id="22566" name="Picture 9" descr="red.png"/>
            <p:cNvPicPr>
              <a:picLocks noChangeAspect="1"/>
            </p:cNvPicPr>
            <p:nvPr/>
          </p:nvPicPr>
          <p:blipFill>
            <a:blip r:embed="rId6" cstate="print"/>
            <a:srcRect/>
            <a:stretch>
              <a:fillRect/>
            </a:stretch>
          </p:blipFill>
          <p:spPr bwMode="auto">
            <a:xfrm rot="216847" flipV="1">
              <a:off x="6182571" y="6414018"/>
              <a:ext cx="1828800" cy="386725"/>
            </a:xfrm>
            <a:prstGeom prst="rect">
              <a:avLst/>
            </a:prstGeom>
            <a:noFill/>
            <a:ln w="9525">
              <a:noFill/>
              <a:miter lim="800000"/>
              <a:headEnd/>
              <a:tailEnd/>
            </a:ln>
          </p:spPr>
        </p:pic>
        <p:pic>
          <p:nvPicPr>
            <p:cNvPr id="22567" name="Picture 10" descr="black.png"/>
            <p:cNvPicPr>
              <a:picLocks noChangeAspect="1"/>
            </p:cNvPicPr>
            <p:nvPr/>
          </p:nvPicPr>
          <p:blipFill>
            <a:blip r:embed="rId7" cstate="print"/>
            <a:srcRect/>
            <a:stretch>
              <a:fillRect/>
            </a:stretch>
          </p:blipFill>
          <p:spPr bwMode="auto">
            <a:xfrm>
              <a:off x="609600" y="6435574"/>
              <a:ext cx="1828800" cy="363786"/>
            </a:xfrm>
            <a:prstGeom prst="rect">
              <a:avLst/>
            </a:prstGeom>
            <a:noFill/>
            <a:ln w="9525">
              <a:noFill/>
              <a:miter lim="800000"/>
              <a:headEnd/>
              <a:tailEnd/>
            </a:ln>
          </p:spPr>
        </p:pic>
      </p:grpSp>
      <p:sp>
        <p:nvSpPr>
          <p:cNvPr id="35" name="TextBox 34"/>
          <p:cNvSpPr txBox="1"/>
          <p:nvPr/>
        </p:nvSpPr>
        <p:spPr>
          <a:xfrm>
            <a:off x="457200" y="573088"/>
            <a:ext cx="8686800" cy="646112"/>
          </a:xfrm>
          <a:prstGeom prst="rect">
            <a:avLst/>
          </a:prstGeom>
          <a:noFill/>
        </p:spPr>
        <p:txBody>
          <a:bodyPr>
            <a:spAutoFit/>
          </a:bodyPr>
          <a:lstStyle/>
          <a:p>
            <a:pPr>
              <a:defRPr/>
            </a:pPr>
            <a:r>
              <a:rPr lang="en-US" sz="3600" b="1" dirty="0">
                <a:latin typeface="+mn-lt"/>
                <a:ea typeface="ＭＳ Ｐゴシック" charset="-128"/>
                <a:cs typeface="Cambria"/>
              </a:rPr>
              <a:t>Think back to the warm up                          .  </a:t>
            </a:r>
          </a:p>
        </p:txBody>
      </p:sp>
      <p:graphicFrame>
        <p:nvGraphicFramePr>
          <p:cNvPr id="22536" name="Object 2"/>
          <p:cNvGraphicFramePr>
            <a:graphicFrameLocks noChangeAspect="1"/>
          </p:cNvGraphicFramePr>
          <p:nvPr/>
        </p:nvGraphicFramePr>
        <p:xfrm>
          <a:off x="5638800" y="755650"/>
          <a:ext cx="2673350" cy="387350"/>
        </p:xfrm>
        <a:graphic>
          <a:graphicData uri="http://schemas.openxmlformats.org/presentationml/2006/ole">
            <mc:AlternateContent xmlns:mc="http://schemas.openxmlformats.org/markup-compatibility/2006">
              <mc:Choice xmlns:v="urn:schemas-microsoft-com:vml" Requires="v">
                <p:oleObj spid="_x0000_s22549" name="Equation" r:id="rId8" imgW="876300" imgH="127000" progId="Equation.3">
                  <p:embed/>
                </p:oleObj>
              </mc:Choice>
              <mc:Fallback>
                <p:oleObj name="Equation" r:id="rId8" imgW="876300" imgH="127000" progId="Equation.3">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8800" y="755650"/>
                        <a:ext cx="2673350"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36"/>
          <p:cNvGrpSpPr>
            <a:grpSpLocks/>
          </p:cNvGrpSpPr>
          <p:nvPr/>
        </p:nvGrpSpPr>
        <p:grpSpPr bwMode="auto">
          <a:xfrm>
            <a:off x="609600" y="2590800"/>
            <a:ext cx="914400" cy="922338"/>
            <a:chOff x="2438583" y="2735759"/>
            <a:chExt cx="914400" cy="921841"/>
          </a:xfrm>
        </p:grpSpPr>
        <p:sp>
          <p:nvSpPr>
            <p:cNvPr id="31" name="Rounded Rectangle 30"/>
            <p:cNvSpPr>
              <a:spLocks noChangeArrowheads="1"/>
            </p:cNvSpPr>
            <p:nvPr/>
          </p:nvSpPr>
          <p:spPr bwMode="auto">
            <a:xfrm>
              <a:off x="2438583" y="2743693"/>
              <a:ext cx="914400" cy="913907"/>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2564" name="TextBox 35"/>
            <p:cNvSpPr txBox="1">
              <a:spLocks noChangeArrowheads="1"/>
            </p:cNvSpPr>
            <p:nvPr/>
          </p:nvSpPr>
          <p:spPr bwMode="auto">
            <a:xfrm>
              <a:off x="2667000" y="2735759"/>
              <a:ext cx="457200" cy="769441"/>
            </a:xfrm>
            <a:prstGeom prst="rect">
              <a:avLst/>
            </a:prstGeom>
            <a:noFill/>
            <a:ln w="9525">
              <a:noFill/>
              <a:miter lim="800000"/>
              <a:headEnd/>
              <a:tailEnd/>
            </a:ln>
          </p:spPr>
          <p:txBody>
            <a:bodyPr>
              <a:spAutoFit/>
            </a:bodyPr>
            <a:lstStyle/>
            <a:p>
              <a:r>
                <a:rPr lang="en-US" sz="4400" b="1" i="1"/>
                <a:t>x</a:t>
              </a:r>
            </a:p>
          </p:txBody>
        </p:sp>
      </p:grpSp>
      <p:grpSp>
        <p:nvGrpSpPr>
          <p:cNvPr id="4" name="Group 37"/>
          <p:cNvGrpSpPr>
            <a:grpSpLocks/>
          </p:cNvGrpSpPr>
          <p:nvPr/>
        </p:nvGrpSpPr>
        <p:grpSpPr bwMode="auto">
          <a:xfrm>
            <a:off x="1676400" y="2590800"/>
            <a:ext cx="914400" cy="922338"/>
            <a:chOff x="2438583" y="2735759"/>
            <a:chExt cx="914400" cy="921841"/>
          </a:xfrm>
        </p:grpSpPr>
        <p:sp>
          <p:nvSpPr>
            <p:cNvPr id="39" name="Rounded Rectangle 38"/>
            <p:cNvSpPr>
              <a:spLocks noChangeArrowheads="1"/>
            </p:cNvSpPr>
            <p:nvPr/>
          </p:nvSpPr>
          <p:spPr bwMode="auto">
            <a:xfrm>
              <a:off x="2438583" y="2743693"/>
              <a:ext cx="914400" cy="913907"/>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2562" name="TextBox 39"/>
            <p:cNvSpPr txBox="1">
              <a:spLocks noChangeArrowheads="1"/>
            </p:cNvSpPr>
            <p:nvPr/>
          </p:nvSpPr>
          <p:spPr bwMode="auto">
            <a:xfrm>
              <a:off x="2667183" y="2735759"/>
              <a:ext cx="457200" cy="769441"/>
            </a:xfrm>
            <a:prstGeom prst="rect">
              <a:avLst/>
            </a:prstGeom>
            <a:noFill/>
            <a:ln w="9525">
              <a:noFill/>
              <a:miter lim="800000"/>
              <a:headEnd/>
              <a:tailEnd/>
            </a:ln>
          </p:spPr>
          <p:txBody>
            <a:bodyPr>
              <a:spAutoFit/>
            </a:bodyPr>
            <a:lstStyle/>
            <a:p>
              <a:r>
                <a:rPr lang="en-US" sz="4400" b="1" i="1"/>
                <a:t>x</a:t>
              </a:r>
            </a:p>
          </p:txBody>
        </p:sp>
      </p:grpSp>
      <p:grpSp>
        <p:nvGrpSpPr>
          <p:cNvPr id="5" name="Group 40"/>
          <p:cNvGrpSpPr>
            <a:grpSpLocks/>
          </p:cNvGrpSpPr>
          <p:nvPr/>
        </p:nvGrpSpPr>
        <p:grpSpPr bwMode="auto">
          <a:xfrm>
            <a:off x="2819400" y="2598738"/>
            <a:ext cx="914400" cy="920750"/>
            <a:chOff x="2438583" y="2735759"/>
            <a:chExt cx="914400" cy="921841"/>
          </a:xfrm>
        </p:grpSpPr>
        <p:sp>
          <p:nvSpPr>
            <p:cNvPr id="42" name="Rounded Rectangle 41"/>
            <p:cNvSpPr>
              <a:spLocks noChangeArrowheads="1"/>
            </p:cNvSpPr>
            <p:nvPr/>
          </p:nvSpPr>
          <p:spPr bwMode="auto">
            <a:xfrm>
              <a:off x="2438583" y="2743705"/>
              <a:ext cx="914400" cy="913895"/>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2560" name="TextBox 42"/>
            <p:cNvSpPr txBox="1">
              <a:spLocks noChangeArrowheads="1"/>
            </p:cNvSpPr>
            <p:nvPr/>
          </p:nvSpPr>
          <p:spPr bwMode="auto">
            <a:xfrm>
              <a:off x="2667000" y="2735759"/>
              <a:ext cx="457200" cy="769441"/>
            </a:xfrm>
            <a:prstGeom prst="rect">
              <a:avLst/>
            </a:prstGeom>
            <a:noFill/>
            <a:ln w="9525">
              <a:noFill/>
              <a:miter lim="800000"/>
              <a:headEnd/>
              <a:tailEnd/>
            </a:ln>
          </p:spPr>
          <p:txBody>
            <a:bodyPr>
              <a:spAutoFit/>
            </a:bodyPr>
            <a:lstStyle/>
            <a:p>
              <a:r>
                <a:rPr lang="en-US" sz="4400" b="1" i="1"/>
                <a:t>x</a:t>
              </a:r>
            </a:p>
          </p:txBody>
        </p:sp>
      </p:grpSp>
      <p:sp>
        <p:nvSpPr>
          <p:cNvPr id="47" name="TextBox 46"/>
          <p:cNvSpPr txBox="1"/>
          <p:nvPr/>
        </p:nvSpPr>
        <p:spPr>
          <a:xfrm>
            <a:off x="457200" y="3657600"/>
            <a:ext cx="8458200" cy="1200150"/>
          </a:xfrm>
          <a:prstGeom prst="rect">
            <a:avLst/>
          </a:prstGeom>
          <a:noFill/>
        </p:spPr>
        <p:txBody>
          <a:bodyPr>
            <a:spAutoFit/>
          </a:bodyPr>
          <a:lstStyle/>
          <a:p>
            <a:pPr>
              <a:defRPr/>
            </a:pPr>
            <a:r>
              <a:rPr lang="en-US" sz="3600" b="1" dirty="0">
                <a:latin typeface="+mn-lt"/>
                <a:ea typeface="ＭＳ Ｐゴシック" charset="-128"/>
              </a:rPr>
              <a:t>Can we represent 3x another way using tiles?</a:t>
            </a:r>
          </a:p>
        </p:txBody>
      </p:sp>
      <p:sp>
        <p:nvSpPr>
          <p:cNvPr id="44" name="TextBox 43"/>
          <p:cNvSpPr txBox="1"/>
          <p:nvPr/>
        </p:nvSpPr>
        <p:spPr>
          <a:xfrm>
            <a:off x="457200" y="1792288"/>
            <a:ext cx="8686800" cy="646112"/>
          </a:xfrm>
          <a:prstGeom prst="rect">
            <a:avLst/>
          </a:prstGeom>
          <a:noFill/>
        </p:spPr>
        <p:txBody>
          <a:bodyPr>
            <a:spAutoFit/>
          </a:bodyPr>
          <a:lstStyle/>
          <a:p>
            <a:pPr>
              <a:defRPr/>
            </a:pPr>
            <a:r>
              <a:rPr lang="en-US" sz="3600" b="1" dirty="0">
                <a:latin typeface="+mn-lt"/>
                <a:ea typeface="ＭＳ Ｐゴシック" charset="-128"/>
                <a:cs typeface="Cambria"/>
              </a:rPr>
              <a:t>So, how many tiles would we need?</a:t>
            </a:r>
          </a:p>
        </p:txBody>
      </p:sp>
      <p:graphicFrame>
        <p:nvGraphicFramePr>
          <p:cNvPr id="46" name="Object 3"/>
          <p:cNvGraphicFramePr>
            <a:graphicFrameLocks noChangeAspect="1"/>
          </p:cNvGraphicFramePr>
          <p:nvPr/>
        </p:nvGraphicFramePr>
        <p:xfrm>
          <a:off x="3876675" y="2743200"/>
          <a:ext cx="1304925" cy="592138"/>
        </p:xfrm>
        <a:graphic>
          <a:graphicData uri="http://schemas.openxmlformats.org/presentationml/2006/ole">
            <mc:AlternateContent xmlns:mc="http://schemas.openxmlformats.org/markup-compatibility/2006">
              <mc:Choice xmlns:v="urn:schemas-microsoft-com:vml" Requires="v">
                <p:oleObj spid="_x0000_s22550" name="Equation" r:id="rId10" imgW="317500" imgH="127000" progId="Equation.3">
                  <p:embed/>
                </p:oleObj>
              </mc:Choice>
              <mc:Fallback>
                <p:oleObj name="Equation" r:id="rId10" imgW="317500" imgH="127000" progId="Equation.3">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76675" y="2743200"/>
                        <a:ext cx="1304925" cy="592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 name="TextBox 48"/>
          <p:cNvSpPr txBox="1">
            <a:spLocks noChangeArrowheads="1"/>
          </p:cNvSpPr>
          <p:nvPr/>
        </p:nvSpPr>
        <p:spPr bwMode="auto">
          <a:xfrm>
            <a:off x="2743200" y="4953000"/>
            <a:ext cx="533400" cy="646113"/>
          </a:xfrm>
          <a:prstGeom prst="rect">
            <a:avLst/>
          </a:prstGeom>
          <a:noFill/>
          <a:ln w="9525">
            <a:noFill/>
            <a:miter lim="800000"/>
            <a:headEnd/>
            <a:tailEnd/>
          </a:ln>
        </p:spPr>
        <p:txBody>
          <a:bodyPr>
            <a:spAutoFit/>
          </a:bodyPr>
          <a:lstStyle/>
          <a:p>
            <a:pPr algn="ctr"/>
            <a:r>
              <a:rPr lang="en-US" sz="3600" b="1"/>
              <a:t>+</a:t>
            </a:r>
          </a:p>
        </p:txBody>
      </p:sp>
      <p:sp>
        <p:nvSpPr>
          <p:cNvPr id="69" name="TextBox 68"/>
          <p:cNvSpPr txBox="1">
            <a:spLocks noChangeArrowheads="1"/>
          </p:cNvSpPr>
          <p:nvPr/>
        </p:nvSpPr>
        <p:spPr bwMode="auto">
          <a:xfrm>
            <a:off x="457200" y="1143000"/>
            <a:ext cx="6248400" cy="646113"/>
          </a:xfrm>
          <a:prstGeom prst="rect">
            <a:avLst/>
          </a:prstGeom>
          <a:noFill/>
          <a:ln w="9525">
            <a:noFill/>
            <a:miter lim="800000"/>
            <a:headEnd/>
            <a:tailEnd/>
          </a:ln>
        </p:spPr>
        <p:txBody>
          <a:bodyPr>
            <a:spAutoFit/>
          </a:bodyPr>
          <a:lstStyle/>
          <a:p>
            <a:r>
              <a:rPr lang="en-US" sz="3600" b="1"/>
              <a:t>Let each x represent a red tile. </a:t>
            </a:r>
            <a:endParaRPr lang="en-US" sz="3600"/>
          </a:p>
        </p:txBody>
      </p:sp>
      <p:grpSp>
        <p:nvGrpSpPr>
          <p:cNvPr id="7" name="Group 69"/>
          <p:cNvGrpSpPr>
            <a:grpSpLocks/>
          </p:cNvGrpSpPr>
          <p:nvPr/>
        </p:nvGrpSpPr>
        <p:grpSpPr bwMode="auto">
          <a:xfrm>
            <a:off x="1816100" y="4856163"/>
            <a:ext cx="914400" cy="922337"/>
            <a:chOff x="2438583" y="2735759"/>
            <a:chExt cx="914400" cy="921841"/>
          </a:xfrm>
        </p:grpSpPr>
        <p:sp>
          <p:nvSpPr>
            <p:cNvPr id="71" name="Rounded Rectangle 70"/>
            <p:cNvSpPr>
              <a:spLocks noChangeArrowheads="1"/>
            </p:cNvSpPr>
            <p:nvPr/>
          </p:nvSpPr>
          <p:spPr bwMode="auto">
            <a:xfrm>
              <a:off x="2438583" y="2743692"/>
              <a:ext cx="914400" cy="913908"/>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2558" name="TextBox 71"/>
            <p:cNvSpPr txBox="1">
              <a:spLocks noChangeArrowheads="1"/>
            </p:cNvSpPr>
            <p:nvPr/>
          </p:nvSpPr>
          <p:spPr bwMode="auto">
            <a:xfrm>
              <a:off x="2667000" y="2735759"/>
              <a:ext cx="457200" cy="769441"/>
            </a:xfrm>
            <a:prstGeom prst="rect">
              <a:avLst/>
            </a:prstGeom>
            <a:noFill/>
            <a:ln w="9525">
              <a:noFill/>
              <a:miter lim="800000"/>
              <a:headEnd/>
              <a:tailEnd/>
            </a:ln>
          </p:spPr>
          <p:txBody>
            <a:bodyPr>
              <a:spAutoFit/>
            </a:bodyPr>
            <a:lstStyle/>
            <a:p>
              <a:r>
                <a:rPr lang="en-US" sz="4400" b="1" i="1"/>
                <a:t>x</a:t>
              </a:r>
            </a:p>
          </p:txBody>
        </p:sp>
      </p:grpSp>
      <p:grpSp>
        <p:nvGrpSpPr>
          <p:cNvPr id="8" name="Group 72"/>
          <p:cNvGrpSpPr>
            <a:grpSpLocks/>
          </p:cNvGrpSpPr>
          <p:nvPr/>
        </p:nvGrpSpPr>
        <p:grpSpPr bwMode="auto">
          <a:xfrm>
            <a:off x="762000" y="4837113"/>
            <a:ext cx="914400" cy="920750"/>
            <a:chOff x="2438583" y="2735759"/>
            <a:chExt cx="914400" cy="921841"/>
          </a:xfrm>
        </p:grpSpPr>
        <p:sp>
          <p:nvSpPr>
            <p:cNvPr id="74" name="Rounded Rectangle 73"/>
            <p:cNvSpPr>
              <a:spLocks noChangeArrowheads="1"/>
            </p:cNvSpPr>
            <p:nvPr/>
          </p:nvSpPr>
          <p:spPr bwMode="auto">
            <a:xfrm>
              <a:off x="2438583" y="2743705"/>
              <a:ext cx="914400" cy="913895"/>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2556" name="TextBox 74"/>
            <p:cNvSpPr txBox="1">
              <a:spLocks noChangeArrowheads="1"/>
            </p:cNvSpPr>
            <p:nvPr/>
          </p:nvSpPr>
          <p:spPr bwMode="auto">
            <a:xfrm>
              <a:off x="2667000" y="2735759"/>
              <a:ext cx="457200" cy="769441"/>
            </a:xfrm>
            <a:prstGeom prst="rect">
              <a:avLst/>
            </a:prstGeom>
            <a:noFill/>
            <a:ln w="9525">
              <a:noFill/>
              <a:miter lim="800000"/>
              <a:headEnd/>
              <a:tailEnd/>
            </a:ln>
          </p:spPr>
          <p:txBody>
            <a:bodyPr>
              <a:spAutoFit/>
            </a:bodyPr>
            <a:lstStyle/>
            <a:p>
              <a:r>
                <a:rPr lang="en-US" sz="4400" b="1" i="1"/>
                <a:t>x</a:t>
              </a:r>
            </a:p>
          </p:txBody>
        </p:sp>
      </p:grpSp>
      <p:grpSp>
        <p:nvGrpSpPr>
          <p:cNvPr id="9" name="Group 75"/>
          <p:cNvGrpSpPr>
            <a:grpSpLocks/>
          </p:cNvGrpSpPr>
          <p:nvPr/>
        </p:nvGrpSpPr>
        <p:grpSpPr bwMode="auto">
          <a:xfrm>
            <a:off x="3276600" y="4868863"/>
            <a:ext cx="914400" cy="922337"/>
            <a:chOff x="2438583" y="2735759"/>
            <a:chExt cx="914400" cy="921841"/>
          </a:xfrm>
        </p:grpSpPr>
        <p:sp>
          <p:nvSpPr>
            <p:cNvPr id="77" name="Rounded Rectangle 76"/>
            <p:cNvSpPr>
              <a:spLocks noChangeArrowheads="1"/>
            </p:cNvSpPr>
            <p:nvPr/>
          </p:nvSpPr>
          <p:spPr bwMode="auto">
            <a:xfrm>
              <a:off x="2438583" y="2743692"/>
              <a:ext cx="914400" cy="913908"/>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2554" name="TextBox 77"/>
            <p:cNvSpPr txBox="1">
              <a:spLocks noChangeArrowheads="1"/>
            </p:cNvSpPr>
            <p:nvPr/>
          </p:nvSpPr>
          <p:spPr bwMode="auto">
            <a:xfrm>
              <a:off x="2667000" y="2735759"/>
              <a:ext cx="457200" cy="769441"/>
            </a:xfrm>
            <a:prstGeom prst="rect">
              <a:avLst/>
            </a:prstGeom>
            <a:noFill/>
            <a:ln w="9525">
              <a:noFill/>
              <a:miter lim="800000"/>
              <a:headEnd/>
              <a:tailEnd/>
            </a:ln>
          </p:spPr>
          <p:txBody>
            <a:bodyPr>
              <a:spAutoFit/>
            </a:bodyPr>
            <a:lstStyle/>
            <a:p>
              <a:r>
                <a:rPr lang="en-US" sz="4400" b="1" i="1"/>
                <a:t>x</a:t>
              </a:r>
            </a:p>
          </p:txBody>
        </p:sp>
      </p:grpSp>
      <p:graphicFrame>
        <p:nvGraphicFramePr>
          <p:cNvPr id="73738" name="Object 4"/>
          <p:cNvGraphicFramePr>
            <a:graphicFrameLocks noChangeAspect="1"/>
          </p:cNvGraphicFramePr>
          <p:nvPr/>
        </p:nvGraphicFramePr>
        <p:xfrm>
          <a:off x="4267200" y="5018088"/>
          <a:ext cx="3889375" cy="581025"/>
        </p:xfrm>
        <a:graphic>
          <a:graphicData uri="http://schemas.openxmlformats.org/presentationml/2006/ole">
            <mc:AlternateContent xmlns:mc="http://schemas.openxmlformats.org/markup-compatibility/2006">
              <mc:Choice xmlns:v="urn:schemas-microsoft-com:vml" Requires="v">
                <p:oleObj spid="_x0000_s22551" name="Equation" r:id="rId12" imgW="850900" imgH="127000" progId="Equation.3">
                  <p:embed/>
                </p:oleObj>
              </mc:Choice>
              <mc:Fallback>
                <p:oleObj name="Equation" r:id="rId12" imgW="850900" imgH="127000" progId="Equation.3">
                  <p:embed/>
                  <p:pic>
                    <p:nvPicPr>
                      <p:cNvPr id="0" name="Object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67200" y="5018088"/>
                        <a:ext cx="3889375"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 name="Group 78"/>
          <p:cNvGrpSpPr>
            <a:grpSpLocks/>
          </p:cNvGrpSpPr>
          <p:nvPr/>
        </p:nvGrpSpPr>
        <p:grpSpPr bwMode="auto">
          <a:xfrm>
            <a:off x="5181600" y="993775"/>
            <a:ext cx="3886200" cy="2892425"/>
            <a:chOff x="1066800" y="3124199"/>
            <a:chExt cx="3886200" cy="2892426"/>
          </a:xfrm>
        </p:grpSpPr>
        <p:sp>
          <p:nvSpPr>
            <p:cNvPr id="80" name="Explosion 2 79"/>
            <p:cNvSpPr>
              <a:spLocks noChangeArrowheads="1"/>
            </p:cNvSpPr>
            <p:nvPr/>
          </p:nvSpPr>
          <p:spPr bwMode="auto">
            <a:xfrm>
              <a:off x="1066800" y="3124199"/>
              <a:ext cx="3886200" cy="2892426"/>
            </a:xfrm>
            <a:prstGeom prst="irregularSeal2">
              <a:avLst/>
            </a:prstGeom>
            <a:solidFill>
              <a:schemeClr val="bg1"/>
            </a:solidFill>
            <a:ln w="38100">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2552" name="TextBox 80"/>
            <p:cNvSpPr txBox="1">
              <a:spLocks noChangeArrowheads="1"/>
            </p:cNvSpPr>
            <p:nvPr/>
          </p:nvSpPr>
          <p:spPr bwMode="auto">
            <a:xfrm>
              <a:off x="1447800" y="3810000"/>
              <a:ext cx="2971800" cy="1569660"/>
            </a:xfrm>
            <a:prstGeom prst="rect">
              <a:avLst/>
            </a:prstGeom>
            <a:noFill/>
            <a:ln w="9525">
              <a:noFill/>
              <a:miter lim="800000"/>
              <a:headEnd/>
              <a:tailEnd/>
            </a:ln>
          </p:spPr>
          <p:txBody>
            <a:bodyPr>
              <a:spAutoFit/>
            </a:bodyPr>
            <a:lstStyle/>
            <a:p>
              <a:pPr algn="ctr"/>
              <a:r>
                <a:rPr lang="en-US" sz="3200" b="1">
                  <a:latin typeface="Apple Casual" charset="0"/>
                </a:rPr>
                <a:t>We just </a:t>
              </a:r>
              <a:r>
                <a:rPr lang="en-US" sz="3200" b="1" u="sng">
                  <a:solidFill>
                    <a:srgbClr val="0000FF"/>
                  </a:solidFill>
                  <a:latin typeface="Apple Casual" charset="0"/>
                </a:rPr>
                <a:t>combined </a:t>
              </a:r>
              <a:r>
                <a:rPr lang="en-US" sz="3200" b="1">
                  <a:latin typeface="Apple Casual" charset="0"/>
                </a:rPr>
                <a:t>all the x</a:t>
              </a:r>
              <a:r>
                <a:rPr lang="ja-JP" altLang="en-US" sz="3200" b="1">
                  <a:latin typeface="Apple Casual" charset="0"/>
                </a:rPr>
                <a:t>’</a:t>
              </a:r>
              <a:r>
                <a:rPr lang="en-US" altLang="ja-JP" sz="3200" b="1">
                  <a:latin typeface="Apple Casual" charset="0"/>
                </a:rPr>
                <a:t>s!</a:t>
              </a:r>
              <a:endParaRPr lang="en-US" sz="3200" b="1">
                <a:latin typeface="Apple Casual" charset="0"/>
              </a:endParaRPr>
            </a:p>
          </p:txBody>
        </p:sp>
      </p:grpSp>
      <p:sp>
        <p:nvSpPr>
          <p:cNvPr id="45" name="Agenda Link">
            <a:hlinkClick r:id="rId14" action="ppaction://hlinksldjump"/>
          </p:cNvPr>
          <p:cNvSpPr txBox="1"/>
          <p:nvPr/>
        </p:nvSpPr>
        <p:spPr>
          <a:xfrm>
            <a:off x="2705100" y="6016625"/>
            <a:ext cx="1016000" cy="419100"/>
          </a:xfrm>
          <a:prstGeom prst="rect">
            <a:avLst/>
          </a:prstGeom>
        </p:spPr>
        <p:txBody>
          <a:bodyPr wrap="none" anchor="ctr">
            <a:normAutofit/>
          </a:bodyPr>
          <a:lstStyle/>
          <a:p>
            <a:pPr fontAlgn="auto">
              <a:spcAft>
                <a:spcPts val="0"/>
              </a:spcAft>
              <a:defRPr/>
            </a:pPr>
            <a:r>
              <a:rPr lang="en-US" sz="1800" b="1" dirty="0">
                <a:solidFill>
                  <a:schemeClr val="bg1"/>
                </a:solidFill>
                <a:latin typeface="Perpetua" pitchFamily="18" charset="0"/>
                <a:ea typeface="+mj-ea"/>
                <a:cs typeface="+mj-cs"/>
              </a:rPr>
              <a:t>Definition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73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4" grpId="0"/>
      <p:bldP spid="49"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76200"/>
            <a:ext cx="8229600" cy="639763"/>
          </a:xfrm>
        </p:spPr>
        <p:txBody>
          <a:bodyPr/>
          <a:lstStyle/>
          <a:p>
            <a:pPr algn="l"/>
            <a:r>
              <a:rPr lang="en-US" sz="3200" b="1" smtClean="0">
                <a:solidFill>
                  <a:schemeClr val="bg1"/>
                </a:solidFill>
              </a:rPr>
              <a:t>Explore- Using Tiles</a:t>
            </a:r>
          </a:p>
        </p:txBody>
      </p:sp>
      <p:sp>
        <p:nvSpPr>
          <p:cNvPr id="30723" name="White Background"/>
          <p:cNvSpPr>
            <a:spLocks noChangeArrowheads="1"/>
          </p:cNvSpPr>
          <p:nvPr/>
        </p:nvSpPr>
        <p:spPr bwMode="auto">
          <a:xfrm>
            <a:off x="381000" y="520700"/>
            <a:ext cx="8686800" cy="5410200"/>
          </a:xfrm>
          <a:prstGeom prst="roundRect">
            <a:avLst>
              <a:gd name="adj" fmla="val 7954"/>
            </a:avLst>
          </a:prstGeom>
          <a:solidFill>
            <a:schemeClr val="bg1">
              <a:lumMod val="95000"/>
            </a:schemeClr>
          </a:solidFill>
          <a:ln w="38100">
            <a:solidFill>
              <a:schemeClr val="accent1">
                <a:lumMod val="50000"/>
              </a:schemeClr>
            </a:solidFill>
            <a:round/>
            <a:headEnd/>
            <a:tailEnd/>
          </a:ln>
        </p:spPr>
        <p:txBody>
          <a:bodyPr wrap="none" anchor="ctr"/>
          <a:lstStyle/>
          <a:p>
            <a:pPr>
              <a:defRPr/>
            </a:pPr>
            <a:endParaRPr lang="en-US" sz="1800" dirty="0">
              <a:latin typeface="Calibri" charset="0"/>
              <a:ea typeface="ＭＳ Ｐゴシック" charset="-128"/>
            </a:endParaRPr>
          </a:p>
        </p:txBody>
      </p:sp>
      <p:sp>
        <p:nvSpPr>
          <p:cNvPr id="6" name="Agenda Link">
            <a:hlinkClick r:id="rId4"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sz="1800" b="1" dirty="0">
                <a:solidFill>
                  <a:schemeClr val="bg1"/>
                </a:solidFill>
                <a:latin typeface="Perpetua" pitchFamily="18" charset="0"/>
                <a:ea typeface="+mj-ea"/>
                <a:cs typeface="+mj-cs"/>
              </a:rPr>
              <a:t>Agenda</a:t>
            </a:r>
          </a:p>
        </p:txBody>
      </p:sp>
      <p:sp>
        <p:nvSpPr>
          <p:cNvPr id="23557" name="Slide Number Placeholder 6"/>
          <p:cNvSpPr>
            <a:spLocks noGrp="1"/>
          </p:cNvSpPr>
          <p:nvPr>
            <p:ph type="sldNum" sz="quarter" idx="12"/>
          </p:nvPr>
        </p:nvSpPr>
        <p:spPr bwMode="auto">
          <a:noFill/>
          <a:ln>
            <a:miter lim="800000"/>
            <a:headEnd/>
            <a:tailEnd/>
          </a:ln>
        </p:spPr>
        <p:txBody>
          <a:bodyPr/>
          <a:lstStyle/>
          <a:p>
            <a:pPr algn="ctr"/>
            <a:fld id="{66BE25DB-A631-485F-8209-998E4812F5AB}" type="slidenum">
              <a:rPr lang="en-US">
                <a:cs typeface="Arial" charset="0"/>
              </a:rPr>
              <a:pPr algn="ctr"/>
              <a:t>12</a:t>
            </a:fld>
            <a:endParaRPr lang="en-US">
              <a:cs typeface="Arial" charset="0"/>
            </a:endParaRPr>
          </a:p>
        </p:txBody>
      </p:sp>
      <p:grpSp>
        <p:nvGrpSpPr>
          <p:cNvPr id="23558" name="Group 7"/>
          <p:cNvGrpSpPr>
            <a:grpSpLocks/>
          </p:cNvGrpSpPr>
          <p:nvPr/>
        </p:nvGrpSpPr>
        <p:grpSpPr bwMode="auto">
          <a:xfrm>
            <a:off x="609600" y="6413500"/>
            <a:ext cx="7402513" cy="387350"/>
            <a:chOff x="609600" y="6414018"/>
            <a:chExt cx="7401771" cy="386725"/>
          </a:xfrm>
        </p:grpSpPr>
        <p:pic>
          <p:nvPicPr>
            <p:cNvPr id="23578" name="Picture 8" descr="blue.png"/>
            <p:cNvPicPr>
              <a:picLocks noChangeAspect="1"/>
            </p:cNvPicPr>
            <p:nvPr/>
          </p:nvPicPr>
          <p:blipFill>
            <a:blip r:embed="rId5" cstate="print"/>
            <a:srcRect/>
            <a:stretch>
              <a:fillRect/>
            </a:stretch>
          </p:blipFill>
          <p:spPr bwMode="auto">
            <a:xfrm>
              <a:off x="4343400" y="6419332"/>
              <a:ext cx="1828800" cy="369142"/>
            </a:xfrm>
            <a:prstGeom prst="rect">
              <a:avLst/>
            </a:prstGeom>
            <a:noFill/>
            <a:ln w="9525">
              <a:noFill/>
              <a:miter lim="800000"/>
              <a:headEnd/>
              <a:tailEnd/>
            </a:ln>
          </p:spPr>
        </p:pic>
        <p:pic>
          <p:nvPicPr>
            <p:cNvPr id="23579" name="Picture 9" descr="red.png"/>
            <p:cNvPicPr>
              <a:picLocks noChangeAspect="1"/>
            </p:cNvPicPr>
            <p:nvPr/>
          </p:nvPicPr>
          <p:blipFill>
            <a:blip r:embed="rId6" cstate="print"/>
            <a:srcRect/>
            <a:stretch>
              <a:fillRect/>
            </a:stretch>
          </p:blipFill>
          <p:spPr bwMode="auto">
            <a:xfrm rot="216847" flipV="1">
              <a:off x="6182571" y="6414018"/>
              <a:ext cx="1828800" cy="386725"/>
            </a:xfrm>
            <a:prstGeom prst="rect">
              <a:avLst/>
            </a:prstGeom>
            <a:noFill/>
            <a:ln w="9525">
              <a:noFill/>
              <a:miter lim="800000"/>
              <a:headEnd/>
              <a:tailEnd/>
            </a:ln>
          </p:spPr>
        </p:pic>
        <p:pic>
          <p:nvPicPr>
            <p:cNvPr id="23580" name="Picture 10" descr="black.png"/>
            <p:cNvPicPr>
              <a:picLocks noChangeAspect="1"/>
            </p:cNvPicPr>
            <p:nvPr/>
          </p:nvPicPr>
          <p:blipFill>
            <a:blip r:embed="rId7" cstate="print"/>
            <a:srcRect/>
            <a:stretch>
              <a:fillRect/>
            </a:stretch>
          </p:blipFill>
          <p:spPr bwMode="auto">
            <a:xfrm>
              <a:off x="609600" y="6435574"/>
              <a:ext cx="1828800" cy="363786"/>
            </a:xfrm>
            <a:prstGeom prst="rect">
              <a:avLst/>
            </a:prstGeom>
            <a:noFill/>
            <a:ln w="9525">
              <a:noFill/>
              <a:miter lim="800000"/>
              <a:headEnd/>
              <a:tailEnd/>
            </a:ln>
          </p:spPr>
        </p:pic>
      </p:grpSp>
      <p:sp>
        <p:nvSpPr>
          <p:cNvPr id="35" name="TextBox 34"/>
          <p:cNvSpPr txBox="1"/>
          <p:nvPr/>
        </p:nvSpPr>
        <p:spPr>
          <a:xfrm>
            <a:off x="457200" y="573088"/>
            <a:ext cx="8686800" cy="646112"/>
          </a:xfrm>
          <a:prstGeom prst="rect">
            <a:avLst/>
          </a:prstGeom>
          <a:noFill/>
        </p:spPr>
        <p:txBody>
          <a:bodyPr>
            <a:spAutoFit/>
          </a:bodyPr>
          <a:lstStyle/>
          <a:p>
            <a:pPr>
              <a:defRPr/>
            </a:pPr>
            <a:r>
              <a:rPr lang="en-US" sz="3600" b="1" dirty="0">
                <a:latin typeface="+mn-lt"/>
                <a:ea typeface="ＭＳ Ｐゴシック" charset="-128"/>
                <a:cs typeface="Cambria"/>
              </a:rPr>
              <a:t>Think back to the warm up                           .  </a:t>
            </a:r>
          </a:p>
        </p:txBody>
      </p:sp>
      <p:graphicFrame>
        <p:nvGraphicFramePr>
          <p:cNvPr id="23560" name="Object 2"/>
          <p:cNvGraphicFramePr>
            <a:graphicFrameLocks noChangeAspect="1"/>
          </p:cNvGraphicFramePr>
          <p:nvPr/>
        </p:nvGraphicFramePr>
        <p:xfrm>
          <a:off x="5638800" y="755650"/>
          <a:ext cx="2673350" cy="387350"/>
        </p:xfrm>
        <a:graphic>
          <a:graphicData uri="http://schemas.openxmlformats.org/presentationml/2006/ole">
            <mc:AlternateContent xmlns:mc="http://schemas.openxmlformats.org/markup-compatibility/2006">
              <mc:Choice xmlns:v="urn:schemas-microsoft-com:vml" Requires="v">
                <p:oleObj spid="_x0000_s23566" name="Equation" r:id="rId8" imgW="876300" imgH="127000" progId="Equation.3">
                  <p:embed/>
                </p:oleObj>
              </mc:Choice>
              <mc:Fallback>
                <p:oleObj name="Equation" r:id="rId8" imgW="876300" imgH="127000" progId="Equation.3">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8800" y="755650"/>
                        <a:ext cx="2673350"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3561" name="Group 36"/>
          <p:cNvGrpSpPr>
            <a:grpSpLocks/>
          </p:cNvGrpSpPr>
          <p:nvPr/>
        </p:nvGrpSpPr>
        <p:grpSpPr bwMode="auto">
          <a:xfrm>
            <a:off x="609600" y="2590800"/>
            <a:ext cx="914400" cy="922338"/>
            <a:chOff x="2438583" y="2735759"/>
            <a:chExt cx="914400" cy="921841"/>
          </a:xfrm>
        </p:grpSpPr>
        <p:sp>
          <p:nvSpPr>
            <p:cNvPr id="31" name="Rounded Rectangle 30"/>
            <p:cNvSpPr>
              <a:spLocks noChangeArrowheads="1"/>
            </p:cNvSpPr>
            <p:nvPr/>
          </p:nvSpPr>
          <p:spPr bwMode="auto">
            <a:xfrm>
              <a:off x="2438583" y="2743693"/>
              <a:ext cx="914400" cy="913907"/>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3577" name="TextBox 35"/>
            <p:cNvSpPr txBox="1">
              <a:spLocks noChangeArrowheads="1"/>
            </p:cNvSpPr>
            <p:nvPr/>
          </p:nvSpPr>
          <p:spPr bwMode="auto">
            <a:xfrm>
              <a:off x="2667000" y="2735759"/>
              <a:ext cx="457200" cy="769441"/>
            </a:xfrm>
            <a:prstGeom prst="rect">
              <a:avLst/>
            </a:prstGeom>
            <a:noFill/>
            <a:ln w="9525">
              <a:noFill/>
              <a:miter lim="800000"/>
              <a:headEnd/>
              <a:tailEnd/>
            </a:ln>
          </p:spPr>
          <p:txBody>
            <a:bodyPr>
              <a:spAutoFit/>
            </a:bodyPr>
            <a:lstStyle/>
            <a:p>
              <a:r>
                <a:rPr lang="en-US" sz="4400" b="1" i="1"/>
                <a:t>x</a:t>
              </a:r>
            </a:p>
          </p:txBody>
        </p:sp>
      </p:grpSp>
      <p:grpSp>
        <p:nvGrpSpPr>
          <p:cNvPr id="23562" name="Group 37"/>
          <p:cNvGrpSpPr>
            <a:grpSpLocks/>
          </p:cNvGrpSpPr>
          <p:nvPr/>
        </p:nvGrpSpPr>
        <p:grpSpPr bwMode="auto">
          <a:xfrm>
            <a:off x="1676400" y="2590800"/>
            <a:ext cx="914400" cy="922338"/>
            <a:chOff x="2438583" y="2735759"/>
            <a:chExt cx="914400" cy="921841"/>
          </a:xfrm>
        </p:grpSpPr>
        <p:sp>
          <p:nvSpPr>
            <p:cNvPr id="39" name="Rounded Rectangle 38"/>
            <p:cNvSpPr>
              <a:spLocks noChangeArrowheads="1"/>
            </p:cNvSpPr>
            <p:nvPr/>
          </p:nvSpPr>
          <p:spPr bwMode="auto">
            <a:xfrm>
              <a:off x="2438583" y="2743693"/>
              <a:ext cx="914400" cy="913907"/>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3575" name="TextBox 39"/>
            <p:cNvSpPr txBox="1">
              <a:spLocks noChangeArrowheads="1"/>
            </p:cNvSpPr>
            <p:nvPr/>
          </p:nvSpPr>
          <p:spPr bwMode="auto">
            <a:xfrm>
              <a:off x="2667183" y="2735759"/>
              <a:ext cx="457200" cy="769441"/>
            </a:xfrm>
            <a:prstGeom prst="rect">
              <a:avLst/>
            </a:prstGeom>
            <a:noFill/>
            <a:ln w="9525">
              <a:noFill/>
              <a:miter lim="800000"/>
              <a:headEnd/>
              <a:tailEnd/>
            </a:ln>
          </p:spPr>
          <p:txBody>
            <a:bodyPr>
              <a:spAutoFit/>
            </a:bodyPr>
            <a:lstStyle/>
            <a:p>
              <a:r>
                <a:rPr lang="en-US" sz="4400" b="1" i="1"/>
                <a:t>x</a:t>
              </a:r>
            </a:p>
          </p:txBody>
        </p:sp>
      </p:grpSp>
      <p:grpSp>
        <p:nvGrpSpPr>
          <p:cNvPr id="23563" name="Group 40"/>
          <p:cNvGrpSpPr>
            <a:grpSpLocks/>
          </p:cNvGrpSpPr>
          <p:nvPr/>
        </p:nvGrpSpPr>
        <p:grpSpPr bwMode="auto">
          <a:xfrm>
            <a:off x="2819400" y="2598738"/>
            <a:ext cx="914400" cy="920750"/>
            <a:chOff x="2438583" y="2735759"/>
            <a:chExt cx="914400" cy="921841"/>
          </a:xfrm>
        </p:grpSpPr>
        <p:sp>
          <p:nvSpPr>
            <p:cNvPr id="42" name="Rounded Rectangle 41"/>
            <p:cNvSpPr>
              <a:spLocks noChangeArrowheads="1"/>
            </p:cNvSpPr>
            <p:nvPr/>
          </p:nvSpPr>
          <p:spPr bwMode="auto">
            <a:xfrm>
              <a:off x="2438583" y="2743705"/>
              <a:ext cx="914400" cy="913895"/>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3573" name="TextBox 42"/>
            <p:cNvSpPr txBox="1">
              <a:spLocks noChangeArrowheads="1"/>
            </p:cNvSpPr>
            <p:nvPr/>
          </p:nvSpPr>
          <p:spPr bwMode="auto">
            <a:xfrm>
              <a:off x="2667000" y="2735759"/>
              <a:ext cx="457200" cy="769441"/>
            </a:xfrm>
            <a:prstGeom prst="rect">
              <a:avLst/>
            </a:prstGeom>
            <a:noFill/>
            <a:ln w="9525">
              <a:noFill/>
              <a:miter lim="800000"/>
              <a:headEnd/>
              <a:tailEnd/>
            </a:ln>
          </p:spPr>
          <p:txBody>
            <a:bodyPr>
              <a:spAutoFit/>
            </a:bodyPr>
            <a:lstStyle/>
            <a:p>
              <a:r>
                <a:rPr lang="en-US" sz="4400" b="1" i="1"/>
                <a:t>x</a:t>
              </a:r>
            </a:p>
          </p:txBody>
        </p:sp>
      </p:grpSp>
      <p:sp>
        <p:nvSpPr>
          <p:cNvPr id="44" name="TextBox 43"/>
          <p:cNvSpPr txBox="1"/>
          <p:nvPr/>
        </p:nvSpPr>
        <p:spPr>
          <a:xfrm>
            <a:off x="457200" y="1792288"/>
            <a:ext cx="8686800" cy="646112"/>
          </a:xfrm>
          <a:prstGeom prst="rect">
            <a:avLst/>
          </a:prstGeom>
          <a:noFill/>
        </p:spPr>
        <p:txBody>
          <a:bodyPr>
            <a:spAutoFit/>
          </a:bodyPr>
          <a:lstStyle/>
          <a:p>
            <a:pPr>
              <a:defRPr/>
            </a:pPr>
            <a:r>
              <a:rPr lang="en-US" sz="3600" b="1" dirty="0">
                <a:latin typeface="+mn-lt"/>
                <a:ea typeface="ＭＳ Ｐゴシック" charset="-128"/>
                <a:cs typeface="Cambria"/>
              </a:rPr>
              <a:t>So, how many tiles would we need?</a:t>
            </a:r>
          </a:p>
        </p:txBody>
      </p:sp>
      <p:graphicFrame>
        <p:nvGraphicFramePr>
          <p:cNvPr id="23565" name="Object 3"/>
          <p:cNvGraphicFramePr>
            <a:graphicFrameLocks noChangeAspect="1"/>
          </p:cNvGraphicFramePr>
          <p:nvPr/>
        </p:nvGraphicFramePr>
        <p:xfrm>
          <a:off x="3876675" y="2743200"/>
          <a:ext cx="1304925" cy="592138"/>
        </p:xfrm>
        <a:graphic>
          <a:graphicData uri="http://schemas.openxmlformats.org/presentationml/2006/ole">
            <mc:AlternateContent xmlns:mc="http://schemas.openxmlformats.org/markup-compatibility/2006">
              <mc:Choice xmlns:v="urn:schemas-microsoft-com:vml" Requires="v">
                <p:oleObj spid="_x0000_s23567" name="Equation" r:id="rId10" imgW="317500" imgH="127000" progId="Equation.3">
                  <p:embed/>
                </p:oleObj>
              </mc:Choice>
              <mc:Fallback>
                <p:oleObj name="Equation" r:id="rId10" imgW="317500" imgH="127000" progId="Equation.3">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76675" y="2743200"/>
                        <a:ext cx="1304925" cy="592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66" name="TextBox 68"/>
          <p:cNvSpPr txBox="1">
            <a:spLocks noChangeArrowheads="1"/>
          </p:cNvSpPr>
          <p:nvPr/>
        </p:nvSpPr>
        <p:spPr bwMode="auto">
          <a:xfrm>
            <a:off x="457200" y="1143000"/>
            <a:ext cx="6248400" cy="646113"/>
          </a:xfrm>
          <a:prstGeom prst="rect">
            <a:avLst/>
          </a:prstGeom>
          <a:noFill/>
          <a:ln w="9525">
            <a:noFill/>
            <a:miter lim="800000"/>
            <a:headEnd/>
            <a:tailEnd/>
          </a:ln>
        </p:spPr>
        <p:txBody>
          <a:bodyPr>
            <a:spAutoFit/>
          </a:bodyPr>
          <a:lstStyle/>
          <a:p>
            <a:r>
              <a:rPr lang="en-US" sz="3600" b="1"/>
              <a:t>Let each x represent a red tile. </a:t>
            </a:r>
            <a:endParaRPr lang="en-US" sz="3600"/>
          </a:p>
        </p:txBody>
      </p:sp>
      <p:grpSp>
        <p:nvGrpSpPr>
          <p:cNvPr id="23567" name="Group 78"/>
          <p:cNvGrpSpPr>
            <a:grpSpLocks/>
          </p:cNvGrpSpPr>
          <p:nvPr/>
        </p:nvGrpSpPr>
        <p:grpSpPr bwMode="auto">
          <a:xfrm>
            <a:off x="5181600" y="993775"/>
            <a:ext cx="3886200" cy="2892425"/>
            <a:chOff x="1066800" y="3124199"/>
            <a:chExt cx="3886200" cy="2892426"/>
          </a:xfrm>
        </p:grpSpPr>
        <p:sp>
          <p:nvSpPr>
            <p:cNvPr id="80" name="Explosion 2 79"/>
            <p:cNvSpPr>
              <a:spLocks noChangeArrowheads="1"/>
            </p:cNvSpPr>
            <p:nvPr/>
          </p:nvSpPr>
          <p:spPr bwMode="auto">
            <a:xfrm>
              <a:off x="1066800" y="3124199"/>
              <a:ext cx="3886200" cy="2892426"/>
            </a:xfrm>
            <a:prstGeom prst="irregularSeal2">
              <a:avLst/>
            </a:prstGeom>
            <a:solidFill>
              <a:schemeClr val="bg1"/>
            </a:solidFill>
            <a:ln w="38100">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3571" name="TextBox 80">
              <a:hlinkClick r:id="rId12" action="ppaction://hlinksldjump"/>
            </p:cNvPr>
            <p:cNvSpPr txBox="1">
              <a:spLocks noChangeArrowheads="1"/>
            </p:cNvSpPr>
            <p:nvPr/>
          </p:nvSpPr>
          <p:spPr bwMode="auto">
            <a:xfrm>
              <a:off x="1447800" y="3810000"/>
              <a:ext cx="2971800" cy="1569660"/>
            </a:xfrm>
            <a:prstGeom prst="rect">
              <a:avLst/>
            </a:prstGeom>
            <a:noFill/>
            <a:ln w="9525">
              <a:noFill/>
              <a:miter lim="800000"/>
              <a:headEnd/>
              <a:tailEnd/>
            </a:ln>
          </p:spPr>
          <p:txBody>
            <a:bodyPr>
              <a:spAutoFit/>
            </a:bodyPr>
            <a:lstStyle/>
            <a:p>
              <a:pPr algn="ctr"/>
              <a:r>
                <a:rPr lang="en-US" sz="3200" b="1">
                  <a:latin typeface="Apple Casual" charset="0"/>
                </a:rPr>
                <a:t>We just </a:t>
              </a:r>
              <a:r>
                <a:rPr lang="en-US" sz="3200" b="1" u="sng">
                  <a:solidFill>
                    <a:srgbClr val="0000FF"/>
                  </a:solidFill>
                  <a:latin typeface="Apple Casual" charset="0"/>
                </a:rPr>
                <a:t>combined </a:t>
              </a:r>
              <a:r>
                <a:rPr lang="en-US" sz="3200" b="1">
                  <a:latin typeface="Apple Casual" charset="0"/>
                </a:rPr>
                <a:t>all the x</a:t>
              </a:r>
              <a:r>
                <a:rPr lang="ja-JP" altLang="en-US" sz="3200" b="1">
                  <a:latin typeface="Apple Casual" charset="0"/>
                </a:rPr>
                <a:t>’</a:t>
              </a:r>
              <a:r>
                <a:rPr lang="en-US" altLang="ja-JP" sz="3200" b="1">
                  <a:latin typeface="Apple Casual" charset="0"/>
                </a:rPr>
                <a:t>s!</a:t>
              </a:r>
              <a:endParaRPr lang="en-US" sz="3200" b="1">
                <a:latin typeface="Apple Casual" charset="0"/>
              </a:endParaRPr>
            </a:p>
          </p:txBody>
        </p:sp>
      </p:grpSp>
      <p:sp>
        <p:nvSpPr>
          <p:cNvPr id="41" name="TextBox 40"/>
          <p:cNvSpPr txBox="1"/>
          <p:nvPr/>
        </p:nvSpPr>
        <p:spPr>
          <a:xfrm>
            <a:off x="2210340" y="3886200"/>
            <a:ext cx="3962400" cy="14465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4400" b="1" dirty="0">
                <a:ln>
                  <a:solidFill>
                    <a:schemeClr val="tx1"/>
                  </a:solidFill>
                </a:ln>
                <a:solidFill>
                  <a:srgbClr val="C0504D"/>
                </a:solidFill>
                <a:latin typeface="Cambria" pitchFamily="18" charset="0"/>
              </a:rPr>
              <a:t>To add altogether!</a:t>
            </a:r>
            <a:endParaRPr lang="en-US" sz="4400" dirty="0"/>
          </a:p>
        </p:txBody>
      </p:sp>
      <p:sp>
        <p:nvSpPr>
          <p:cNvPr id="23569" name="TextBox 27">
            <a:hlinkClick r:id="rId13" action="ppaction://hlinksldjump"/>
          </p:cNvPr>
          <p:cNvSpPr txBox="1">
            <a:spLocks noChangeArrowheads="1"/>
          </p:cNvSpPr>
          <p:nvPr/>
        </p:nvSpPr>
        <p:spPr bwMode="auto">
          <a:xfrm>
            <a:off x="7086600" y="5238750"/>
            <a:ext cx="1828800" cy="400050"/>
          </a:xfrm>
          <a:prstGeom prst="rect">
            <a:avLst/>
          </a:prstGeom>
          <a:noFill/>
          <a:ln w="9525">
            <a:noFill/>
            <a:miter lim="800000"/>
            <a:headEnd/>
            <a:tailEnd/>
          </a:ln>
        </p:spPr>
        <p:txBody>
          <a:bodyPr>
            <a:spAutoFit/>
          </a:bodyPr>
          <a:lstStyle/>
          <a:p>
            <a:pPr algn="ctr"/>
            <a:r>
              <a:rPr lang="en-US" sz="2000" u="sng"/>
              <a:t>Click to go back</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2"/>
          <p:cNvSpPr>
            <a:spLocks noGrp="1"/>
          </p:cNvSpPr>
          <p:nvPr>
            <p:ph type="sldNum" sz="quarter" idx="12"/>
          </p:nvPr>
        </p:nvSpPr>
        <p:spPr bwMode="auto">
          <a:noFill/>
          <a:ln>
            <a:miter lim="800000"/>
            <a:headEnd/>
            <a:tailEnd/>
          </a:ln>
        </p:spPr>
        <p:txBody>
          <a:bodyPr/>
          <a:lstStyle/>
          <a:p>
            <a:fld id="{17AB6468-C71B-4A46-852C-2206DD30A78A}" type="slidenum">
              <a:rPr lang="en-US">
                <a:cs typeface="Arial" charset="0"/>
              </a:rPr>
              <a:pPr/>
              <a:t>13</a:t>
            </a:fld>
            <a:endParaRPr lang="en-US">
              <a:cs typeface="Arial" charset="0"/>
            </a:endParaRPr>
          </a:p>
        </p:txBody>
      </p:sp>
      <p:sp>
        <p:nvSpPr>
          <p:cNvPr id="4" name="White Background"/>
          <p:cNvSpPr>
            <a:spLocks noChangeArrowheads="1"/>
          </p:cNvSpPr>
          <p:nvPr/>
        </p:nvSpPr>
        <p:spPr bwMode="auto">
          <a:xfrm>
            <a:off x="228600" y="563563"/>
            <a:ext cx="8686800" cy="546258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sz="1800">
              <a:latin typeface="Calibri" charset="0"/>
              <a:ea typeface="ＭＳ Ｐゴシック" charset="-128"/>
            </a:endParaRPr>
          </a:p>
        </p:txBody>
      </p:sp>
      <p:sp>
        <p:nvSpPr>
          <p:cNvPr id="5" name="Page Title"/>
          <p:cNvSpPr txBox="1">
            <a:spLocks/>
          </p:cNvSpPr>
          <p:nvPr/>
        </p:nvSpPr>
        <p:spPr bwMode="auto">
          <a:xfrm>
            <a:off x="152400" y="-76200"/>
            <a:ext cx="8229600" cy="639763"/>
          </a:xfrm>
          <a:prstGeom prst="rect">
            <a:avLst/>
          </a:prstGeom>
          <a:noFill/>
          <a:ln>
            <a:noFill/>
          </a:ln>
          <a:extLst/>
        </p:spPr>
        <p:txBody>
          <a:bodyPr anchor="ctr"/>
          <a:lstStyle/>
          <a:p>
            <a:pPr eaLnBrk="0" hangingPunct="0">
              <a:defRPr/>
            </a:pPr>
            <a:r>
              <a:rPr lang="en-US" sz="3200" b="1" dirty="0">
                <a:solidFill>
                  <a:schemeClr val="bg1"/>
                </a:solidFill>
                <a:latin typeface="+mj-lt"/>
                <a:ea typeface="ＭＳ Ｐゴシック" charset="-128"/>
                <a:cs typeface="ＭＳ Ｐゴシック" charset="0"/>
              </a:rPr>
              <a:t>Explore- Using Tiles</a:t>
            </a:r>
          </a:p>
        </p:txBody>
      </p:sp>
      <p:grpSp>
        <p:nvGrpSpPr>
          <p:cNvPr id="24581" name="Group 55"/>
          <p:cNvGrpSpPr>
            <a:grpSpLocks/>
          </p:cNvGrpSpPr>
          <p:nvPr/>
        </p:nvGrpSpPr>
        <p:grpSpPr bwMode="auto">
          <a:xfrm>
            <a:off x="334963" y="533400"/>
            <a:ext cx="4694237" cy="914400"/>
            <a:chOff x="334779" y="762000"/>
            <a:chExt cx="4694421" cy="914400"/>
          </a:xfrm>
        </p:grpSpPr>
        <p:pic>
          <p:nvPicPr>
            <p:cNvPr id="24630" name="Picture 5"/>
            <p:cNvPicPr>
              <a:picLocks noChangeAspect="1" noChangeArrowheads="1"/>
            </p:cNvPicPr>
            <p:nvPr/>
          </p:nvPicPr>
          <p:blipFill>
            <a:blip r:embed="rId4" cstate="print"/>
            <a:srcRect/>
            <a:stretch>
              <a:fillRect/>
            </a:stretch>
          </p:blipFill>
          <p:spPr bwMode="auto">
            <a:xfrm>
              <a:off x="334779" y="838200"/>
              <a:ext cx="1341438" cy="838200"/>
            </a:xfrm>
            <a:prstGeom prst="rect">
              <a:avLst/>
            </a:prstGeom>
            <a:noFill/>
            <a:ln w="9525">
              <a:noFill/>
              <a:miter lim="800000"/>
              <a:headEnd/>
              <a:tailEnd/>
            </a:ln>
          </p:spPr>
        </p:pic>
        <p:sp>
          <p:nvSpPr>
            <p:cNvPr id="7" name="Rectangle 6"/>
            <p:cNvSpPr/>
            <p:nvPr/>
          </p:nvSpPr>
          <p:spPr>
            <a:xfrm>
              <a:off x="1600200" y="762000"/>
              <a:ext cx="3429000" cy="584776"/>
            </a:xfrm>
            <a:prstGeom prst="rect">
              <a:avLst/>
            </a:prstGeom>
            <a:noFill/>
          </p:spPr>
          <p:txBody>
            <a:bodyPr>
              <a:spAutoFit/>
            </a:bodyPr>
            <a:lstStyle/>
            <a:p>
              <a:pPr>
                <a:defRPr/>
              </a:pP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charset="0"/>
                  <a:ea typeface="ＭＳ Ｐゴシック" charset="-128"/>
                </a:rPr>
                <a:t>Turn and Talk…</a:t>
              </a:r>
            </a:p>
          </p:txBody>
        </p:sp>
      </p:grpSp>
      <p:sp>
        <p:nvSpPr>
          <p:cNvPr id="24582" name="TextBox 7"/>
          <p:cNvSpPr txBox="1">
            <a:spLocks noChangeArrowheads="1"/>
          </p:cNvSpPr>
          <p:nvPr/>
        </p:nvSpPr>
        <p:spPr bwMode="auto">
          <a:xfrm>
            <a:off x="1782763" y="1066800"/>
            <a:ext cx="7361237" cy="646113"/>
          </a:xfrm>
          <a:prstGeom prst="rect">
            <a:avLst/>
          </a:prstGeom>
          <a:noFill/>
          <a:ln w="9525">
            <a:noFill/>
            <a:miter lim="800000"/>
            <a:headEnd/>
            <a:tailEnd/>
          </a:ln>
        </p:spPr>
        <p:txBody>
          <a:bodyPr>
            <a:spAutoFit/>
          </a:bodyPr>
          <a:lstStyle/>
          <a:p>
            <a:r>
              <a:rPr lang="en-US" sz="3600" b="1"/>
              <a:t>Using your tiles, what would you get</a:t>
            </a:r>
          </a:p>
        </p:txBody>
      </p:sp>
      <p:sp>
        <p:nvSpPr>
          <p:cNvPr id="13" name="Agenda Link">
            <a:hlinkClick r:id="rId5"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sz="1800" b="1" dirty="0">
                <a:solidFill>
                  <a:schemeClr val="bg1"/>
                </a:solidFill>
                <a:latin typeface="Perpetua" pitchFamily="18" charset="0"/>
                <a:ea typeface="+mj-ea"/>
                <a:cs typeface="+mj-cs"/>
              </a:rPr>
              <a:t>Agenda</a:t>
            </a:r>
          </a:p>
        </p:txBody>
      </p:sp>
      <p:grpSp>
        <p:nvGrpSpPr>
          <p:cNvPr id="3" name="Group 56"/>
          <p:cNvGrpSpPr>
            <a:grpSpLocks/>
          </p:cNvGrpSpPr>
          <p:nvPr/>
        </p:nvGrpSpPr>
        <p:grpSpPr bwMode="auto">
          <a:xfrm>
            <a:off x="304800" y="2354263"/>
            <a:ext cx="1905000" cy="922337"/>
            <a:chOff x="1447800" y="2971800"/>
            <a:chExt cx="1905000" cy="921841"/>
          </a:xfrm>
        </p:grpSpPr>
        <p:grpSp>
          <p:nvGrpSpPr>
            <p:cNvPr id="24624" name="Group 19"/>
            <p:cNvGrpSpPr>
              <a:grpSpLocks/>
            </p:cNvGrpSpPr>
            <p:nvPr/>
          </p:nvGrpSpPr>
          <p:grpSpPr bwMode="auto">
            <a:xfrm>
              <a:off x="1447800" y="2971800"/>
              <a:ext cx="914400" cy="914400"/>
              <a:chOff x="1828800" y="2971800"/>
              <a:chExt cx="914400" cy="914400"/>
            </a:xfrm>
          </p:grpSpPr>
          <p:sp>
            <p:nvSpPr>
              <p:cNvPr id="18" name="Rounded Rectangle 17"/>
              <p:cNvSpPr>
                <a:spLocks noChangeArrowheads="1"/>
              </p:cNvSpPr>
              <p:nvPr/>
            </p:nvSpPr>
            <p:spPr bwMode="auto">
              <a:xfrm>
                <a:off x="1828800" y="2971800"/>
                <a:ext cx="914400" cy="913908"/>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4629" name="TextBox 18"/>
              <p:cNvSpPr txBox="1">
                <a:spLocks noChangeArrowheads="1"/>
              </p:cNvSpPr>
              <p:nvPr/>
            </p:nvSpPr>
            <p:spPr bwMode="auto">
              <a:xfrm>
                <a:off x="2057217" y="2971800"/>
                <a:ext cx="457200" cy="769441"/>
              </a:xfrm>
              <a:prstGeom prst="rect">
                <a:avLst/>
              </a:prstGeom>
              <a:noFill/>
              <a:ln w="9525">
                <a:noFill/>
                <a:miter lim="800000"/>
                <a:headEnd/>
                <a:tailEnd/>
              </a:ln>
            </p:spPr>
            <p:txBody>
              <a:bodyPr>
                <a:spAutoFit/>
              </a:bodyPr>
              <a:lstStyle/>
              <a:p>
                <a:r>
                  <a:rPr lang="en-US" sz="4400" b="1" i="1"/>
                  <a:t>x</a:t>
                </a:r>
              </a:p>
            </p:txBody>
          </p:sp>
        </p:grpSp>
        <p:grpSp>
          <p:nvGrpSpPr>
            <p:cNvPr id="24625" name="Group 20"/>
            <p:cNvGrpSpPr>
              <a:grpSpLocks/>
            </p:cNvGrpSpPr>
            <p:nvPr/>
          </p:nvGrpSpPr>
          <p:grpSpPr bwMode="auto">
            <a:xfrm>
              <a:off x="2438400" y="2979241"/>
              <a:ext cx="914400" cy="914400"/>
              <a:chOff x="1828800" y="2971800"/>
              <a:chExt cx="914400" cy="914400"/>
            </a:xfrm>
          </p:grpSpPr>
          <p:sp>
            <p:nvSpPr>
              <p:cNvPr id="22" name="Rounded Rectangle 21"/>
              <p:cNvSpPr>
                <a:spLocks noChangeArrowheads="1"/>
              </p:cNvSpPr>
              <p:nvPr/>
            </p:nvSpPr>
            <p:spPr bwMode="auto">
              <a:xfrm>
                <a:off x="1828800" y="2972292"/>
                <a:ext cx="914400" cy="913908"/>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4627" name="TextBox 22"/>
              <p:cNvSpPr txBox="1">
                <a:spLocks noChangeArrowheads="1"/>
              </p:cNvSpPr>
              <p:nvPr/>
            </p:nvSpPr>
            <p:spPr bwMode="auto">
              <a:xfrm>
                <a:off x="2057217" y="2971800"/>
                <a:ext cx="457200" cy="769441"/>
              </a:xfrm>
              <a:prstGeom prst="rect">
                <a:avLst/>
              </a:prstGeom>
              <a:noFill/>
              <a:ln w="9525">
                <a:noFill/>
                <a:miter lim="800000"/>
                <a:headEnd/>
                <a:tailEnd/>
              </a:ln>
            </p:spPr>
            <p:txBody>
              <a:bodyPr>
                <a:spAutoFit/>
              </a:bodyPr>
              <a:lstStyle/>
              <a:p>
                <a:r>
                  <a:rPr lang="en-US" sz="4400" b="1" i="1"/>
                  <a:t>x</a:t>
                </a:r>
              </a:p>
            </p:txBody>
          </p:sp>
        </p:grpSp>
      </p:grpSp>
      <p:grpSp>
        <p:nvGrpSpPr>
          <p:cNvPr id="9" name="Group 57"/>
          <p:cNvGrpSpPr>
            <a:grpSpLocks/>
          </p:cNvGrpSpPr>
          <p:nvPr/>
        </p:nvGrpSpPr>
        <p:grpSpPr bwMode="auto">
          <a:xfrm>
            <a:off x="2844800" y="2374900"/>
            <a:ext cx="3886200" cy="914400"/>
            <a:chOff x="4495800" y="2971800"/>
            <a:chExt cx="3886200" cy="914400"/>
          </a:xfrm>
        </p:grpSpPr>
        <p:grpSp>
          <p:nvGrpSpPr>
            <p:cNvPr id="24612" name="Group 23"/>
            <p:cNvGrpSpPr>
              <a:grpSpLocks/>
            </p:cNvGrpSpPr>
            <p:nvPr/>
          </p:nvGrpSpPr>
          <p:grpSpPr bwMode="auto">
            <a:xfrm>
              <a:off x="4495800" y="2971800"/>
              <a:ext cx="914400" cy="914400"/>
              <a:chOff x="1828800" y="2971800"/>
              <a:chExt cx="914400" cy="914400"/>
            </a:xfrm>
          </p:grpSpPr>
          <p:sp>
            <p:nvSpPr>
              <p:cNvPr id="25" name="Rounded Rectangle 24"/>
              <p:cNvSpPr>
                <a:spLocks noChangeArrowheads="1"/>
              </p:cNvSpPr>
              <p:nvPr/>
            </p:nvSpPr>
            <p:spPr bwMode="auto">
              <a:xfrm>
                <a:off x="1828800" y="2971800"/>
                <a:ext cx="914400" cy="914400"/>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4623" name="TextBox 25"/>
              <p:cNvSpPr txBox="1">
                <a:spLocks noChangeArrowheads="1"/>
              </p:cNvSpPr>
              <p:nvPr/>
            </p:nvSpPr>
            <p:spPr bwMode="auto">
              <a:xfrm>
                <a:off x="2057217" y="2971800"/>
                <a:ext cx="457200" cy="769441"/>
              </a:xfrm>
              <a:prstGeom prst="rect">
                <a:avLst/>
              </a:prstGeom>
              <a:noFill/>
              <a:ln w="9525">
                <a:noFill/>
                <a:miter lim="800000"/>
                <a:headEnd/>
                <a:tailEnd/>
              </a:ln>
            </p:spPr>
            <p:txBody>
              <a:bodyPr>
                <a:spAutoFit/>
              </a:bodyPr>
              <a:lstStyle/>
              <a:p>
                <a:r>
                  <a:rPr lang="en-US" sz="4400" b="1" i="1"/>
                  <a:t>x</a:t>
                </a:r>
              </a:p>
            </p:txBody>
          </p:sp>
        </p:grpSp>
        <p:grpSp>
          <p:nvGrpSpPr>
            <p:cNvPr id="24613" name="Group 26"/>
            <p:cNvGrpSpPr>
              <a:grpSpLocks/>
            </p:cNvGrpSpPr>
            <p:nvPr/>
          </p:nvGrpSpPr>
          <p:grpSpPr bwMode="auto">
            <a:xfrm>
              <a:off x="5486400" y="2971800"/>
              <a:ext cx="914400" cy="914400"/>
              <a:chOff x="1828800" y="2971800"/>
              <a:chExt cx="914400" cy="914400"/>
            </a:xfrm>
          </p:grpSpPr>
          <p:sp>
            <p:nvSpPr>
              <p:cNvPr id="28" name="Rounded Rectangle 27"/>
              <p:cNvSpPr>
                <a:spLocks noChangeArrowheads="1"/>
              </p:cNvSpPr>
              <p:nvPr/>
            </p:nvSpPr>
            <p:spPr bwMode="auto">
              <a:xfrm>
                <a:off x="1828800" y="2971800"/>
                <a:ext cx="914400" cy="914400"/>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4621" name="TextBox 28"/>
              <p:cNvSpPr txBox="1">
                <a:spLocks noChangeArrowheads="1"/>
              </p:cNvSpPr>
              <p:nvPr/>
            </p:nvSpPr>
            <p:spPr bwMode="auto">
              <a:xfrm>
                <a:off x="2057217" y="2971800"/>
                <a:ext cx="457200" cy="769441"/>
              </a:xfrm>
              <a:prstGeom prst="rect">
                <a:avLst/>
              </a:prstGeom>
              <a:noFill/>
              <a:ln w="9525">
                <a:noFill/>
                <a:miter lim="800000"/>
                <a:headEnd/>
                <a:tailEnd/>
              </a:ln>
            </p:spPr>
            <p:txBody>
              <a:bodyPr>
                <a:spAutoFit/>
              </a:bodyPr>
              <a:lstStyle/>
              <a:p>
                <a:r>
                  <a:rPr lang="en-US" sz="4400" b="1" i="1"/>
                  <a:t>x</a:t>
                </a:r>
              </a:p>
            </p:txBody>
          </p:sp>
        </p:grpSp>
        <p:grpSp>
          <p:nvGrpSpPr>
            <p:cNvPr id="24614" name="Group 29"/>
            <p:cNvGrpSpPr>
              <a:grpSpLocks/>
            </p:cNvGrpSpPr>
            <p:nvPr/>
          </p:nvGrpSpPr>
          <p:grpSpPr bwMode="auto">
            <a:xfrm>
              <a:off x="6477000" y="2971800"/>
              <a:ext cx="914400" cy="914400"/>
              <a:chOff x="1828800" y="2971800"/>
              <a:chExt cx="914400" cy="914400"/>
            </a:xfrm>
          </p:grpSpPr>
          <p:sp>
            <p:nvSpPr>
              <p:cNvPr id="31" name="Rounded Rectangle 30"/>
              <p:cNvSpPr>
                <a:spLocks noChangeArrowheads="1"/>
              </p:cNvSpPr>
              <p:nvPr/>
            </p:nvSpPr>
            <p:spPr bwMode="auto">
              <a:xfrm>
                <a:off x="1828800" y="2971800"/>
                <a:ext cx="914400" cy="914400"/>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4619" name="TextBox 31"/>
              <p:cNvSpPr txBox="1">
                <a:spLocks noChangeArrowheads="1"/>
              </p:cNvSpPr>
              <p:nvPr/>
            </p:nvSpPr>
            <p:spPr bwMode="auto">
              <a:xfrm>
                <a:off x="2057217" y="2971800"/>
                <a:ext cx="457200" cy="769441"/>
              </a:xfrm>
              <a:prstGeom prst="rect">
                <a:avLst/>
              </a:prstGeom>
              <a:noFill/>
              <a:ln w="9525">
                <a:noFill/>
                <a:miter lim="800000"/>
                <a:headEnd/>
                <a:tailEnd/>
              </a:ln>
            </p:spPr>
            <p:txBody>
              <a:bodyPr>
                <a:spAutoFit/>
              </a:bodyPr>
              <a:lstStyle/>
              <a:p>
                <a:r>
                  <a:rPr lang="en-US" sz="4400" b="1" i="1"/>
                  <a:t>x</a:t>
                </a:r>
              </a:p>
            </p:txBody>
          </p:sp>
        </p:grpSp>
        <p:grpSp>
          <p:nvGrpSpPr>
            <p:cNvPr id="24615" name="Group 32"/>
            <p:cNvGrpSpPr>
              <a:grpSpLocks/>
            </p:cNvGrpSpPr>
            <p:nvPr/>
          </p:nvGrpSpPr>
          <p:grpSpPr bwMode="auto">
            <a:xfrm>
              <a:off x="7467600" y="2971800"/>
              <a:ext cx="914400" cy="914400"/>
              <a:chOff x="1828800" y="2971800"/>
              <a:chExt cx="914400" cy="914400"/>
            </a:xfrm>
          </p:grpSpPr>
          <p:sp>
            <p:nvSpPr>
              <p:cNvPr id="34" name="Rounded Rectangle 33"/>
              <p:cNvSpPr>
                <a:spLocks noChangeArrowheads="1"/>
              </p:cNvSpPr>
              <p:nvPr/>
            </p:nvSpPr>
            <p:spPr bwMode="auto">
              <a:xfrm>
                <a:off x="1828800" y="2971800"/>
                <a:ext cx="914400" cy="914400"/>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4617" name="TextBox 34"/>
              <p:cNvSpPr txBox="1">
                <a:spLocks noChangeArrowheads="1"/>
              </p:cNvSpPr>
              <p:nvPr/>
            </p:nvSpPr>
            <p:spPr bwMode="auto">
              <a:xfrm>
                <a:off x="2057217" y="2971800"/>
                <a:ext cx="457200" cy="769441"/>
              </a:xfrm>
              <a:prstGeom prst="rect">
                <a:avLst/>
              </a:prstGeom>
              <a:noFill/>
              <a:ln w="9525">
                <a:noFill/>
                <a:miter lim="800000"/>
                <a:headEnd/>
                <a:tailEnd/>
              </a:ln>
            </p:spPr>
            <p:txBody>
              <a:bodyPr>
                <a:spAutoFit/>
              </a:bodyPr>
              <a:lstStyle/>
              <a:p>
                <a:r>
                  <a:rPr lang="en-US" sz="4400" b="1" i="1"/>
                  <a:t>x</a:t>
                </a:r>
              </a:p>
            </p:txBody>
          </p:sp>
        </p:grpSp>
      </p:grpSp>
      <p:sp>
        <p:nvSpPr>
          <p:cNvPr id="36" name="TextBox 35"/>
          <p:cNvSpPr txBox="1">
            <a:spLocks noChangeArrowheads="1"/>
          </p:cNvSpPr>
          <p:nvPr/>
        </p:nvSpPr>
        <p:spPr bwMode="auto">
          <a:xfrm>
            <a:off x="2133600" y="2260600"/>
            <a:ext cx="762000" cy="1016000"/>
          </a:xfrm>
          <a:prstGeom prst="rect">
            <a:avLst/>
          </a:prstGeom>
          <a:noFill/>
          <a:ln w="9525">
            <a:noFill/>
            <a:miter lim="800000"/>
            <a:headEnd/>
            <a:tailEnd/>
          </a:ln>
        </p:spPr>
        <p:txBody>
          <a:bodyPr>
            <a:spAutoFit/>
          </a:bodyPr>
          <a:lstStyle/>
          <a:p>
            <a:pPr algn="ctr"/>
            <a:r>
              <a:rPr lang="en-US" sz="6000" b="1"/>
              <a:t>+</a:t>
            </a:r>
          </a:p>
        </p:txBody>
      </p:sp>
      <p:grpSp>
        <p:nvGrpSpPr>
          <p:cNvPr id="15" name="Group 65"/>
          <p:cNvGrpSpPr>
            <a:grpSpLocks/>
          </p:cNvGrpSpPr>
          <p:nvPr/>
        </p:nvGrpSpPr>
        <p:grpSpPr bwMode="auto">
          <a:xfrm>
            <a:off x="381000" y="3962400"/>
            <a:ext cx="5867400" cy="914400"/>
            <a:chOff x="381000" y="3581400"/>
            <a:chExt cx="5867400" cy="914400"/>
          </a:xfrm>
        </p:grpSpPr>
        <p:grpSp>
          <p:nvGrpSpPr>
            <p:cNvPr id="24594" name="Group 36"/>
            <p:cNvGrpSpPr>
              <a:grpSpLocks/>
            </p:cNvGrpSpPr>
            <p:nvPr/>
          </p:nvGrpSpPr>
          <p:grpSpPr bwMode="auto">
            <a:xfrm>
              <a:off x="5334000" y="3581400"/>
              <a:ext cx="914400" cy="914400"/>
              <a:chOff x="1828800" y="2971800"/>
              <a:chExt cx="914400" cy="914400"/>
            </a:xfrm>
          </p:grpSpPr>
          <p:sp>
            <p:nvSpPr>
              <p:cNvPr id="38" name="Rounded Rectangle 37"/>
              <p:cNvSpPr>
                <a:spLocks noChangeArrowheads="1"/>
              </p:cNvSpPr>
              <p:nvPr/>
            </p:nvSpPr>
            <p:spPr bwMode="auto">
              <a:xfrm>
                <a:off x="1828800" y="2971800"/>
                <a:ext cx="914400" cy="914400"/>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4611" name="TextBox 38"/>
              <p:cNvSpPr txBox="1">
                <a:spLocks noChangeArrowheads="1"/>
              </p:cNvSpPr>
              <p:nvPr/>
            </p:nvSpPr>
            <p:spPr bwMode="auto">
              <a:xfrm>
                <a:off x="2057217" y="2971800"/>
                <a:ext cx="457200" cy="769441"/>
              </a:xfrm>
              <a:prstGeom prst="rect">
                <a:avLst/>
              </a:prstGeom>
              <a:noFill/>
              <a:ln w="9525">
                <a:noFill/>
                <a:miter lim="800000"/>
                <a:headEnd/>
                <a:tailEnd/>
              </a:ln>
            </p:spPr>
            <p:txBody>
              <a:bodyPr>
                <a:spAutoFit/>
              </a:bodyPr>
              <a:lstStyle/>
              <a:p>
                <a:r>
                  <a:rPr lang="en-US" sz="4400" b="1" i="1"/>
                  <a:t>x</a:t>
                </a:r>
              </a:p>
            </p:txBody>
          </p:sp>
        </p:grpSp>
        <p:grpSp>
          <p:nvGrpSpPr>
            <p:cNvPr id="24595" name="Group 39"/>
            <p:cNvGrpSpPr>
              <a:grpSpLocks/>
            </p:cNvGrpSpPr>
            <p:nvPr/>
          </p:nvGrpSpPr>
          <p:grpSpPr bwMode="auto">
            <a:xfrm>
              <a:off x="4343400" y="3581400"/>
              <a:ext cx="914400" cy="914400"/>
              <a:chOff x="1828800" y="2971800"/>
              <a:chExt cx="914400" cy="914400"/>
            </a:xfrm>
          </p:grpSpPr>
          <p:sp>
            <p:nvSpPr>
              <p:cNvPr id="41" name="Rounded Rectangle 40"/>
              <p:cNvSpPr>
                <a:spLocks noChangeArrowheads="1"/>
              </p:cNvSpPr>
              <p:nvPr/>
            </p:nvSpPr>
            <p:spPr bwMode="auto">
              <a:xfrm>
                <a:off x="1828800" y="2971800"/>
                <a:ext cx="914400" cy="914400"/>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4609" name="TextBox 41"/>
              <p:cNvSpPr txBox="1">
                <a:spLocks noChangeArrowheads="1"/>
              </p:cNvSpPr>
              <p:nvPr/>
            </p:nvSpPr>
            <p:spPr bwMode="auto">
              <a:xfrm>
                <a:off x="2057217" y="2971800"/>
                <a:ext cx="457200" cy="769441"/>
              </a:xfrm>
              <a:prstGeom prst="rect">
                <a:avLst/>
              </a:prstGeom>
              <a:noFill/>
              <a:ln w="9525">
                <a:noFill/>
                <a:miter lim="800000"/>
                <a:headEnd/>
                <a:tailEnd/>
              </a:ln>
            </p:spPr>
            <p:txBody>
              <a:bodyPr>
                <a:spAutoFit/>
              </a:bodyPr>
              <a:lstStyle/>
              <a:p>
                <a:r>
                  <a:rPr lang="en-US" sz="4400" b="1" i="1"/>
                  <a:t>x</a:t>
                </a:r>
              </a:p>
            </p:txBody>
          </p:sp>
        </p:grpSp>
        <p:grpSp>
          <p:nvGrpSpPr>
            <p:cNvPr id="24596" name="Group 42"/>
            <p:cNvGrpSpPr>
              <a:grpSpLocks/>
            </p:cNvGrpSpPr>
            <p:nvPr/>
          </p:nvGrpSpPr>
          <p:grpSpPr bwMode="auto">
            <a:xfrm>
              <a:off x="3352800" y="3581400"/>
              <a:ext cx="914400" cy="914400"/>
              <a:chOff x="1828800" y="2971800"/>
              <a:chExt cx="914400" cy="914400"/>
            </a:xfrm>
          </p:grpSpPr>
          <p:sp>
            <p:nvSpPr>
              <p:cNvPr id="44" name="Rounded Rectangle 43"/>
              <p:cNvSpPr>
                <a:spLocks noChangeArrowheads="1"/>
              </p:cNvSpPr>
              <p:nvPr/>
            </p:nvSpPr>
            <p:spPr bwMode="auto">
              <a:xfrm>
                <a:off x="1828800" y="2971800"/>
                <a:ext cx="914400" cy="914400"/>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4607" name="TextBox 44"/>
              <p:cNvSpPr txBox="1">
                <a:spLocks noChangeArrowheads="1"/>
              </p:cNvSpPr>
              <p:nvPr/>
            </p:nvSpPr>
            <p:spPr bwMode="auto">
              <a:xfrm>
                <a:off x="2057217" y="2971800"/>
                <a:ext cx="457200" cy="769441"/>
              </a:xfrm>
              <a:prstGeom prst="rect">
                <a:avLst/>
              </a:prstGeom>
              <a:noFill/>
              <a:ln w="9525">
                <a:noFill/>
                <a:miter lim="800000"/>
                <a:headEnd/>
                <a:tailEnd/>
              </a:ln>
            </p:spPr>
            <p:txBody>
              <a:bodyPr>
                <a:spAutoFit/>
              </a:bodyPr>
              <a:lstStyle/>
              <a:p>
                <a:r>
                  <a:rPr lang="en-US" sz="4400" b="1" i="1"/>
                  <a:t>x</a:t>
                </a:r>
              </a:p>
            </p:txBody>
          </p:sp>
        </p:grpSp>
        <p:grpSp>
          <p:nvGrpSpPr>
            <p:cNvPr id="24597" name="Group 45"/>
            <p:cNvGrpSpPr>
              <a:grpSpLocks/>
            </p:cNvGrpSpPr>
            <p:nvPr/>
          </p:nvGrpSpPr>
          <p:grpSpPr bwMode="auto">
            <a:xfrm>
              <a:off x="2362200" y="3581400"/>
              <a:ext cx="914400" cy="914400"/>
              <a:chOff x="1828800" y="2971800"/>
              <a:chExt cx="914400" cy="914400"/>
            </a:xfrm>
          </p:grpSpPr>
          <p:sp>
            <p:nvSpPr>
              <p:cNvPr id="47" name="Rounded Rectangle 46"/>
              <p:cNvSpPr>
                <a:spLocks noChangeArrowheads="1"/>
              </p:cNvSpPr>
              <p:nvPr/>
            </p:nvSpPr>
            <p:spPr bwMode="auto">
              <a:xfrm>
                <a:off x="1828800" y="2971800"/>
                <a:ext cx="914400" cy="914400"/>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4605" name="TextBox 47"/>
              <p:cNvSpPr txBox="1">
                <a:spLocks noChangeArrowheads="1"/>
              </p:cNvSpPr>
              <p:nvPr/>
            </p:nvSpPr>
            <p:spPr bwMode="auto">
              <a:xfrm>
                <a:off x="2057217" y="2971800"/>
                <a:ext cx="457200" cy="769441"/>
              </a:xfrm>
              <a:prstGeom prst="rect">
                <a:avLst/>
              </a:prstGeom>
              <a:noFill/>
              <a:ln w="9525">
                <a:noFill/>
                <a:miter lim="800000"/>
                <a:headEnd/>
                <a:tailEnd/>
              </a:ln>
            </p:spPr>
            <p:txBody>
              <a:bodyPr>
                <a:spAutoFit/>
              </a:bodyPr>
              <a:lstStyle/>
              <a:p>
                <a:r>
                  <a:rPr lang="en-US" sz="4400" b="1" i="1"/>
                  <a:t>x</a:t>
                </a:r>
              </a:p>
            </p:txBody>
          </p:sp>
        </p:grpSp>
        <p:grpSp>
          <p:nvGrpSpPr>
            <p:cNvPr id="24598" name="Group 48"/>
            <p:cNvGrpSpPr>
              <a:grpSpLocks/>
            </p:cNvGrpSpPr>
            <p:nvPr/>
          </p:nvGrpSpPr>
          <p:grpSpPr bwMode="auto">
            <a:xfrm>
              <a:off x="1371600" y="3581400"/>
              <a:ext cx="914400" cy="914400"/>
              <a:chOff x="1828800" y="2971800"/>
              <a:chExt cx="914400" cy="914400"/>
            </a:xfrm>
          </p:grpSpPr>
          <p:sp>
            <p:nvSpPr>
              <p:cNvPr id="50" name="Rounded Rectangle 49"/>
              <p:cNvSpPr>
                <a:spLocks noChangeArrowheads="1"/>
              </p:cNvSpPr>
              <p:nvPr/>
            </p:nvSpPr>
            <p:spPr bwMode="auto">
              <a:xfrm>
                <a:off x="1828800" y="2971800"/>
                <a:ext cx="914400" cy="914400"/>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4603" name="TextBox 50"/>
              <p:cNvSpPr txBox="1">
                <a:spLocks noChangeArrowheads="1"/>
              </p:cNvSpPr>
              <p:nvPr/>
            </p:nvSpPr>
            <p:spPr bwMode="auto">
              <a:xfrm>
                <a:off x="2057217" y="2971800"/>
                <a:ext cx="457200" cy="769441"/>
              </a:xfrm>
              <a:prstGeom prst="rect">
                <a:avLst/>
              </a:prstGeom>
              <a:noFill/>
              <a:ln w="9525">
                <a:noFill/>
                <a:miter lim="800000"/>
                <a:headEnd/>
                <a:tailEnd/>
              </a:ln>
            </p:spPr>
            <p:txBody>
              <a:bodyPr>
                <a:spAutoFit/>
              </a:bodyPr>
              <a:lstStyle/>
              <a:p>
                <a:r>
                  <a:rPr lang="en-US" sz="4400" b="1" i="1"/>
                  <a:t>x</a:t>
                </a:r>
              </a:p>
            </p:txBody>
          </p:sp>
        </p:grpSp>
        <p:grpSp>
          <p:nvGrpSpPr>
            <p:cNvPr id="24599" name="Group 51"/>
            <p:cNvGrpSpPr>
              <a:grpSpLocks/>
            </p:cNvGrpSpPr>
            <p:nvPr/>
          </p:nvGrpSpPr>
          <p:grpSpPr bwMode="auto">
            <a:xfrm>
              <a:off x="381000" y="3581400"/>
              <a:ext cx="914400" cy="914400"/>
              <a:chOff x="1828800" y="2971800"/>
              <a:chExt cx="914400" cy="914400"/>
            </a:xfrm>
          </p:grpSpPr>
          <p:sp>
            <p:nvSpPr>
              <p:cNvPr id="53" name="Rounded Rectangle 52"/>
              <p:cNvSpPr>
                <a:spLocks noChangeArrowheads="1"/>
              </p:cNvSpPr>
              <p:nvPr/>
            </p:nvSpPr>
            <p:spPr bwMode="auto">
              <a:xfrm>
                <a:off x="1828800" y="2971800"/>
                <a:ext cx="914400" cy="914400"/>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4601" name="TextBox 53"/>
              <p:cNvSpPr txBox="1">
                <a:spLocks noChangeArrowheads="1"/>
              </p:cNvSpPr>
              <p:nvPr/>
            </p:nvSpPr>
            <p:spPr bwMode="auto">
              <a:xfrm>
                <a:off x="2057217" y="2971800"/>
                <a:ext cx="457200" cy="769441"/>
              </a:xfrm>
              <a:prstGeom prst="rect">
                <a:avLst/>
              </a:prstGeom>
              <a:noFill/>
              <a:ln w="9525">
                <a:noFill/>
                <a:miter lim="800000"/>
                <a:headEnd/>
                <a:tailEnd/>
              </a:ln>
            </p:spPr>
            <p:txBody>
              <a:bodyPr>
                <a:spAutoFit/>
              </a:bodyPr>
              <a:lstStyle/>
              <a:p>
                <a:r>
                  <a:rPr lang="en-US" sz="4400" b="1" i="1"/>
                  <a:t>x</a:t>
                </a:r>
              </a:p>
            </p:txBody>
          </p:sp>
        </p:grpSp>
      </p:grpSp>
      <p:sp>
        <p:nvSpPr>
          <p:cNvPr id="24588" name="TextBox 63"/>
          <p:cNvSpPr txBox="1">
            <a:spLocks noChangeArrowheads="1"/>
          </p:cNvSpPr>
          <p:nvPr/>
        </p:nvSpPr>
        <p:spPr bwMode="auto">
          <a:xfrm>
            <a:off x="304800" y="1563688"/>
            <a:ext cx="6934200" cy="646112"/>
          </a:xfrm>
          <a:prstGeom prst="rect">
            <a:avLst/>
          </a:prstGeom>
          <a:noFill/>
          <a:ln w="9525">
            <a:noFill/>
            <a:miter lim="800000"/>
            <a:headEnd/>
            <a:tailEnd/>
          </a:ln>
        </p:spPr>
        <p:txBody>
          <a:bodyPr>
            <a:spAutoFit/>
          </a:bodyPr>
          <a:lstStyle/>
          <a:p>
            <a:r>
              <a:rPr lang="en-US" sz="3600" b="1"/>
              <a:t>if you </a:t>
            </a:r>
            <a:r>
              <a:rPr lang="en-US" sz="3600" b="1" u="sng"/>
              <a:t>combined </a:t>
            </a:r>
            <a:r>
              <a:rPr lang="en-US" sz="3600" b="1"/>
              <a:t>2x + 4x? </a:t>
            </a:r>
            <a:endParaRPr lang="en-US" sz="3600"/>
          </a:p>
        </p:txBody>
      </p:sp>
      <p:sp>
        <p:nvSpPr>
          <p:cNvPr id="65" name="TextBox 64"/>
          <p:cNvSpPr txBox="1">
            <a:spLocks noChangeArrowheads="1"/>
          </p:cNvSpPr>
          <p:nvPr/>
        </p:nvSpPr>
        <p:spPr bwMode="auto">
          <a:xfrm>
            <a:off x="1371600" y="5068888"/>
            <a:ext cx="6629400" cy="646112"/>
          </a:xfrm>
          <a:prstGeom prst="rect">
            <a:avLst/>
          </a:prstGeom>
          <a:noFill/>
          <a:ln w="9525">
            <a:noFill/>
            <a:miter lim="800000"/>
            <a:headEnd/>
            <a:tailEnd/>
          </a:ln>
        </p:spPr>
        <p:txBody>
          <a:bodyPr>
            <a:spAutoFit/>
          </a:bodyPr>
          <a:lstStyle/>
          <a:p>
            <a:r>
              <a:rPr lang="en-US" sz="3600" b="1"/>
              <a:t>Is this the only way to show 6x?   </a:t>
            </a:r>
          </a:p>
        </p:txBody>
      </p:sp>
      <p:grpSp>
        <p:nvGrpSpPr>
          <p:cNvPr id="24" name="Group 70"/>
          <p:cNvGrpSpPr>
            <a:grpSpLocks/>
          </p:cNvGrpSpPr>
          <p:nvPr/>
        </p:nvGrpSpPr>
        <p:grpSpPr bwMode="auto">
          <a:xfrm>
            <a:off x="6400800" y="1563688"/>
            <a:ext cx="2971800" cy="2141537"/>
            <a:chOff x="6400800" y="1563469"/>
            <a:chExt cx="2971800" cy="2142292"/>
          </a:xfrm>
        </p:grpSpPr>
        <p:sp>
          <p:nvSpPr>
            <p:cNvPr id="69" name="Explosion 2 68"/>
            <p:cNvSpPr>
              <a:spLocks noChangeArrowheads="1"/>
            </p:cNvSpPr>
            <p:nvPr/>
          </p:nvSpPr>
          <p:spPr bwMode="auto">
            <a:xfrm>
              <a:off x="6680200" y="1563469"/>
              <a:ext cx="2641600" cy="2142292"/>
            </a:xfrm>
            <a:prstGeom prst="irregularSeal2">
              <a:avLst/>
            </a:prstGeom>
            <a:solidFill>
              <a:schemeClr val="bg1"/>
            </a:solidFill>
            <a:ln w="38100">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4593" name="TextBox 69"/>
            <p:cNvSpPr txBox="1">
              <a:spLocks noChangeArrowheads="1"/>
            </p:cNvSpPr>
            <p:nvPr/>
          </p:nvSpPr>
          <p:spPr bwMode="auto">
            <a:xfrm>
              <a:off x="6400800" y="2046982"/>
              <a:ext cx="2971800" cy="1077218"/>
            </a:xfrm>
            <a:prstGeom prst="rect">
              <a:avLst/>
            </a:prstGeom>
            <a:noFill/>
            <a:ln w="9525">
              <a:noFill/>
              <a:miter lim="800000"/>
              <a:headEnd/>
              <a:tailEnd/>
            </a:ln>
          </p:spPr>
          <p:txBody>
            <a:bodyPr>
              <a:spAutoFit/>
            </a:bodyPr>
            <a:lstStyle/>
            <a:p>
              <a:pPr algn="ctr"/>
              <a:r>
                <a:rPr lang="en-US" sz="3200" b="1">
                  <a:latin typeface="Apple Casual" charset="0"/>
                </a:rPr>
                <a:t>Now</a:t>
              </a:r>
            </a:p>
            <a:p>
              <a:pPr algn="ctr"/>
              <a:r>
                <a:rPr lang="en-US" sz="3200" b="1">
                  <a:latin typeface="Apple Casual" charset="0"/>
                </a:rPr>
                <a:t> combine!</a:t>
              </a:r>
            </a:p>
          </p:txBody>
        </p:sp>
      </p:grpSp>
      <p:graphicFrame>
        <p:nvGraphicFramePr>
          <p:cNvPr id="72" name="Object 2"/>
          <p:cNvGraphicFramePr>
            <a:graphicFrameLocks noChangeAspect="1"/>
          </p:cNvGraphicFramePr>
          <p:nvPr/>
        </p:nvGraphicFramePr>
        <p:xfrm>
          <a:off x="6356350" y="4089400"/>
          <a:ext cx="1492250" cy="596900"/>
        </p:xfrm>
        <a:graphic>
          <a:graphicData uri="http://schemas.openxmlformats.org/presentationml/2006/ole">
            <mc:AlternateContent xmlns:mc="http://schemas.openxmlformats.org/markup-compatibility/2006">
              <mc:Choice xmlns:v="urn:schemas-microsoft-com:vml" Requires="v">
                <p:oleObj spid="_x0000_s24592" name="Equation" r:id="rId6" imgW="317500" imgH="127000" progId="Equation.3">
                  <p:embed/>
                </p:oleObj>
              </mc:Choice>
              <mc:Fallback>
                <p:oleObj name="Equation" r:id="rId6" imgW="317500" imgH="1270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6350" y="4089400"/>
                        <a:ext cx="149225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5"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anim calcmode="lin" valueType="num">
                                      <p:cBhvr>
                                        <p:cTn id="20" dur="500" fill="hold"/>
                                        <p:tgtEl>
                                          <p:spTgt spid="24"/>
                                        </p:tgtEl>
                                        <p:attrNameLst>
                                          <p:attrName>style.rotation</p:attrName>
                                        </p:attrNameLst>
                                      </p:cBhvr>
                                      <p:tavLst>
                                        <p:tav tm="0">
                                          <p:val>
                                            <p:fltVal val="720"/>
                                          </p:val>
                                        </p:tav>
                                        <p:tav tm="100000">
                                          <p:val>
                                            <p:fltVal val="0"/>
                                          </p:val>
                                        </p:tav>
                                      </p:tavLst>
                                    </p:anim>
                                    <p:anim calcmode="lin" valueType="num">
                                      <p:cBhvr>
                                        <p:cTn id="21" dur="500" fill="hold"/>
                                        <p:tgtEl>
                                          <p:spTgt spid="24"/>
                                        </p:tgtEl>
                                        <p:attrNameLst>
                                          <p:attrName>ppt_h</p:attrName>
                                        </p:attrNameLst>
                                      </p:cBhvr>
                                      <p:tavLst>
                                        <p:tav tm="0">
                                          <p:val>
                                            <p:fltVal val="0"/>
                                          </p:val>
                                        </p:tav>
                                        <p:tav tm="100000">
                                          <p:val>
                                            <p:strVal val="#ppt_h"/>
                                          </p:val>
                                        </p:tav>
                                      </p:tavLst>
                                    </p:anim>
                                    <p:anim calcmode="lin" valueType="num">
                                      <p:cBhvr>
                                        <p:cTn id="22" dur="500" fill="hold"/>
                                        <p:tgtEl>
                                          <p:spTgt spid="24"/>
                                        </p:tgtEl>
                                        <p:attrNameLst>
                                          <p:attrName>ppt_w</p:attrName>
                                        </p:attrNameLst>
                                      </p:cBhvr>
                                      <p:tavLst>
                                        <p:tav tm="0">
                                          <p:val>
                                            <p:fltVal val="0"/>
                                          </p:val>
                                        </p:tav>
                                        <p:tav tm="100000">
                                          <p:val>
                                            <p:strVal val="#ppt_w"/>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dissolve">
                                      <p:cBhvr>
                                        <p:cTn id="31" dur="500"/>
                                        <p:tgtEl>
                                          <p:spTgt spid="7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6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2"/>
          <p:cNvSpPr>
            <a:spLocks noGrp="1"/>
          </p:cNvSpPr>
          <p:nvPr>
            <p:ph type="sldNum" sz="quarter" idx="12"/>
          </p:nvPr>
        </p:nvSpPr>
        <p:spPr bwMode="auto">
          <a:noFill/>
          <a:ln>
            <a:miter lim="800000"/>
            <a:headEnd/>
            <a:tailEnd/>
          </a:ln>
        </p:spPr>
        <p:txBody>
          <a:bodyPr/>
          <a:lstStyle/>
          <a:p>
            <a:fld id="{1A9A916E-D1E3-4EBE-AB6C-6E2F123940DA}" type="slidenum">
              <a:rPr lang="en-US">
                <a:cs typeface="Arial" charset="0"/>
              </a:rPr>
              <a:pPr/>
              <a:t>14</a:t>
            </a:fld>
            <a:endParaRPr lang="en-US">
              <a:cs typeface="Arial" charset="0"/>
            </a:endParaRPr>
          </a:p>
        </p:txBody>
      </p:sp>
      <p:sp>
        <p:nvSpPr>
          <p:cNvPr id="4" name="White Background"/>
          <p:cNvSpPr>
            <a:spLocks noChangeArrowheads="1"/>
          </p:cNvSpPr>
          <p:nvPr/>
        </p:nvSpPr>
        <p:spPr bwMode="auto">
          <a:xfrm>
            <a:off x="152400" y="609600"/>
            <a:ext cx="8686800" cy="5462588"/>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sz="1800">
              <a:latin typeface="Calibri" charset="0"/>
              <a:ea typeface="ＭＳ Ｐゴシック" charset="-128"/>
            </a:endParaRPr>
          </a:p>
        </p:txBody>
      </p:sp>
      <p:sp>
        <p:nvSpPr>
          <p:cNvPr id="5" name="Page Title"/>
          <p:cNvSpPr txBox="1">
            <a:spLocks/>
          </p:cNvSpPr>
          <p:nvPr/>
        </p:nvSpPr>
        <p:spPr bwMode="auto">
          <a:xfrm>
            <a:off x="152400" y="-76200"/>
            <a:ext cx="8229600" cy="639763"/>
          </a:xfrm>
          <a:prstGeom prst="rect">
            <a:avLst/>
          </a:prstGeom>
          <a:noFill/>
          <a:ln>
            <a:noFill/>
          </a:ln>
          <a:extLst/>
        </p:spPr>
        <p:txBody>
          <a:bodyPr anchor="ctr"/>
          <a:lstStyle/>
          <a:p>
            <a:pPr eaLnBrk="0" hangingPunct="0">
              <a:defRPr/>
            </a:pPr>
            <a:r>
              <a:rPr lang="en-US" sz="3200" b="1" dirty="0">
                <a:solidFill>
                  <a:schemeClr val="bg1"/>
                </a:solidFill>
                <a:latin typeface="+mj-lt"/>
                <a:ea typeface="ＭＳ Ｐゴシック" charset="-128"/>
                <a:cs typeface="ＭＳ Ｐゴシック" charset="0"/>
              </a:rPr>
              <a:t>Explore- Using Tiles</a:t>
            </a:r>
          </a:p>
        </p:txBody>
      </p:sp>
      <p:grpSp>
        <p:nvGrpSpPr>
          <p:cNvPr id="25605" name="Group 55"/>
          <p:cNvGrpSpPr>
            <a:grpSpLocks/>
          </p:cNvGrpSpPr>
          <p:nvPr/>
        </p:nvGrpSpPr>
        <p:grpSpPr bwMode="auto">
          <a:xfrm>
            <a:off x="334963" y="533400"/>
            <a:ext cx="4694237" cy="914400"/>
            <a:chOff x="334779" y="762000"/>
            <a:chExt cx="4694421" cy="914400"/>
          </a:xfrm>
        </p:grpSpPr>
        <p:pic>
          <p:nvPicPr>
            <p:cNvPr id="25672" name="Picture 5"/>
            <p:cNvPicPr>
              <a:picLocks noChangeAspect="1" noChangeArrowheads="1"/>
            </p:cNvPicPr>
            <p:nvPr/>
          </p:nvPicPr>
          <p:blipFill>
            <a:blip r:embed="rId4" cstate="print"/>
            <a:srcRect/>
            <a:stretch>
              <a:fillRect/>
            </a:stretch>
          </p:blipFill>
          <p:spPr bwMode="auto">
            <a:xfrm>
              <a:off x="334779" y="838200"/>
              <a:ext cx="1341438" cy="838200"/>
            </a:xfrm>
            <a:prstGeom prst="rect">
              <a:avLst/>
            </a:prstGeom>
            <a:noFill/>
            <a:ln w="9525">
              <a:noFill/>
              <a:miter lim="800000"/>
              <a:headEnd/>
              <a:tailEnd/>
            </a:ln>
          </p:spPr>
        </p:pic>
        <p:sp>
          <p:nvSpPr>
            <p:cNvPr id="7" name="Rectangle 6"/>
            <p:cNvSpPr/>
            <p:nvPr/>
          </p:nvSpPr>
          <p:spPr>
            <a:xfrm>
              <a:off x="1600200" y="762000"/>
              <a:ext cx="3429000" cy="584776"/>
            </a:xfrm>
            <a:prstGeom prst="rect">
              <a:avLst/>
            </a:prstGeom>
            <a:noFill/>
          </p:spPr>
          <p:txBody>
            <a:bodyPr>
              <a:spAutoFit/>
            </a:bodyPr>
            <a:lstStyle/>
            <a:p>
              <a:pPr>
                <a:defRPr/>
              </a:pP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charset="0"/>
                  <a:ea typeface="ＭＳ Ｐゴシック" charset="-128"/>
                </a:rPr>
                <a:t>Turn and Talk…</a:t>
              </a:r>
            </a:p>
          </p:txBody>
        </p:sp>
      </p:grpSp>
      <p:sp>
        <p:nvSpPr>
          <p:cNvPr id="13" name="Agenda Link">
            <a:hlinkClick r:id="rId5"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sz="1800" b="1" dirty="0">
                <a:solidFill>
                  <a:schemeClr val="bg1"/>
                </a:solidFill>
                <a:latin typeface="Perpetua" pitchFamily="18" charset="0"/>
                <a:ea typeface="+mj-ea"/>
                <a:cs typeface="+mj-cs"/>
              </a:rPr>
              <a:t>Agenda</a:t>
            </a:r>
          </a:p>
        </p:txBody>
      </p:sp>
      <p:grpSp>
        <p:nvGrpSpPr>
          <p:cNvPr id="3" name="Group 56"/>
          <p:cNvGrpSpPr>
            <a:grpSpLocks/>
          </p:cNvGrpSpPr>
          <p:nvPr/>
        </p:nvGrpSpPr>
        <p:grpSpPr bwMode="auto">
          <a:xfrm>
            <a:off x="533400" y="1752600"/>
            <a:ext cx="2895600" cy="927100"/>
            <a:chOff x="533400" y="1752600"/>
            <a:chExt cx="2895600" cy="927100"/>
          </a:xfrm>
        </p:grpSpPr>
        <p:grpSp>
          <p:nvGrpSpPr>
            <p:cNvPr id="25662" name="Group 56"/>
            <p:cNvGrpSpPr>
              <a:grpSpLocks/>
            </p:cNvGrpSpPr>
            <p:nvPr/>
          </p:nvGrpSpPr>
          <p:grpSpPr bwMode="auto">
            <a:xfrm>
              <a:off x="533400" y="1752600"/>
              <a:ext cx="1905000" cy="921841"/>
              <a:chOff x="1447800" y="2971800"/>
              <a:chExt cx="1905000" cy="921841"/>
            </a:xfrm>
          </p:grpSpPr>
          <p:grpSp>
            <p:nvGrpSpPr>
              <p:cNvPr id="25666" name="Group 19"/>
              <p:cNvGrpSpPr>
                <a:grpSpLocks/>
              </p:cNvGrpSpPr>
              <p:nvPr/>
            </p:nvGrpSpPr>
            <p:grpSpPr bwMode="auto">
              <a:xfrm>
                <a:off x="1447800" y="2971800"/>
                <a:ext cx="914400" cy="914400"/>
                <a:chOff x="1828800" y="2971800"/>
                <a:chExt cx="914400" cy="914400"/>
              </a:xfrm>
            </p:grpSpPr>
            <p:sp>
              <p:nvSpPr>
                <p:cNvPr id="18" name="Rounded Rectangle 17"/>
                <p:cNvSpPr>
                  <a:spLocks noChangeArrowheads="1"/>
                </p:cNvSpPr>
                <p:nvPr/>
              </p:nvSpPr>
              <p:spPr bwMode="auto">
                <a:xfrm>
                  <a:off x="1828800" y="2971800"/>
                  <a:ext cx="914400" cy="914400"/>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5671" name="TextBox 18"/>
                <p:cNvSpPr txBox="1">
                  <a:spLocks noChangeArrowheads="1"/>
                </p:cNvSpPr>
                <p:nvPr/>
              </p:nvSpPr>
              <p:spPr bwMode="auto">
                <a:xfrm>
                  <a:off x="2057217" y="2971800"/>
                  <a:ext cx="457200" cy="769441"/>
                </a:xfrm>
                <a:prstGeom prst="rect">
                  <a:avLst/>
                </a:prstGeom>
                <a:noFill/>
                <a:ln w="9525">
                  <a:noFill/>
                  <a:miter lim="800000"/>
                  <a:headEnd/>
                  <a:tailEnd/>
                </a:ln>
              </p:spPr>
              <p:txBody>
                <a:bodyPr>
                  <a:spAutoFit/>
                </a:bodyPr>
                <a:lstStyle/>
                <a:p>
                  <a:r>
                    <a:rPr lang="en-US" sz="4400" b="1" i="1"/>
                    <a:t>x</a:t>
                  </a:r>
                </a:p>
              </p:txBody>
            </p:sp>
          </p:grpSp>
          <p:grpSp>
            <p:nvGrpSpPr>
              <p:cNvPr id="25667" name="Group 20"/>
              <p:cNvGrpSpPr>
                <a:grpSpLocks/>
              </p:cNvGrpSpPr>
              <p:nvPr/>
            </p:nvGrpSpPr>
            <p:grpSpPr bwMode="auto">
              <a:xfrm>
                <a:off x="2438400" y="2979241"/>
                <a:ext cx="914400" cy="914400"/>
                <a:chOff x="1828800" y="2971800"/>
                <a:chExt cx="914400" cy="914400"/>
              </a:xfrm>
            </p:grpSpPr>
            <p:sp>
              <p:nvSpPr>
                <p:cNvPr id="22" name="Rounded Rectangle 21"/>
                <p:cNvSpPr>
                  <a:spLocks noChangeArrowheads="1"/>
                </p:cNvSpPr>
                <p:nvPr/>
              </p:nvSpPr>
              <p:spPr bwMode="auto">
                <a:xfrm>
                  <a:off x="1828800" y="2972297"/>
                  <a:ext cx="914400" cy="914400"/>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5669" name="TextBox 22"/>
                <p:cNvSpPr txBox="1">
                  <a:spLocks noChangeArrowheads="1"/>
                </p:cNvSpPr>
                <p:nvPr/>
              </p:nvSpPr>
              <p:spPr bwMode="auto">
                <a:xfrm>
                  <a:off x="2057217" y="2971800"/>
                  <a:ext cx="457200" cy="769441"/>
                </a:xfrm>
                <a:prstGeom prst="rect">
                  <a:avLst/>
                </a:prstGeom>
                <a:noFill/>
                <a:ln w="9525">
                  <a:noFill/>
                  <a:miter lim="800000"/>
                  <a:headEnd/>
                  <a:tailEnd/>
                </a:ln>
              </p:spPr>
              <p:txBody>
                <a:bodyPr>
                  <a:spAutoFit/>
                </a:bodyPr>
                <a:lstStyle/>
                <a:p>
                  <a:r>
                    <a:rPr lang="en-US" sz="4400" b="1" i="1"/>
                    <a:t>x</a:t>
                  </a:r>
                </a:p>
              </p:txBody>
            </p:sp>
          </p:grpSp>
        </p:grpSp>
        <p:grpSp>
          <p:nvGrpSpPr>
            <p:cNvPr id="25663" name="Group 23"/>
            <p:cNvGrpSpPr>
              <a:grpSpLocks/>
            </p:cNvGrpSpPr>
            <p:nvPr/>
          </p:nvGrpSpPr>
          <p:grpSpPr bwMode="auto">
            <a:xfrm>
              <a:off x="2514600" y="1765300"/>
              <a:ext cx="914400" cy="914400"/>
              <a:chOff x="1828800" y="2971800"/>
              <a:chExt cx="914400" cy="914400"/>
            </a:xfrm>
          </p:grpSpPr>
          <p:sp>
            <p:nvSpPr>
              <p:cNvPr id="25" name="Rounded Rectangle 24"/>
              <p:cNvSpPr>
                <a:spLocks noChangeArrowheads="1"/>
              </p:cNvSpPr>
              <p:nvPr/>
            </p:nvSpPr>
            <p:spPr bwMode="auto">
              <a:xfrm>
                <a:off x="1828800" y="2971800"/>
                <a:ext cx="914400" cy="914400"/>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5665" name="TextBox 25"/>
              <p:cNvSpPr txBox="1">
                <a:spLocks noChangeArrowheads="1"/>
              </p:cNvSpPr>
              <p:nvPr/>
            </p:nvSpPr>
            <p:spPr bwMode="auto">
              <a:xfrm>
                <a:off x="2057217" y="2971800"/>
                <a:ext cx="457200" cy="769441"/>
              </a:xfrm>
              <a:prstGeom prst="rect">
                <a:avLst/>
              </a:prstGeom>
              <a:noFill/>
              <a:ln w="9525">
                <a:noFill/>
                <a:miter lim="800000"/>
                <a:headEnd/>
                <a:tailEnd/>
              </a:ln>
            </p:spPr>
            <p:txBody>
              <a:bodyPr>
                <a:spAutoFit/>
              </a:bodyPr>
              <a:lstStyle/>
              <a:p>
                <a:r>
                  <a:rPr lang="en-US" sz="4400" b="1" i="1"/>
                  <a:t>x</a:t>
                </a:r>
              </a:p>
            </p:txBody>
          </p:sp>
        </p:grpSp>
      </p:grpSp>
      <p:grpSp>
        <p:nvGrpSpPr>
          <p:cNvPr id="11" name="Group 57"/>
          <p:cNvGrpSpPr>
            <a:grpSpLocks/>
          </p:cNvGrpSpPr>
          <p:nvPr/>
        </p:nvGrpSpPr>
        <p:grpSpPr bwMode="auto">
          <a:xfrm>
            <a:off x="4051300" y="1778000"/>
            <a:ext cx="2895600" cy="914400"/>
            <a:chOff x="4343400" y="2336800"/>
            <a:chExt cx="2895600" cy="914400"/>
          </a:xfrm>
        </p:grpSpPr>
        <p:grpSp>
          <p:nvGrpSpPr>
            <p:cNvPr id="25653" name="Group 26"/>
            <p:cNvGrpSpPr>
              <a:grpSpLocks/>
            </p:cNvGrpSpPr>
            <p:nvPr/>
          </p:nvGrpSpPr>
          <p:grpSpPr bwMode="auto">
            <a:xfrm>
              <a:off x="4343400" y="2336800"/>
              <a:ext cx="914400" cy="914400"/>
              <a:chOff x="1828800" y="2971800"/>
              <a:chExt cx="914400" cy="914400"/>
            </a:xfrm>
          </p:grpSpPr>
          <p:sp>
            <p:nvSpPr>
              <p:cNvPr id="28" name="Rounded Rectangle 27"/>
              <p:cNvSpPr>
                <a:spLocks noChangeArrowheads="1"/>
              </p:cNvSpPr>
              <p:nvPr/>
            </p:nvSpPr>
            <p:spPr bwMode="auto">
              <a:xfrm>
                <a:off x="1828800" y="2971800"/>
                <a:ext cx="914400" cy="914400"/>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5661" name="TextBox 28"/>
              <p:cNvSpPr txBox="1">
                <a:spLocks noChangeArrowheads="1"/>
              </p:cNvSpPr>
              <p:nvPr/>
            </p:nvSpPr>
            <p:spPr bwMode="auto">
              <a:xfrm>
                <a:off x="2057217" y="2971800"/>
                <a:ext cx="457200" cy="769441"/>
              </a:xfrm>
              <a:prstGeom prst="rect">
                <a:avLst/>
              </a:prstGeom>
              <a:noFill/>
              <a:ln w="9525">
                <a:noFill/>
                <a:miter lim="800000"/>
                <a:headEnd/>
                <a:tailEnd/>
              </a:ln>
            </p:spPr>
            <p:txBody>
              <a:bodyPr>
                <a:spAutoFit/>
              </a:bodyPr>
              <a:lstStyle/>
              <a:p>
                <a:r>
                  <a:rPr lang="en-US" sz="4400" b="1" i="1"/>
                  <a:t>x</a:t>
                </a:r>
              </a:p>
            </p:txBody>
          </p:sp>
        </p:grpSp>
        <p:grpSp>
          <p:nvGrpSpPr>
            <p:cNvPr id="25654" name="Group 29"/>
            <p:cNvGrpSpPr>
              <a:grpSpLocks/>
            </p:cNvGrpSpPr>
            <p:nvPr/>
          </p:nvGrpSpPr>
          <p:grpSpPr bwMode="auto">
            <a:xfrm>
              <a:off x="5334000" y="2336800"/>
              <a:ext cx="914400" cy="914400"/>
              <a:chOff x="1828800" y="2971800"/>
              <a:chExt cx="914400" cy="914400"/>
            </a:xfrm>
          </p:grpSpPr>
          <p:sp>
            <p:nvSpPr>
              <p:cNvPr id="31" name="Rounded Rectangle 30"/>
              <p:cNvSpPr>
                <a:spLocks noChangeArrowheads="1"/>
              </p:cNvSpPr>
              <p:nvPr/>
            </p:nvSpPr>
            <p:spPr bwMode="auto">
              <a:xfrm>
                <a:off x="1828800" y="2971800"/>
                <a:ext cx="914400" cy="914400"/>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5659" name="TextBox 31"/>
              <p:cNvSpPr txBox="1">
                <a:spLocks noChangeArrowheads="1"/>
              </p:cNvSpPr>
              <p:nvPr/>
            </p:nvSpPr>
            <p:spPr bwMode="auto">
              <a:xfrm>
                <a:off x="2057217" y="2971800"/>
                <a:ext cx="457200" cy="769441"/>
              </a:xfrm>
              <a:prstGeom prst="rect">
                <a:avLst/>
              </a:prstGeom>
              <a:noFill/>
              <a:ln w="9525">
                <a:noFill/>
                <a:miter lim="800000"/>
                <a:headEnd/>
                <a:tailEnd/>
              </a:ln>
            </p:spPr>
            <p:txBody>
              <a:bodyPr>
                <a:spAutoFit/>
              </a:bodyPr>
              <a:lstStyle/>
              <a:p>
                <a:r>
                  <a:rPr lang="en-US" sz="4400" b="1" i="1"/>
                  <a:t>x</a:t>
                </a:r>
              </a:p>
            </p:txBody>
          </p:sp>
        </p:grpSp>
        <p:grpSp>
          <p:nvGrpSpPr>
            <p:cNvPr id="25655" name="Group 32"/>
            <p:cNvGrpSpPr>
              <a:grpSpLocks/>
            </p:cNvGrpSpPr>
            <p:nvPr/>
          </p:nvGrpSpPr>
          <p:grpSpPr bwMode="auto">
            <a:xfrm>
              <a:off x="6324600" y="2336800"/>
              <a:ext cx="914400" cy="914400"/>
              <a:chOff x="1828800" y="2971800"/>
              <a:chExt cx="914400" cy="914400"/>
            </a:xfrm>
          </p:grpSpPr>
          <p:sp>
            <p:nvSpPr>
              <p:cNvPr id="34" name="Rounded Rectangle 33"/>
              <p:cNvSpPr>
                <a:spLocks noChangeArrowheads="1"/>
              </p:cNvSpPr>
              <p:nvPr/>
            </p:nvSpPr>
            <p:spPr bwMode="auto">
              <a:xfrm>
                <a:off x="1828800" y="2971800"/>
                <a:ext cx="914400" cy="914400"/>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5657" name="TextBox 34"/>
              <p:cNvSpPr txBox="1">
                <a:spLocks noChangeArrowheads="1"/>
              </p:cNvSpPr>
              <p:nvPr/>
            </p:nvSpPr>
            <p:spPr bwMode="auto">
              <a:xfrm>
                <a:off x="2057217" y="2971800"/>
                <a:ext cx="457200" cy="769441"/>
              </a:xfrm>
              <a:prstGeom prst="rect">
                <a:avLst/>
              </a:prstGeom>
              <a:noFill/>
              <a:ln w="9525">
                <a:noFill/>
                <a:miter lim="800000"/>
                <a:headEnd/>
                <a:tailEnd/>
              </a:ln>
            </p:spPr>
            <p:txBody>
              <a:bodyPr>
                <a:spAutoFit/>
              </a:bodyPr>
              <a:lstStyle/>
              <a:p>
                <a:r>
                  <a:rPr lang="en-US" sz="4400" b="1" i="1"/>
                  <a:t>x</a:t>
                </a:r>
              </a:p>
            </p:txBody>
          </p:sp>
        </p:grpSp>
      </p:grpSp>
      <p:sp>
        <p:nvSpPr>
          <p:cNvPr id="36" name="TextBox 35"/>
          <p:cNvSpPr txBox="1">
            <a:spLocks noChangeArrowheads="1"/>
          </p:cNvSpPr>
          <p:nvPr/>
        </p:nvSpPr>
        <p:spPr bwMode="auto">
          <a:xfrm>
            <a:off x="3352800" y="1600200"/>
            <a:ext cx="762000" cy="1016000"/>
          </a:xfrm>
          <a:prstGeom prst="rect">
            <a:avLst/>
          </a:prstGeom>
          <a:noFill/>
          <a:ln w="9525">
            <a:noFill/>
            <a:miter lim="800000"/>
            <a:headEnd/>
            <a:tailEnd/>
          </a:ln>
        </p:spPr>
        <p:txBody>
          <a:bodyPr>
            <a:spAutoFit/>
          </a:bodyPr>
          <a:lstStyle/>
          <a:p>
            <a:pPr algn="ctr"/>
            <a:r>
              <a:rPr lang="en-US" sz="6000" b="1"/>
              <a:t>+</a:t>
            </a:r>
          </a:p>
        </p:txBody>
      </p:sp>
      <p:grpSp>
        <p:nvGrpSpPr>
          <p:cNvPr id="16" name="Group 36"/>
          <p:cNvGrpSpPr>
            <a:grpSpLocks/>
          </p:cNvGrpSpPr>
          <p:nvPr/>
        </p:nvGrpSpPr>
        <p:grpSpPr bwMode="auto">
          <a:xfrm>
            <a:off x="5867400" y="4038600"/>
            <a:ext cx="914400" cy="914400"/>
            <a:chOff x="1828800" y="2971800"/>
            <a:chExt cx="914400" cy="914400"/>
          </a:xfrm>
        </p:grpSpPr>
        <p:sp>
          <p:nvSpPr>
            <p:cNvPr id="38" name="Rounded Rectangle 37"/>
            <p:cNvSpPr>
              <a:spLocks noChangeArrowheads="1"/>
            </p:cNvSpPr>
            <p:nvPr/>
          </p:nvSpPr>
          <p:spPr bwMode="auto">
            <a:xfrm>
              <a:off x="1828800" y="2971800"/>
              <a:ext cx="914400" cy="914400"/>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5652" name="TextBox 38"/>
            <p:cNvSpPr txBox="1">
              <a:spLocks noChangeArrowheads="1"/>
            </p:cNvSpPr>
            <p:nvPr/>
          </p:nvSpPr>
          <p:spPr bwMode="auto">
            <a:xfrm>
              <a:off x="2057217" y="2971800"/>
              <a:ext cx="457200" cy="769441"/>
            </a:xfrm>
            <a:prstGeom prst="rect">
              <a:avLst/>
            </a:prstGeom>
            <a:noFill/>
            <a:ln w="9525">
              <a:noFill/>
              <a:miter lim="800000"/>
              <a:headEnd/>
              <a:tailEnd/>
            </a:ln>
          </p:spPr>
          <p:txBody>
            <a:bodyPr>
              <a:spAutoFit/>
            </a:bodyPr>
            <a:lstStyle/>
            <a:p>
              <a:r>
                <a:rPr lang="en-US" sz="4400" b="1" i="1"/>
                <a:t>x</a:t>
              </a:r>
            </a:p>
          </p:txBody>
        </p:sp>
      </p:grpSp>
      <p:grpSp>
        <p:nvGrpSpPr>
          <p:cNvPr id="17" name="Group 62"/>
          <p:cNvGrpSpPr>
            <a:grpSpLocks/>
          </p:cNvGrpSpPr>
          <p:nvPr/>
        </p:nvGrpSpPr>
        <p:grpSpPr bwMode="auto">
          <a:xfrm>
            <a:off x="381000" y="4038600"/>
            <a:ext cx="4876800" cy="914400"/>
            <a:chOff x="381000" y="3581400"/>
            <a:chExt cx="4876800" cy="914400"/>
          </a:xfrm>
        </p:grpSpPr>
        <p:grpSp>
          <p:nvGrpSpPr>
            <p:cNvPr id="25636" name="Group 39"/>
            <p:cNvGrpSpPr>
              <a:grpSpLocks/>
            </p:cNvGrpSpPr>
            <p:nvPr/>
          </p:nvGrpSpPr>
          <p:grpSpPr bwMode="auto">
            <a:xfrm>
              <a:off x="4343400" y="3581400"/>
              <a:ext cx="914400" cy="914400"/>
              <a:chOff x="1828800" y="2971800"/>
              <a:chExt cx="914400" cy="914400"/>
            </a:xfrm>
          </p:grpSpPr>
          <p:sp>
            <p:nvSpPr>
              <p:cNvPr id="41" name="Rounded Rectangle 40"/>
              <p:cNvSpPr>
                <a:spLocks noChangeArrowheads="1"/>
              </p:cNvSpPr>
              <p:nvPr/>
            </p:nvSpPr>
            <p:spPr bwMode="auto">
              <a:xfrm>
                <a:off x="1828800" y="2971800"/>
                <a:ext cx="914400" cy="914400"/>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5650" name="TextBox 41"/>
              <p:cNvSpPr txBox="1">
                <a:spLocks noChangeArrowheads="1"/>
              </p:cNvSpPr>
              <p:nvPr/>
            </p:nvSpPr>
            <p:spPr bwMode="auto">
              <a:xfrm>
                <a:off x="2057217" y="2971800"/>
                <a:ext cx="457200" cy="769441"/>
              </a:xfrm>
              <a:prstGeom prst="rect">
                <a:avLst/>
              </a:prstGeom>
              <a:noFill/>
              <a:ln w="9525">
                <a:noFill/>
                <a:miter lim="800000"/>
                <a:headEnd/>
                <a:tailEnd/>
              </a:ln>
            </p:spPr>
            <p:txBody>
              <a:bodyPr>
                <a:spAutoFit/>
              </a:bodyPr>
              <a:lstStyle/>
              <a:p>
                <a:r>
                  <a:rPr lang="en-US" sz="4400" b="1" i="1"/>
                  <a:t>x</a:t>
                </a:r>
              </a:p>
            </p:txBody>
          </p:sp>
        </p:grpSp>
        <p:grpSp>
          <p:nvGrpSpPr>
            <p:cNvPr id="25637" name="Group 42"/>
            <p:cNvGrpSpPr>
              <a:grpSpLocks/>
            </p:cNvGrpSpPr>
            <p:nvPr/>
          </p:nvGrpSpPr>
          <p:grpSpPr bwMode="auto">
            <a:xfrm>
              <a:off x="3352800" y="3581400"/>
              <a:ext cx="914400" cy="914400"/>
              <a:chOff x="1828800" y="2971800"/>
              <a:chExt cx="914400" cy="914400"/>
            </a:xfrm>
          </p:grpSpPr>
          <p:sp>
            <p:nvSpPr>
              <p:cNvPr id="44" name="Rounded Rectangle 43"/>
              <p:cNvSpPr>
                <a:spLocks noChangeArrowheads="1"/>
              </p:cNvSpPr>
              <p:nvPr/>
            </p:nvSpPr>
            <p:spPr bwMode="auto">
              <a:xfrm>
                <a:off x="1828800" y="2971800"/>
                <a:ext cx="914400" cy="914400"/>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5648" name="TextBox 44"/>
              <p:cNvSpPr txBox="1">
                <a:spLocks noChangeArrowheads="1"/>
              </p:cNvSpPr>
              <p:nvPr/>
            </p:nvSpPr>
            <p:spPr bwMode="auto">
              <a:xfrm>
                <a:off x="2057217" y="2971800"/>
                <a:ext cx="457200" cy="769441"/>
              </a:xfrm>
              <a:prstGeom prst="rect">
                <a:avLst/>
              </a:prstGeom>
              <a:noFill/>
              <a:ln w="9525">
                <a:noFill/>
                <a:miter lim="800000"/>
                <a:headEnd/>
                <a:tailEnd/>
              </a:ln>
            </p:spPr>
            <p:txBody>
              <a:bodyPr>
                <a:spAutoFit/>
              </a:bodyPr>
              <a:lstStyle/>
              <a:p>
                <a:r>
                  <a:rPr lang="en-US" sz="4400" b="1" i="1"/>
                  <a:t>x</a:t>
                </a:r>
              </a:p>
            </p:txBody>
          </p:sp>
        </p:grpSp>
        <p:grpSp>
          <p:nvGrpSpPr>
            <p:cNvPr id="25638" name="Group 45"/>
            <p:cNvGrpSpPr>
              <a:grpSpLocks/>
            </p:cNvGrpSpPr>
            <p:nvPr/>
          </p:nvGrpSpPr>
          <p:grpSpPr bwMode="auto">
            <a:xfrm>
              <a:off x="2362200" y="3581400"/>
              <a:ext cx="914400" cy="914400"/>
              <a:chOff x="1828800" y="2971800"/>
              <a:chExt cx="914400" cy="914400"/>
            </a:xfrm>
          </p:grpSpPr>
          <p:sp>
            <p:nvSpPr>
              <p:cNvPr id="47" name="Rounded Rectangle 46"/>
              <p:cNvSpPr>
                <a:spLocks noChangeArrowheads="1"/>
              </p:cNvSpPr>
              <p:nvPr/>
            </p:nvSpPr>
            <p:spPr bwMode="auto">
              <a:xfrm>
                <a:off x="1828800" y="2971800"/>
                <a:ext cx="914400" cy="914400"/>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5646" name="TextBox 47"/>
              <p:cNvSpPr txBox="1">
                <a:spLocks noChangeArrowheads="1"/>
              </p:cNvSpPr>
              <p:nvPr/>
            </p:nvSpPr>
            <p:spPr bwMode="auto">
              <a:xfrm>
                <a:off x="2057217" y="2971800"/>
                <a:ext cx="457200" cy="769441"/>
              </a:xfrm>
              <a:prstGeom prst="rect">
                <a:avLst/>
              </a:prstGeom>
              <a:noFill/>
              <a:ln w="9525">
                <a:noFill/>
                <a:miter lim="800000"/>
                <a:headEnd/>
                <a:tailEnd/>
              </a:ln>
            </p:spPr>
            <p:txBody>
              <a:bodyPr>
                <a:spAutoFit/>
              </a:bodyPr>
              <a:lstStyle/>
              <a:p>
                <a:r>
                  <a:rPr lang="en-US" sz="4400" b="1" i="1"/>
                  <a:t>x</a:t>
                </a:r>
              </a:p>
            </p:txBody>
          </p:sp>
        </p:grpSp>
        <p:grpSp>
          <p:nvGrpSpPr>
            <p:cNvPr id="25639" name="Group 48"/>
            <p:cNvGrpSpPr>
              <a:grpSpLocks/>
            </p:cNvGrpSpPr>
            <p:nvPr/>
          </p:nvGrpSpPr>
          <p:grpSpPr bwMode="auto">
            <a:xfrm>
              <a:off x="1371600" y="3581400"/>
              <a:ext cx="914400" cy="914400"/>
              <a:chOff x="1828800" y="2971800"/>
              <a:chExt cx="914400" cy="914400"/>
            </a:xfrm>
          </p:grpSpPr>
          <p:sp>
            <p:nvSpPr>
              <p:cNvPr id="50" name="Rounded Rectangle 49"/>
              <p:cNvSpPr>
                <a:spLocks noChangeArrowheads="1"/>
              </p:cNvSpPr>
              <p:nvPr/>
            </p:nvSpPr>
            <p:spPr bwMode="auto">
              <a:xfrm>
                <a:off x="1828800" y="2971800"/>
                <a:ext cx="914400" cy="914400"/>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5644" name="TextBox 50"/>
              <p:cNvSpPr txBox="1">
                <a:spLocks noChangeArrowheads="1"/>
              </p:cNvSpPr>
              <p:nvPr/>
            </p:nvSpPr>
            <p:spPr bwMode="auto">
              <a:xfrm>
                <a:off x="2057217" y="2971800"/>
                <a:ext cx="457200" cy="769441"/>
              </a:xfrm>
              <a:prstGeom prst="rect">
                <a:avLst/>
              </a:prstGeom>
              <a:noFill/>
              <a:ln w="9525">
                <a:noFill/>
                <a:miter lim="800000"/>
                <a:headEnd/>
                <a:tailEnd/>
              </a:ln>
            </p:spPr>
            <p:txBody>
              <a:bodyPr>
                <a:spAutoFit/>
              </a:bodyPr>
              <a:lstStyle/>
              <a:p>
                <a:r>
                  <a:rPr lang="en-US" sz="4400" b="1" i="1"/>
                  <a:t>x</a:t>
                </a:r>
              </a:p>
            </p:txBody>
          </p:sp>
        </p:grpSp>
        <p:grpSp>
          <p:nvGrpSpPr>
            <p:cNvPr id="25640" name="Group 51"/>
            <p:cNvGrpSpPr>
              <a:grpSpLocks/>
            </p:cNvGrpSpPr>
            <p:nvPr/>
          </p:nvGrpSpPr>
          <p:grpSpPr bwMode="auto">
            <a:xfrm>
              <a:off x="381000" y="3581400"/>
              <a:ext cx="914400" cy="914400"/>
              <a:chOff x="1828800" y="2971800"/>
              <a:chExt cx="914400" cy="914400"/>
            </a:xfrm>
          </p:grpSpPr>
          <p:sp>
            <p:nvSpPr>
              <p:cNvPr id="53" name="Rounded Rectangle 52"/>
              <p:cNvSpPr>
                <a:spLocks noChangeArrowheads="1"/>
              </p:cNvSpPr>
              <p:nvPr/>
            </p:nvSpPr>
            <p:spPr bwMode="auto">
              <a:xfrm>
                <a:off x="1828800" y="2971800"/>
                <a:ext cx="914400" cy="914400"/>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5642" name="TextBox 53"/>
              <p:cNvSpPr txBox="1">
                <a:spLocks noChangeArrowheads="1"/>
              </p:cNvSpPr>
              <p:nvPr/>
            </p:nvSpPr>
            <p:spPr bwMode="auto">
              <a:xfrm>
                <a:off x="2057217" y="2971800"/>
                <a:ext cx="457200" cy="769441"/>
              </a:xfrm>
              <a:prstGeom prst="rect">
                <a:avLst/>
              </a:prstGeom>
              <a:noFill/>
              <a:ln w="9525">
                <a:noFill/>
                <a:miter lim="800000"/>
                <a:headEnd/>
                <a:tailEnd/>
              </a:ln>
            </p:spPr>
            <p:txBody>
              <a:bodyPr>
                <a:spAutoFit/>
              </a:bodyPr>
              <a:lstStyle/>
              <a:p>
                <a:r>
                  <a:rPr lang="en-US" sz="4400" b="1" i="1"/>
                  <a:t>x</a:t>
                </a:r>
              </a:p>
            </p:txBody>
          </p:sp>
        </p:grpSp>
      </p:grpSp>
      <p:sp>
        <p:nvSpPr>
          <p:cNvPr id="25612" name="TextBox 64"/>
          <p:cNvSpPr txBox="1">
            <a:spLocks noChangeArrowheads="1"/>
          </p:cNvSpPr>
          <p:nvPr/>
        </p:nvSpPr>
        <p:spPr bwMode="auto">
          <a:xfrm>
            <a:off x="1752600" y="914400"/>
            <a:ext cx="6629400" cy="646113"/>
          </a:xfrm>
          <a:prstGeom prst="rect">
            <a:avLst/>
          </a:prstGeom>
          <a:noFill/>
          <a:ln w="9525">
            <a:noFill/>
            <a:miter lim="800000"/>
            <a:headEnd/>
            <a:tailEnd/>
          </a:ln>
        </p:spPr>
        <p:txBody>
          <a:bodyPr>
            <a:spAutoFit/>
          </a:bodyPr>
          <a:lstStyle/>
          <a:p>
            <a:r>
              <a:rPr lang="en-US" sz="3600" b="1"/>
              <a:t>Is this the only way to show 6x?</a:t>
            </a:r>
          </a:p>
        </p:txBody>
      </p:sp>
      <p:sp>
        <p:nvSpPr>
          <p:cNvPr id="59" name="TextBox 58"/>
          <p:cNvSpPr txBox="1">
            <a:spLocks noChangeArrowheads="1"/>
          </p:cNvSpPr>
          <p:nvPr/>
        </p:nvSpPr>
        <p:spPr bwMode="auto">
          <a:xfrm>
            <a:off x="5181600" y="3886200"/>
            <a:ext cx="762000" cy="1016000"/>
          </a:xfrm>
          <a:prstGeom prst="rect">
            <a:avLst/>
          </a:prstGeom>
          <a:noFill/>
          <a:ln w="9525">
            <a:noFill/>
            <a:miter lim="800000"/>
            <a:headEnd/>
            <a:tailEnd/>
          </a:ln>
        </p:spPr>
        <p:txBody>
          <a:bodyPr>
            <a:spAutoFit/>
          </a:bodyPr>
          <a:lstStyle/>
          <a:p>
            <a:pPr algn="ctr"/>
            <a:r>
              <a:rPr lang="en-US" sz="6000" b="1"/>
              <a:t>+</a:t>
            </a:r>
          </a:p>
        </p:txBody>
      </p:sp>
      <p:grpSp>
        <p:nvGrpSpPr>
          <p:cNvPr id="26" name="Group 203"/>
          <p:cNvGrpSpPr>
            <a:grpSpLocks/>
          </p:cNvGrpSpPr>
          <p:nvPr/>
        </p:nvGrpSpPr>
        <p:grpSpPr bwMode="auto">
          <a:xfrm>
            <a:off x="431800" y="2743200"/>
            <a:ext cx="3073400" cy="431800"/>
            <a:chOff x="1841500" y="3026771"/>
            <a:chExt cx="1524000" cy="431799"/>
          </a:xfrm>
        </p:grpSpPr>
        <p:sp>
          <p:nvSpPr>
            <p:cNvPr id="67" name="Down Arrow 66"/>
            <p:cNvSpPr/>
            <p:nvPr/>
          </p:nvSpPr>
          <p:spPr>
            <a:xfrm>
              <a:off x="2521632" y="3276008"/>
              <a:ext cx="314876" cy="182562"/>
            </a:xfrm>
            <a:prstGeom prst="downArrow">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68" name="Right Bracket 67"/>
            <p:cNvSpPr/>
            <p:nvPr/>
          </p:nvSpPr>
          <p:spPr>
            <a:xfrm rot="5400000">
              <a:off x="2489200" y="2379071"/>
              <a:ext cx="228599" cy="1524000"/>
            </a:xfrm>
            <a:prstGeom prst="rightBracket">
              <a:avLst/>
            </a:prstGeom>
            <a:ln w="38100">
              <a:solidFill>
                <a:srgbClr val="CC9B00"/>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en-US" sz="1800">
                <a:ln w="38100">
                  <a:solidFill>
                    <a:schemeClr val="tx1"/>
                  </a:solidFill>
                </a:ln>
              </a:endParaRPr>
            </a:p>
          </p:txBody>
        </p:sp>
      </p:grpSp>
      <p:grpSp>
        <p:nvGrpSpPr>
          <p:cNvPr id="27" name="Group 203"/>
          <p:cNvGrpSpPr>
            <a:grpSpLocks/>
          </p:cNvGrpSpPr>
          <p:nvPr/>
        </p:nvGrpSpPr>
        <p:grpSpPr bwMode="auto">
          <a:xfrm>
            <a:off x="381000" y="4953000"/>
            <a:ext cx="4889500" cy="457200"/>
            <a:chOff x="1841500" y="3026771"/>
            <a:chExt cx="1524000" cy="457202"/>
          </a:xfrm>
        </p:grpSpPr>
        <p:sp>
          <p:nvSpPr>
            <p:cNvPr id="70" name="Down Arrow 69"/>
            <p:cNvSpPr/>
            <p:nvPr/>
          </p:nvSpPr>
          <p:spPr>
            <a:xfrm>
              <a:off x="2554019" y="3276010"/>
              <a:ext cx="213756" cy="207963"/>
            </a:xfrm>
            <a:prstGeom prst="downArrow">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1" name="Right Bracket 70"/>
            <p:cNvSpPr/>
            <p:nvPr/>
          </p:nvSpPr>
          <p:spPr>
            <a:xfrm rot="5400000">
              <a:off x="2489200" y="2379071"/>
              <a:ext cx="228601" cy="1524000"/>
            </a:xfrm>
            <a:prstGeom prst="rightBracket">
              <a:avLst/>
            </a:prstGeom>
            <a:ln w="38100">
              <a:solidFill>
                <a:srgbClr val="CC9B00"/>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en-US" sz="1800">
                <a:ln w="38100">
                  <a:solidFill>
                    <a:schemeClr val="tx1"/>
                  </a:solidFill>
                </a:ln>
              </a:endParaRPr>
            </a:p>
          </p:txBody>
        </p:sp>
      </p:grpSp>
      <p:sp>
        <p:nvSpPr>
          <p:cNvPr id="72" name="TextBox 71"/>
          <p:cNvSpPr txBox="1">
            <a:spLocks noChangeArrowheads="1"/>
          </p:cNvSpPr>
          <p:nvPr/>
        </p:nvSpPr>
        <p:spPr bwMode="auto">
          <a:xfrm>
            <a:off x="1524000" y="2946400"/>
            <a:ext cx="1116013" cy="1016000"/>
          </a:xfrm>
          <a:prstGeom prst="rect">
            <a:avLst/>
          </a:prstGeom>
          <a:noFill/>
          <a:ln w="9525">
            <a:noFill/>
            <a:miter lim="800000"/>
            <a:headEnd/>
            <a:tailEnd/>
          </a:ln>
        </p:spPr>
        <p:txBody>
          <a:bodyPr>
            <a:spAutoFit/>
          </a:bodyPr>
          <a:lstStyle/>
          <a:p>
            <a:pPr algn="ctr"/>
            <a:r>
              <a:rPr lang="en-US" sz="6000" b="1"/>
              <a:t>3x</a:t>
            </a:r>
          </a:p>
        </p:txBody>
      </p:sp>
      <p:grpSp>
        <p:nvGrpSpPr>
          <p:cNvPr id="29" name="Group 203"/>
          <p:cNvGrpSpPr>
            <a:grpSpLocks/>
          </p:cNvGrpSpPr>
          <p:nvPr/>
        </p:nvGrpSpPr>
        <p:grpSpPr bwMode="auto">
          <a:xfrm>
            <a:off x="4016375" y="2743200"/>
            <a:ext cx="3073400" cy="431800"/>
            <a:chOff x="1841500" y="3026771"/>
            <a:chExt cx="1524000" cy="431799"/>
          </a:xfrm>
        </p:grpSpPr>
        <p:sp>
          <p:nvSpPr>
            <p:cNvPr id="74" name="Down Arrow 73"/>
            <p:cNvSpPr/>
            <p:nvPr/>
          </p:nvSpPr>
          <p:spPr>
            <a:xfrm>
              <a:off x="2521632" y="3276008"/>
              <a:ext cx="314876" cy="182562"/>
            </a:xfrm>
            <a:prstGeom prst="downArrow">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5" name="Right Bracket 74"/>
            <p:cNvSpPr/>
            <p:nvPr/>
          </p:nvSpPr>
          <p:spPr>
            <a:xfrm rot="5400000">
              <a:off x="2489200" y="2379071"/>
              <a:ext cx="228599" cy="1524000"/>
            </a:xfrm>
            <a:prstGeom prst="rightBracket">
              <a:avLst/>
            </a:prstGeom>
            <a:ln w="38100">
              <a:solidFill>
                <a:srgbClr val="CC9B00"/>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en-US" sz="1800">
                <a:ln w="38100">
                  <a:solidFill>
                    <a:schemeClr val="tx1"/>
                  </a:solidFill>
                </a:ln>
              </a:endParaRPr>
            </a:p>
          </p:txBody>
        </p:sp>
      </p:grpSp>
      <p:sp>
        <p:nvSpPr>
          <p:cNvPr id="76" name="TextBox 75"/>
          <p:cNvSpPr txBox="1">
            <a:spLocks noChangeArrowheads="1"/>
          </p:cNvSpPr>
          <p:nvPr/>
        </p:nvSpPr>
        <p:spPr bwMode="auto">
          <a:xfrm>
            <a:off x="5105400" y="2895600"/>
            <a:ext cx="1116013" cy="1016000"/>
          </a:xfrm>
          <a:prstGeom prst="rect">
            <a:avLst/>
          </a:prstGeom>
          <a:noFill/>
          <a:ln w="9525">
            <a:noFill/>
            <a:miter lim="800000"/>
            <a:headEnd/>
            <a:tailEnd/>
          </a:ln>
        </p:spPr>
        <p:txBody>
          <a:bodyPr>
            <a:spAutoFit/>
          </a:bodyPr>
          <a:lstStyle/>
          <a:p>
            <a:pPr algn="ctr"/>
            <a:r>
              <a:rPr lang="en-US" sz="6000" b="1"/>
              <a:t>3x</a:t>
            </a:r>
          </a:p>
        </p:txBody>
      </p:sp>
      <p:sp>
        <p:nvSpPr>
          <p:cNvPr id="77" name="TextBox 76"/>
          <p:cNvSpPr txBox="1">
            <a:spLocks noChangeArrowheads="1"/>
          </p:cNvSpPr>
          <p:nvPr/>
        </p:nvSpPr>
        <p:spPr bwMode="auto">
          <a:xfrm>
            <a:off x="3429000" y="2870200"/>
            <a:ext cx="762000" cy="1016000"/>
          </a:xfrm>
          <a:prstGeom prst="rect">
            <a:avLst/>
          </a:prstGeom>
          <a:noFill/>
          <a:ln w="9525">
            <a:noFill/>
            <a:miter lim="800000"/>
            <a:headEnd/>
            <a:tailEnd/>
          </a:ln>
        </p:spPr>
        <p:txBody>
          <a:bodyPr>
            <a:spAutoFit/>
          </a:bodyPr>
          <a:lstStyle/>
          <a:p>
            <a:pPr algn="ctr"/>
            <a:r>
              <a:rPr lang="en-US" sz="6000" b="1"/>
              <a:t>+</a:t>
            </a:r>
          </a:p>
        </p:txBody>
      </p:sp>
      <p:sp>
        <p:nvSpPr>
          <p:cNvPr id="78" name="TextBox 77"/>
          <p:cNvSpPr txBox="1">
            <a:spLocks noChangeArrowheads="1"/>
          </p:cNvSpPr>
          <p:nvPr/>
        </p:nvSpPr>
        <p:spPr bwMode="auto">
          <a:xfrm>
            <a:off x="2389188" y="5156200"/>
            <a:ext cx="1116012" cy="1016000"/>
          </a:xfrm>
          <a:prstGeom prst="rect">
            <a:avLst/>
          </a:prstGeom>
          <a:noFill/>
          <a:ln w="9525">
            <a:noFill/>
            <a:miter lim="800000"/>
            <a:headEnd/>
            <a:tailEnd/>
          </a:ln>
        </p:spPr>
        <p:txBody>
          <a:bodyPr>
            <a:spAutoFit/>
          </a:bodyPr>
          <a:lstStyle/>
          <a:p>
            <a:pPr algn="ctr"/>
            <a:r>
              <a:rPr lang="en-US" sz="6000" b="1"/>
              <a:t>5x</a:t>
            </a:r>
          </a:p>
        </p:txBody>
      </p:sp>
      <p:grpSp>
        <p:nvGrpSpPr>
          <p:cNvPr id="30" name="Group 203"/>
          <p:cNvGrpSpPr>
            <a:grpSpLocks/>
          </p:cNvGrpSpPr>
          <p:nvPr/>
        </p:nvGrpSpPr>
        <p:grpSpPr bwMode="auto">
          <a:xfrm>
            <a:off x="5727700" y="4978400"/>
            <a:ext cx="1219200" cy="431800"/>
            <a:chOff x="1841500" y="3026771"/>
            <a:chExt cx="1524000" cy="431799"/>
          </a:xfrm>
        </p:grpSpPr>
        <p:sp>
          <p:nvSpPr>
            <p:cNvPr id="80" name="Down Arrow 79"/>
            <p:cNvSpPr/>
            <p:nvPr/>
          </p:nvSpPr>
          <p:spPr>
            <a:xfrm>
              <a:off x="2506266" y="3276008"/>
              <a:ext cx="315515" cy="182562"/>
            </a:xfrm>
            <a:prstGeom prst="downArrow">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81" name="Right Bracket 80"/>
            <p:cNvSpPr/>
            <p:nvPr/>
          </p:nvSpPr>
          <p:spPr>
            <a:xfrm rot="5400000">
              <a:off x="2489200" y="2379071"/>
              <a:ext cx="228599" cy="1524000"/>
            </a:xfrm>
            <a:prstGeom prst="rightBracket">
              <a:avLst/>
            </a:prstGeom>
            <a:ln w="38100">
              <a:solidFill>
                <a:srgbClr val="CC9B00"/>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en-US" sz="1800">
                <a:ln w="38100">
                  <a:solidFill>
                    <a:schemeClr val="tx1"/>
                  </a:solidFill>
                </a:ln>
              </a:endParaRPr>
            </a:p>
          </p:txBody>
        </p:sp>
      </p:grpSp>
      <p:sp>
        <p:nvSpPr>
          <p:cNvPr id="82" name="TextBox 81"/>
          <p:cNvSpPr txBox="1">
            <a:spLocks noChangeArrowheads="1"/>
          </p:cNvSpPr>
          <p:nvPr/>
        </p:nvSpPr>
        <p:spPr bwMode="auto">
          <a:xfrm>
            <a:off x="5791200" y="5156200"/>
            <a:ext cx="1116013" cy="1016000"/>
          </a:xfrm>
          <a:prstGeom prst="rect">
            <a:avLst/>
          </a:prstGeom>
          <a:noFill/>
          <a:ln w="9525">
            <a:noFill/>
            <a:miter lim="800000"/>
            <a:headEnd/>
            <a:tailEnd/>
          </a:ln>
        </p:spPr>
        <p:txBody>
          <a:bodyPr>
            <a:spAutoFit/>
          </a:bodyPr>
          <a:lstStyle/>
          <a:p>
            <a:pPr algn="ctr"/>
            <a:r>
              <a:rPr lang="en-US" sz="6000" b="1"/>
              <a:t>x</a:t>
            </a:r>
          </a:p>
        </p:txBody>
      </p:sp>
      <p:sp>
        <p:nvSpPr>
          <p:cNvPr id="83" name="TextBox 82"/>
          <p:cNvSpPr txBox="1">
            <a:spLocks noChangeArrowheads="1"/>
          </p:cNvSpPr>
          <p:nvPr/>
        </p:nvSpPr>
        <p:spPr bwMode="auto">
          <a:xfrm>
            <a:off x="5410200" y="5156200"/>
            <a:ext cx="1116013" cy="1016000"/>
          </a:xfrm>
          <a:prstGeom prst="rect">
            <a:avLst/>
          </a:prstGeom>
          <a:noFill/>
          <a:ln w="9525">
            <a:noFill/>
            <a:miter lim="800000"/>
            <a:headEnd/>
            <a:tailEnd/>
          </a:ln>
        </p:spPr>
        <p:txBody>
          <a:bodyPr>
            <a:spAutoFit/>
          </a:bodyPr>
          <a:lstStyle/>
          <a:p>
            <a:pPr algn="ctr"/>
            <a:r>
              <a:rPr lang="en-US" sz="6000" b="1"/>
              <a:t>1</a:t>
            </a:r>
          </a:p>
        </p:txBody>
      </p:sp>
      <p:sp>
        <p:nvSpPr>
          <p:cNvPr id="84" name="TextBox 83"/>
          <p:cNvSpPr txBox="1">
            <a:spLocks noChangeArrowheads="1"/>
          </p:cNvSpPr>
          <p:nvPr/>
        </p:nvSpPr>
        <p:spPr bwMode="auto">
          <a:xfrm>
            <a:off x="4343400" y="5105400"/>
            <a:ext cx="762000" cy="1016000"/>
          </a:xfrm>
          <a:prstGeom prst="rect">
            <a:avLst/>
          </a:prstGeom>
          <a:noFill/>
          <a:ln w="9525">
            <a:noFill/>
            <a:miter lim="800000"/>
            <a:headEnd/>
            <a:tailEnd/>
          </a:ln>
        </p:spPr>
        <p:txBody>
          <a:bodyPr>
            <a:spAutoFit/>
          </a:bodyPr>
          <a:lstStyle/>
          <a:p>
            <a:pPr algn="ctr"/>
            <a:r>
              <a:rPr lang="en-US" sz="6000" b="1"/>
              <a:t>+</a:t>
            </a:r>
          </a:p>
        </p:txBody>
      </p:sp>
      <p:graphicFrame>
        <p:nvGraphicFramePr>
          <p:cNvPr id="194562" name="Object 2"/>
          <p:cNvGraphicFramePr>
            <a:graphicFrameLocks noChangeAspect="1"/>
          </p:cNvGraphicFramePr>
          <p:nvPr/>
        </p:nvGraphicFramePr>
        <p:xfrm>
          <a:off x="7042150" y="5346700"/>
          <a:ext cx="1492250" cy="596900"/>
        </p:xfrm>
        <a:graphic>
          <a:graphicData uri="http://schemas.openxmlformats.org/presentationml/2006/ole">
            <mc:AlternateContent xmlns:mc="http://schemas.openxmlformats.org/markup-compatibility/2006">
              <mc:Choice xmlns:v="urn:schemas-microsoft-com:vml" Requires="v">
                <p:oleObj spid="_x0000_s25627" name="Equation" r:id="rId6" imgW="317500" imgH="127000" progId="Equation.3">
                  <p:embed/>
                </p:oleObj>
              </mc:Choice>
              <mc:Fallback>
                <p:oleObj name="Equation" r:id="rId6" imgW="317500" imgH="1270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42150" y="5346700"/>
                        <a:ext cx="149225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563" name="Object 3"/>
          <p:cNvGraphicFramePr>
            <a:graphicFrameLocks noChangeAspect="1"/>
          </p:cNvGraphicFramePr>
          <p:nvPr/>
        </p:nvGraphicFramePr>
        <p:xfrm>
          <a:off x="7026275" y="3136900"/>
          <a:ext cx="1492250" cy="596900"/>
        </p:xfrm>
        <a:graphic>
          <a:graphicData uri="http://schemas.openxmlformats.org/presentationml/2006/ole">
            <mc:AlternateContent xmlns:mc="http://schemas.openxmlformats.org/markup-compatibility/2006">
              <mc:Choice xmlns:v="urn:schemas-microsoft-com:vml" Requires="v">
                <p:oleObj spid="_x0000_s25628" name="Equation" r:id="rId8" imgW="317500" imgH="127000" progId="Equation.3">
                  <p:embed/>
                </p:oleObj>
              </mc:Choice>
              <mc:Fallback>
                <p:oleObj name="Equation" r:id="rId8" imgW="317500" imgH="12700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26275" y="3136900"/>
                        <a:ext cx="149225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5" name="Agenda Link">
            <a:hlinkClick r:id="rId10" action="ppaction://hlinksldjump"/>
          </p:cNvPr>
          <p:cNvSpPr txBox="1"/>
          <p:nvPr/>
        </p:nvSpPr>
        <p:spPr>
          <a:xfrm>
            <a:off x="2794000" y="6057900"/>
            <a:ext cx="1016000" cy="419100"/>
          </a:xfrm>
          <a:prstGeom prst="rect">
            <a:avLst/>
          </a:prstGeom>
        </p:spPr>
        <p:txBody>
          <a:bodyPr wrap="none" anchor="ctr">
            <a:normAutofit fontScale="70000" lnSpcReduction="20000"/>
          </a:bodyPr>
          <a:lstStyle/>
          <a:p>
            <a:pPr algn="ctr" fontAlgn="auto">
              <a:spcAft>
                <a:spcPts val="0"/>
              </a:spcAft>
              <a:defRPr/>
            </a:pPr>
            <a:r>
              <a:rPr lang="en-US" sz="1800" b="1" dirty="0">
                <a:solidFill>
                  <a:schemeClr val="bg1"/>
                </a:solidFill>
                <a:latin typeface="Perpetua" pitchFamily="18" charset="0"/>
                <a:ea typeface="+mj-ea"/>
                <a:cs typeface="+mj-cs"/>
              </a:rPr>
              <a:t>More </a:t>
            </a:r>
          </a:p>
          <a:p>
            <a:pPr algn="ctr" fontAlgn="auto">
              <a:spcAft>
                <a:spcPts val="0"/>
              </a:spcAft>
              <a:defRPr/>
            </a:pPr>
            <a:r>
              <a:rPr lang="en-US" sz="1800" b="1" dirty="0">
                <a:solidFill>
                  <a:schemeClr val="bg1"/>
                </a:solidFill>
                <a:latin typeface="Perpetua" pitchFamily="18" charset="0"/>
                <a:ea typeface="+mj-ea"/>
                <a:cs typeface="+mj-cs"/>
              </a:rPr>
              <a:t>Practice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1"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p:tgtEl>
                                          <p:spTgt spid="26"/>
                                        </p:tgtEl>
                                        <p:attrNameLst>
                                          <p:attrName>ppt_y</p:attrName>
                                        </p:attrNameLst>
                                      </p:cBhvr>
                                      <p:tavLst>
                                        <p:tav tm="0">
                                          <p:val>
                                            <p:strVal val="#ppt_y-#ppt_h*1.125000"/>
                                          </p:val>
                                        </p:tav>
                                        <p:tav tm="100000">
                                          <p:val>
                                            <p:strVal val="#ppt_y"/>
                                          </p:val>
                                        </p:tav>
                                      </p:tavLst>
                                    </p:anim>
                                    <p:animEffect transition="in" filter="wipe(down)">
                                      <p:cBhvr>
                                        <p:cTn id="20" dur="500"/>
                                        <p:tgtEl>
                                          <p:spTgt spid="26"/>
                                        </p:tgtEl>
                                      </p:cBhvr>
                                    </p:animEffect>
                                  </p:childTnLst>
                                </p:cTn>
                              </p:par>
                            </p:childTnLst>
                          </p:cTn>
                        </p:par>
                        <p:par>
                          <p:cTn id="21" fill="hold" nodeType="afterGroup">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500"/>
                                        <p:tgtEl>
                                          <p:spTgt spid="7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1"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p:tgtEl>
                                          <p:spTgt spid="29"/>
                                        </p:tgtEl>
                                        <p:attrNameLst>
                                          <p:attrName>ppt_y</p:attrName>
                                        </p:attrNameLst>
                                      </p:cBhvr>
                                      <p:tavLst>
                                        <p:tav tm="0">
                                          <p:val>
                                            <p:strVal val="#ppt_y-#ppt_h*1.125000"/>
                                          </p:val>
                                        </p:tav>
                                        <p:tav tm="100000">
                                          <p:val>
                                            <p:strVal val="#ppt_y"/>
                                          </p:val>
                                        </p:tav>
                                      </p:tavLst>
                                    </p:anim>
                                    <p:animEffect transition="in" filter="wipe(down)">
                                      <p:cBhvr>
                                        <p:cTn id="30" dur="500"/>
                                        <p:tgtEl>
                                          <p:spTgt spid="29"/>
                                        </p:tgtEl>
                                      </p:cBhvr>
                                    </p:animEffect>
                                  </p:childTnLst>
                                </p:cTn>
                              </p:par>
                            </p:childTnLst>
                          </p:cTn>
                        </p:par>
                        <p:par>
                          <p:cTn id="31" fill="hold" nodeType="afterGroup">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500"/>
                                        <p:tgtEl>
                                          <p:spTgt spid="7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nodeType="clickEffect">
                                  <p:stCondLst>
                                    <p:cond delay="0"/>
                                  </p:stCondLst>
                                  <p:childTnLst>
                                    <p:set>
                                      <p:cBhvr>
                                        <p:cTn id="42" dur="1" fill="hold">
                                          <p:stCondLst>
                                            <p:cond delay="0"/>
                                          </p:stCondLst>
                                        </p:cTn>
                                        <p:tgtEl>
                                          <p:spTgt spid="194563"/>
                                        </p:tgtEl>
                                        <p:attrNameLst>
                                          <p:attrName>style.visibility</p:attrName>
                                        </p:attrNameLst>
                                      </p:cBhvr>
                                      <p:to>
                                        <p:strVal val="visible"/>
                                      </p:to>
                                    </p:set>
                                    <p:animEffect transition="in" filter="dissolve">
                                      <p:cBhvr>
                                        <p:cTn id="43" dur="500"/>
                                        <p:tgtEl>
                                          <p:spTgt spid="19456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59"/>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2" presetClass="entr" presetSubtype="1" fill="hold" nodeType="click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500"/>
                                        <p:tgtEl>
                                          <p:spTgt spid="27"/>
                                        </p:tgtEl>
                                        <p:attrNameLst>
                                          <p:attrName>ppt_y</p:attrName>
                                        </p:attrNameLst>
                                      </p:cBhvr>
                                      <p:tavLst>
                                        <p:tav tm="0">
                                          <p:val>
                                            <p:strVal val="#ppt_y-#ppt_h*1.125000"/>
                                          </p:val>
                                        </p:tav>
                                        <p:tav tm="100000">
                                          <p:val>
                                            <p:strVal val="#ppt_y"/>
                                          </p:val>
                                        </p:tav>
                                      </p:tavLst>
                                    </p:anim>
                                    <p:animEffect transition="in" filter="wipe(down)">
                                      <p:cBhvr>
                                        <p:cTn id="61" dur="500"/>
                                        <p:tgtEl>
                                          <p:spTgt spid="27"/>
                                        </p:tgtEl>
                                      </p:cBhvr>
                                    </p:animEffect>
                                  </p:childTnLst>
                                </p:cTn>
                              </p:par>
                            </p:childTnLst>
                          </p:cTn>
                        </p:par>
                        <p:par>
                          <p:cTn id="62" fill="hold" nodeType="afterGroup">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500"/>
                                        <p:tgtEl>
                                          <p:spTgt spid="78"/>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2" presetClass="entr" presetSubtype="1" fill="hold" nodeType="clickEffect">
                                  <p:stCondLst>
                                    <p:cond delay="0"/>
                                  </p:stCondLst>
                                  <p:childTnLst>
                                    <p:set>
                                      <p:cBhvr>
                                        <p:cTn id="69" dur="1" fill="hold">
                                          <p:stCondLst>
                                            <p:cond delay="0"/>
                                          </p:stCondLst>
                                        </p:cTn>
                                        <p:tgtEl>
                                          <p:spTgt spid="30"/>
                                        </p:tgtEl>
                                        <p:attrNameLst>
                                          <p:attrName>style.visibility</p:attrName>
                                        </p:attrNameLst>
                                      </p:cBhvr>
                                      <p:to>
                                        <p:strVal val="visible"/>
                                      </p:to>
                                    </p:set>
                                    <p:anim calcmode="lin" valueType="num">
                                      <p:cBhvr additive="base">
                                        <p:cTn id="70" dur="500"/>
                                        <p:tgtEl>
                                          <p:spTgt spid="30"/>
                                        </p:tgtEl>
                                        <p:attrNameLst>
                                          <p:attrName>ppt_y</p:attrName>
                                        </p:attrNameLst>
                                      </p:cBhvr>
                                      <p:tavLst>
                                        <p:tav tm="0">
                                          <p:val>
                                            <p:strVal val="#ppt_y-#ppt_h*1.125000"/>
                                          </p:val>
                                        </p:tav>
                                        <p:tav tm="100000">
                                          <p:val>
                                            <p:strVal val="#ppt_y"/>
                                          </p:val>
                                        </p:tav>
                                      </p:tavLst>
                                    </p:anim>
                                    <p:animEffect transition="in" filter="wipe(down)">
                                      <p:cBhvr>
                                        <p:cTn id="71" dur="500"/>
                                        <p:tgtEl>
                                          <p:spTgt spid="30"/>
                                        </p:tgtEl>
                                      </p:cBhvr>
                                    </p:animEffect>
                                  </p:childTnLst>
                                </p:cTn>
                              </p:par>
                            </p:childTnLst>
                          </p:cTn>
                        </p:par>
                        <p:par>
                          <p:cTn id="72" fill="hold" nodeType="afterGroup">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Effect transition="in" filter="fade">
                                      <p:cBhvr>
                                        <p:cTn id="75" dur="500"/>
                                        <p:tgtEl>
                                          <p:spTgt spid="8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83"/>
                                        </p:tgtEl>
                                        <p:attrNameLst>
                                          <p:attrName>style.visibility</p:attrName>
                                        </p:attrNameLst>
                                      </p:cBhvr>
                                      <p:to>
                                        <p:strVal val="visible"/>
                                      </p:to>
                                    </p:set>
                                    <p:animEffect transition="in" filter="fade">
                                      <p:cBhvr>
                                        <p:cTn id="78" dur="500"/>
                                        <p:tgtEl>
                                          <p:spTgt spid="83"/>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84"/>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ntr" presetSubtype="0" fill="hold" nodeType="clickEffect">
                                  <p:stCondLst>
                                    <p:cond delay="0"/>
                                  </p:stCondLst>
                                  <p:childTnLst>
                                    <p:set>
                                      <p:cBhvr>
                                        <p:cTn id="86" dur="1" fill="hold">
                                          <p:stCondLst>
                                            <p:cond delay="0"/>
                                          </p:stCondLst>
                                        </p:cTn>
                                        <p:tgtEl>
                                          <p:spTgt spid="194562"/>
                                        </p:tgtEl>
                                        <p:attrNameLst>
                                          <p:attrName>style.visibility</p:attrName>
                                        </p:attrNameLst>
                                      </p:cBhvr>
                                      <p:to>
                                        <p:strVal val="visible"/>
                                      </p:to>
                                    </p:set>
                                    <p:animEffect transition="in" filter="dissolve">
                                      <p:cBhvr>
                                        <p:cTn id="87" dur="500"/>
                                        <p:tgtEl>
                                          <p:spTgt spid="194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9" grpId="0"/>
      <p:bldP spid="72" grpId="0"/>
      <p:bldP spid="76" grpId="0"/>
      <p:bldP spid="77" grpId="0"/>
      <p:bldP spid="78" grpId="0"/>
      <p:bldP spid="82" grpId="0"/>
      <p:bldP spid="83" grpId="0"/>
      <p:bldP spid="84"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Page Title"/>
          <p:cNvSpPr>
            <a:spLocks noGrp="1"/>
          </p:cNvSpPr>
          <p:nvPr>
            <p:ph type="title" idx="4294967295"/>
          </p:nvPr>
        </p:nvSpPr>
        <p:spPr>
          <a:xfrm>
            <a:off x="304800" y="-76200"/>
            <a:ext cx="8229600" cy="639763"/>
          </a:xfrm>
        </p:spPr>
        <p:txBody>
          <a:bodyPr/>
          <a:lstStyle/>
          <a:p>
            <a:pPr algn="l"/>
            <a:r>
              <a:rPr lang="en-US" sz="3200" b="1" smtClean="0">
                <a:solidFill>
                  <a:schemeClr val="bg1"/>
                </a:solidFill>
              </a:rPr>
              <a:t>Explore- Using Tiles</a:t>
            </a:r>
          </a:p>
        </p:txBody>
      </p:sp>
      <p:sp>
        <p:nvSpPr>
          <p:cNvPr id="30723" name="White Background"/>
          <p:cNvSpPr>
            <a:spLocks noChangeArrowheads="1"/>
          </p:cNvSpPr>
          <p:nvPr/>
        </p:nvSpPr>
        <p:spPr bwMode="auto">
          <a:xfrm>
            <a:off x="381000" y="573088"/>
            <a:ext cx="8686800" cy="5410200"/>
          </a:xfrm>
          <a:prstGeom prst="roundRect">
            <a:avLst>
              <a:gd name="adj" fmla="val 7954"/>
            </a:avLst>
          </a:prstGeom>
          <a:solidFill>
            <a:schemeClr val="bg1">
              <a:lumMod val="95000"/>
            </a:schemeClr>
          </a:solidFill>
          <a:ln w="38100">
            <a:solidFill>
              <a:schemeClr val="accent1">
                <a:lumMod val="50000"/>
              </a:schemeClr>
            </a:solidFill>
            <a:round/>
            <a:headEnd/>
            <a:tailEnd/>
          </a:ln>
        </p:spPr>
        <p:txBody>
          <a:bodyPr wrap="none" anchor="ctr"/>
          <a:lstStyle/>
          <a:p>
            <a:pPr>
              <a:defRPr/>
            </a:pPr>
            <a:endParaRPr lang="en-US" sz="1800" dirty="0">
              <a:latin typeface="Calibri" charset="0"/>
              <a:ea typeface="ＭＳ Ｐゴシック" charset="-128"/>
            </a:endParaRPr>
          </a:p>
        </p:txBody>
      </p:sp>
      <p:sp>
        <p:nvSpPr>
          <p:cNvPr id="6" name="Agenda Link">
            <a:hlinkClick r:id="rId4"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sz="1800" b="1" dirty="0">
                <a:solidFill>
                  <a:schemeClr val="bg1"/>
                </a:solidFill>
                <a:latin typeface="Perpetua" pitchFamily="18" charset="0"/>
                <a:ea typeface="+mj-ea"/>
                <a:cs typeface="+mj-cs"/>
              </a:rPr>
              <a:t>Agenda</a:t>
            </a:r>
          </a:p>
        </p:txBody>
      </p:sp>
      <p:sp>
        <p:nvSpPr>
          <p:cNvPr id="26629" name="Slide Number Placeholder 6"/>
          <p:cNvSpPr>
            <a:spLocks noGrp="1"/>
          </p:cNvSpPr>
          <p:nvPr>
            <p:ph type="sldNum" sz="quarter" idx="12"/>
          </p:nvPr>
        </p:nvSpPr>
        <p:spPr bwMode="auto">
          <a:noFill/>
          <a:ln>
            <a:miter lim="800000"/>
            <a:headEnd/>
            <a:tailEnd/>
          </a:ln>
        </p:spPr>
        <p:txBody>
          <a:bodyPr/>
          <a:lstStyle/>
          <a:p>
            <a:pPr algn="ctr"/>
            <a:fld id="{F51A4F27-6B9D-46D7-94CB-80ED5FDCAB19}" type="slidenum">
              <a:rPr lang="en-US">
                <a:cs typeface="Arial" charset="0"/>
              </a:rPr>
              <a:pPr algn="ctr"/>
              <a:t>15</a:t>
            </a:fld>
            <a:endParaRPr lang="en-US">
              <a:cs typeface="Arial" charset="0"/>
            </a:endParaRPr>
          </a:p>
        </p:txBody>
      </p:sp>
      <p:grpSp>
        <p:nvGrpSpPr>
          <p:cNvPr id="26630" name="Group 7"/>
          <p:cNvGrpSpPr>
            <a:grpSpLocks/>
          </p:cNvGrpSpPr>
          <p:nvPr/>
        </p:nvGrpSpPr>
        <p:grpSpPr bwMode="auto">
          <a:xfrm>
            <a:off x="609600" y="6413500"/>
            <a:ext cx="7402513" cy="387350"/>
            <a:chOff x="609600" y="6414018"/>
            <a:chExt cx="7401771" cy="386725"/>
          </a:xfrm>
        </p:grpSpPr>
        <p:pic>
          <p:nvPicPr>
            <p:cNvPr id="26669" name="Picture 8" descr="blue.png"/>
            <p:cNvPicPr>
              <a:picLocks noChangeAspect="1"/>
            </p:cNvPicPr>
            <p:nvPr/>
          </p:nvPicPr>
          <p:blipFill>
            <a:blip r:embed="rId5" cstate="print"/>
            <a:srcRect/>
            <a:stretch>
              <a:fillRect/>
            </a:stretch>
          </p:blipFill>
          <p:spPr bwMode="auto">
            <a:xfrm>
              <a:off x="4343400" y="6419332"/>
              <a:ext cx="1828800" cy="369142"/>
            </a:xfrm>
            <a:prstGeom prst="rect">
              <a:avLst/>
            </a:prstGeom>
            <a:noFill/>
            <a:ln w="9525">
              <a:noFill/>
              <a:miter lim="800000"/>
              <a:headEnd/>
              <a:tailEnd/>
            </a:ln>
          </p:spPr>
        </p:pic>
        <p:pic>
          <p:nvPicPr>
            <p:cNvPr id="26670" name="Picture 9" descr="red.png"/>
            <p:cNvPicPr>
              <a:picLocks noChangeAspect="1"/>
            </p:cNvPicPr>
            <p:nvPr/>
          </p:nvPicPr>
          <p:blipFill>
            <a:blip r:embed="rId6" cstate="print"/>
            <a:srcRect/>
            <a:stretch>
              <a:fillRect/>
            </a:stretch>
          </p:blipFill>
          <p:spPr bwMode="auto">
            <a:xfrm rot="216847" flipV="1">
              <a:off x="6182571" y="6414018"/>
              <a:ext cx="1828800" cy="386725"/>
            </a:xfrm>
            <a:prstGeom prst="rect">
              <a:avLst/>
            </a:prstGeom>
            <a:noFill/>
            <a:ln w="9525">
              <a:noFill/>
              <a:miter lim="800000"/>
              <a:headEnd/>
              <a:tailEnd/>
            </a:ln>
          </p:spPr>
        </p:pic>
        <p:pic>
          <p:nvPicPr>
            <p:cNvPr id="26671" name="Picture 10" descr="black.png"/>
            <p:cNvPicPr>
              <a:picLocks noChangeAspect="1"/>
            </p:cNvPicPr>
            <p:nvPr/>
          </p:nvPicPr>
          <p:blipFill>
            <a:blip r:embed="rId7" cstate="print"/>
            <a:srcRect/>
            <a:stretch>
              <a:fillRect/>
            </a:stretch>
          </p:blipFill>
          <p:spPr bwMode="auto">
            <a:xfrm>
              <a:off x="609600" y="6435574"/>
              <a:ext cx="1828800" cy="363786"/>
            </a:xfrm>
            <a:prstGeom prst="rect">
              <a:avLst/>
            </a:prstGeom>
            <a:noFill/>
            <a:ln w="9525">
              <a:noFill/>
              <a:miter lim="800000"/>
              <a:headEnd/>
              <a:tailEnd/>
            </a:ln>
          </p:spPr>
        </p:pic>
      </p:grpSp>
      <p:sp>
        <p:nvSpPr>
          <p:cNvPr id="26631" name="TextBox 70"/>
          <p:cNvSpPr txBox="1">
            <a:spLocks noChangeArrowheads="1"/>
          </p:cNvSpPr>
          <p:nvPr/>
        </p:nvSpPr>
        <p:spPr bwMode="auto">
          <a:xfrm>
            <a:off x="381000" y="609600"/>
            <a:ext cx="8458200" cy="646113"/>
          </a:xfrm>
          <a:prstGeom prst="rect">
            <a:avLst/>
          </a:prstGeom>
          <a:noFill/>
          <a:ln w="9525">
            <a:noFill/>
            <a:miter lim="800000"/>
            <a:headEnd/>
            <a:tailEnd/>
          </a:ln>
        </p:spPr>
        <p:txBody>
          <a:bodyPr>
            <a:spAutoFit/>
          </a:bodyPr>
          <a:lstStyle/>
          <a:p>
            <a:r>
              <a:rPr lang="en-US" sz="3600" b="1"/>
              <a:t>What if we use a different variable, say </a:t>
            </a:r>
            <a:r>
              <a:rPr lang="en-US" sz="3600" b="1" i="1"/>
              <a:t>y</a:t>
            </a:r>
            <a:r>
              <a:rPr lang="en-US" sz="3600" b="1"/>
              <a:t>? </a:t>
            </a:r>
            <a:endParaRPr lang="en-US" sz="3600" b="1" i="1"/>
          </a:p>
        </p:txBody>
      </p:sp>
      <p:sp>
        <p:nvSpPr>
          <p:cNvPr id="72" name="TextBox 71"/>
          <p:cNvSpPr txBox="1">
            <a:spLocks noChangeArrowheads="1"/>
          </p:cNvSpPr>
          <p:nvPr/>
        </p:nvSpPr>
        <p:spPr bwMode="auto">
          <a:xfrm>
            <a:off x="381000" y="1066800"/>
            <a:ext cx="8686800" cy="1200150"/>
          </a:xfrm>
          <a:prstGeom prst="rect">
            <a:avLst/>
          </a:prstGeom>
          <a:noFill/>
          <a:ln w="9525">
            <a:noFill/>
            <a:miter lim="800000"/>
            <a:headEnd/>
            <a:tailEnd/>
          </a:ln>
        </p:spPr>
        <p:txBody>
          <a:bodyPr>
            <a:spAutoFit/>
          </a:bodyPr>
          <a:lstStyle/>
          <a:p>
            <a:r>
              <a:rPr lang="en-US" sz="3600" b="1"/>
              <a:t>We would need a different </a:t>
            </a:r>
            <a:r>
              <a:rPr lang="en-US" sz="3600" b="1">
                <a:solidFill>
                  <a:srgbClr val="3366FF"/>
                </a:solidFill>
              </a:rPr>
              <a:t>color </a:t>
            </a:r>
            <a:r>
              <a:rPr lang="en-US" sz="3600" b="1"/>
              <a:t>to represent the </a:t>
            </a:r>
            <a:r>
              <a:rPr lang="en-US" sz="3600" b="1" i="1"/>
              <a:t>y</a:t>
            </a:r>
            <a:r>
              <a:rPr lang="en-US" sz="3600" b="1"/>
              <a:t>.</a:t>
            </a:r>
            <a:endParaRPr lang="en-US" sz="3600" b="1" i="1"/>
          </a:p>
        </p:txBody>
      </p:sp>
      <p:sp>
        <p:nvSpPr>
          <p:cNvPr id="73" name="TextBox 72"/>
          <p:cNvSpPr txBox="1">
            <a:spLocks noChangeArrowheads="1"/>
          </p:cNvSpPr>
          <p:nvPr/>
        </p:nvSpPr>
        <p:spPr bwMode="auto">
          <a:xfrm>
            <a:off x="381000" y="2249488"/>
            <a:ext cx="8382000" cy="646112"/>
          </a:xfrm>
          <a:prstGeom prst="rect">
            <a:avLst/>
          </a:prstGeom>
          <a:noFill/>
          <a:ln w="9525">
            <a:noFill/>
            <a:miter lim="800000"/>
            <a:headEnd/>
            <a:tailEnd/>
          </a:ln>
        </p:spPr>
        <p:txBody>
          <a:bodyPr>
            <a:spAutoFit/>
          </a:bodyPr>
          <a:lstStyle/>
          <a:p>
            <a:r>
              <a:rPr lang="en-US" sz="3600" b="1"/>
              <a:t>Combine 4y + 3y using tiles.  </a:t>
            </a:r>
            <a:endParaRPr lang="en-US" sz="3600" b="1" i="1"/>
          </a:p>
        </p:txBody>
      </p:sp>
      <p:grpSp>
        <p:nvGrpSpPr>
          <p:cNvPr id="3" name="Group 81"/>
          <p:cNvGrpSpPr>
            <a:grpSpLocks/>
          </p:cNvGrpSpPr>
          <p:nvPr/>
        </p:nvGrpSpPr>
        <p:grpSpPr bwMode="auto">
          <a:xfrm>
            <a:off x="4800600" y="2976563"/>
            <a:ext cx="2895600" cy="942975"/>
            <a:chOff x="4876800" y="2977059"/>
            <a:chExt cx="2895600" cy="941982"/>
          </a:xfrm>
        </p:grpSpPr>
        <p:grpSp>
          <p:nvGrpSpPr>
            <p:cNvPr id="26660" name="Group 58"/>
            <p:cNvGrpSpPr>
              <a:grpSpLocks/>
            </p:cNvGrpSpPr>
            <p:nvPr/>
          </p:nvGrpSpPr>
          <p:grpSpPr bwMode="auto">
            <a:xfrm>
              <a:off x="4876800" y="2984500"/>
              <a:ext cx="914400" cy="921841"/>
              <a:chOff x="2438583" y="2735759"/>
              <a:chExt cx="914400" cy="921841"/>
            </a:xfrm>
          </p:grpSpPr>
          <p:sp>
            <p:nvSpPr>
              <p:cNvPr id="38" name="Rounded Rectangle 37"/>
              <p:cNvSpPr>
                <a:spLocks noChangeArrowheads="1"/>
              </p:cNvSpPr>
              <p:nvPr/>
            </p:nvSpPr>
            <p:spPr bwMode="auto">
              <a:xfrm>
                <a:off x="2438583" y="2744176"/>
                <a:ext cx="914400" cy="913437"/>
              </a:xfrm>
              <a:prstGeom prst="roundRect">
                <a:avLst>
                  <a:gd name="adj" fmla="val 16667"/>
                </a:avLst>
              </a:prstGeom>
              <a:solidFill>
                <a:srgbClr val="0000FF"/>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6668" name="TextBox 40"/>
              <p:cNvSpPr txBox="1">
                <a:spLocks noChangeArrowheads="1"/>
              </p:cNvSpPr>
              <p:nvPr/>
            </p:nvSpPr>
            <p:spPr bwMode="auto">
              <a:xfrm>
                <a:off x="2667000" y="2735759"/>
                <a:ext cx="457200" cy="769441"/>
              </a:xfrm>
              <a:prstGeom prst="rect">
                <a:avLst/>
              </a:prstGeom>
              <a:noFill/>
              <a:ln w="9525">
                <a:noFill/>
                <a:miter lim="800000"/>
                <a:headEnd/>
                <a:tailEnd/>
              </a:ln>
            </p:spPr>
            <p:txBody>
              <a:bodyPr>
                <a:spAutoFit/>
              </a:bodyPr>
              <a:lstStyle/>
              <a:p>
                <a:r>
                  <a:rPr lang="en-US" sz="4400" b="1" i="1"/>
                  <a:t>y</a:t>
                </a:r>
              </a:p>
            </p:txBody>
          </p:sp>
        </p:grpSp>
        <p:grpSp>
          <p:nvGrpSpPr>
            <p:cNvPr id="26661" name="Group 61"/>
            <p:cNvGrpSpPr>
              <a:grpSpLocks/>
            </p:cNvGrpSpPr>
            <p:nvPr/>
          </p:nvGrpSpPr>
          <p:grpSpPr bwMode="auto">
            <a:xfrm>
              <a:off x="5867400" y="2977059"/>
              <a:ext cx="914400" cy="921841"/>
              <a:chOff x="2438583" y="2735759"/>
              <a:chExt cx="914400" cy="921841"/>
            </a:xfrm>
          </p:grpSpPr>
          <p:sp>
            <p:nvSpPr>
              <p:cNvPr id="34" name="Rounded Rectangle 33"/>
              <p:cNvSpPr>
                <a:spLocks noChangeArrowheads="1"/>
              </p:cNvSpPr>
              <p:nvPr/>
            </p:nvSpPr>
            <p:spPr bwMode="auto">
              <a:xfrm>
                <a:off x="2438583" y="2743688"/>
                <a:ext cx="914400" cy="913437"/>
              </a:xfrm>
              <a:prstGeom prst="roundRect">
                <a:avLst>
                  <a:gd name="adj" fmla="val 16667"/>
                </a:avLst>
              </a:prstGeom>
              <a:solidFill>
                <a:srgbClr val="0000FF"/>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6666" name="TextBox 36"/>
              <p:cNvSpPr txBox="1">
                <a:spLocks noChangeArrowheads="1"/>
              </p:cNvSpPr>
              <p:nvPr/>
            </p:nvSpPr>
            <p:spPr bwMode="auto">
              <a:xfrm>
                <a:off x="2667000" y="2735759"/>
                <a:ext cx="457200" cy="769441"/>
              </a:xfrm>
              <a:prstGeom prst="rect">
                <a:avLst/>
              </a:prstGeom>
              <a:noFill/>
              <a:ln w="9525">
                <a:noFill/>
                <a:miter lim="800000"/>
                <a:headEnd/>
                <a:tailEnd/>
              </a:ln>
            </p:spPr>
            <p:txBody>
              <a:bodyPr>
                <a:spAutoFit/>
              </a:bodyPr>
              <a:lstStyle/>
              <a:p>
                <a:r>
                  <a:rPr lang="en-US" sz="4400" b="1" i="1"/>
                  <a:t>y</a:t>
                </a:r>
              </a:p>
            </p:txBody>
          </p:sp>
        </p:grpSp>
        <p:grpSp>
          <p:nvGrpSpPr>
            <p:cNvPr id="26662" name="Group 61"/>
            <p:cNvGrpSpPr>
              <a:grpSpLocks/>
            </p:cNvGrpSpPr>
            <p:nvPr/>
          </p:nvGrpSpPr>
          <p:grpSpPr bwMode="auto">
            <a:xfrm>
              <a:off x="6858000" y="2997200"/>
              <a:ext cx="914400" cy="921841"/>
              <a:chOff x="2438583" y="2735759"/>
              <a:chExt cx="914400" cy="921841"/>
            </a:xfrm>
          </p:grpSpPr>
          <p:sp>
            <p:nvSpPr>
              <p:cNvPr id="75" name="Rounded Rectangle 74"/>
              <p:cNvSpPr>
                <a:spLocks noChangeArrowheads="1"/>
              </p:cNvSpPr>
              <p:nvPr/>
            </p:nvSpPr>
            <p:spPr bwMode="auto">
              <a:xfrm>
                <a:off x="2438583" y="2744163"/>
                <a:ext cx="914400" cy="913437"/>
              </a:xfrm>
              <a:prstGeom prst="roundRect">
                <a:avLst>
                  <a:gd name="adj" fmla="val 16667"/>
                </a:avLst>
              </a:prstGeom>
              <a:solidFill>
                <a:srgbClr val="0000FF"/>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6664" name="TextBox 75"/>
              <p:cNvSpPr txBox="1">
                <a:spLocks noChangeArrowheads="1"/>
              </p:cNvSpPr>
              <p:nvPr/>
            </p:nvSpPr>
            <p:spPr bwMode="auto">
              <a:xfrm>
                <a:off x="2667000" y="2735759"/>
                <a:ext cx="457200" cy="769441"/>
              </a:xfrm>
              <a:prstGeom prst="rect">
                <a:avLst/>
              </a:prstGeom>
              <a:noFill/>
              <a:ln w="9525">
                <a:noFill/>
                <a:miter lim="800000"/>
                <a:headEnd/>
                <a:tailEnd/>
              </a:ln>
            </p:spPr>
            <p:txBody>
              <a:bodyPr>
                <a:spAutoFit/>
              </a:bodyPr>
              <a:lstStyle/>
              <a:p>
                <a:r>
                  <a:rPr lang="en-US" sz="4400" b="1" i="1"/>
                  <a:t>y</a:t>
                </a:r>
              </a:p>
            </p:txBody>
          </p:sp>
        </p:grpSp>
      </p:grpSp>
      <p:sp>
        <p:nvSpPr>
          <p:cNvPr id="77" name="TextBox 76"/>
          <p:cNvSpPr txBox="1">
            <a:spLocks noChangeArrowheads="1"/>
          </p:cNvSpPr>
          <p:nvPr/>
        </p:nvSpPr>
        <p:spPr bwMode="auto">
          <a:xfrm>
            <a:off x="4191000" y="2870200"/>
            <a:ext cx="762000" cy="1016000"/>
          </a:xfrm>
          <a:prstGeom prst="rect">
            <a:avLst/>
          </a:prstGeom>
          <a:noFill/>
          <a:ln w="9525">
            <a:noFill/>
            <a:miter lim="800000"/>
            <a:headEnd/>
            <a:tailEnd/>
          </a:ln>
        </p:spPr>
        <p:txBody>
          <a:bodyPr>
            <a:spAutoFit/>
          </a:bodyPr>
          <a:lstStyle/>
          <a:p>
            <a:pPr algn="ctr"/>
            <a:r>
              <a:rPr lang="en-US" sz="6000" b="1"/>
              <a:t>+</a:t>
            </a:r>
          </a:p>
        </p:txBody>
      </p:sp>
      <p:grpSp>
        <p:nvGrpSpPr>
          <p:cNvPr id="8" name="Group 80"/>
          <p:cNvGrpSpPr>
            <a:grpSpLocks/>
          </p:cNvGrpSpPr>
          <p:nvPr/>
        </p:nvGrpSpPr>
        <p:grpSpPr bwMode="auto">
          <a:xfrm>
            <a:off x="457200" y="2963863"/>
            <a:ext cx="3886200" cy="942975"/>
            <a:chOff x="457200" y="2964359"/>
            <a:chExt cx="3886200" cy="941982"/>
          </a:xfrm>
        </p:grpSpPr>
        <p:grpSp>
          <p:nvGrpSpPr>
            <p:cNvPr id="26648" name="Group 49"/>
            <p:cNvGrpSpPr>
              <a:grpSpLocks/>
            </p:cNvGrpSpPr>
            <p:nvPr/>
          </p:nvGrpSpPr>
          <p:grpSpPr bwMode="auto">
            <a:xfrm>
              <a:off x="457200" y="2964359"/>
              <a:ext cx="914400" cy="921841"/>
              <a:chOff x="2438583" y="2735759"/>
              <a:chExt cx="914400" cy="921841"/>
            </a:xfrm>
          </p:grpSpPr>
          <p:sp>
            <p:nvSpPr>
              <p:cNvPr id="51" name="Rounded Rectangle 50"/>
              <p:cNvSpPr>
                <a:spLocks noChangeArrowheads="1"/>
              </p:cNvSpPr>
              <p:nvPr/>
            </p:nvSpPr>
            <p:spPr bwMode="auto">
              <a:xfrm>
                <a:off x="2438583" y="2743688"/>
                <a:ext cx="914400" cy="913437"/>
              </a:xfrm>
              <a:prstGeom prst="roundRect">
                <a:avLst>
                  <a:gd name="adj" fmla="val 16667"/>
                </a:avLst>
              </a:prstGeom>
              <a:solidFill>
                <a:srgbClr val="0000FF"/>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6659" name="TextBox 51"/>
              <p:cNvSpPr txBox="1">
                <a:spLocks noChangeArrowheads="1"/>
              </p:cNvSpPr>
              <p:nvPr/>
            </p:nvSpPr>
            <p:spPr bwMode="auto">
              <a:xfrm>
                <a:off x="2667000" y="2735759"/>
                <a:ext cx="457200" cy="769441"/>
              </a:xfrm>
              <a:prstGeom prst="rect">
                <a:avLst/>
              </a:prstGeom>
              <a:noFill/>
              <a:ln w="9525">
                <a:noFill/>
                <a:miter lim="800000"/>
                <a:headEnd/>
                <a:tailEnd/>
              </a:ln>
            </p:spPr>
            <p:txBody>
              <a:bodyPr>
                <a:spAutoFit/>
              </a:bodyPr>
              <a:lstStyle/>
              <a:p>
                <a:r>
                  <a:rPr lang="en-US" sz="4400" b="1" i="1"/>
                  <a:t>y</a:t>
                </a:r>
              </a:p>
            </p:txBody>
          </p:sp>
        </p:grpSp>
        <p:grpSp>
          <p:nvGrpSpPr>
            <p:cNvPr id="26649" name="Group 52"/>
            <p:cNvGrpSpPr>
              <a:grpSpLocks/>
            </p:cNvGrpSpPr>
            <p:nvPr/>
          </p:nvGrpSpPr>
          <p:grpSpPr bwMode="auto">
            <a:xfrm>
              <a:off x="1447800" y="2971800"/>
              <a:ext cx="914400" cy="921841"/>
              <a:chOff x="2438583" y="2735759"/>
              <a:chExt cx="914400" cy="921841"/>
            </a:xfrm>
          </p:grpSpPr>
          <p:sp>
            <p:nvSpPr>
              <p:cNvPr id="49" name="Rounded Rectangle 48"/>
              <p:cNvSpPr>
                <a:spLocks noChangeArrowheads="1"/>
              </p:cNvSpPr>
              <p:nvPr/>
            </p:nvSpPr>
            <p:spPr bwMode="auto">
              <a:xfrm>
                <a:off x="2438583" y="2744176"/>
                <a:ext cx="914400" cy="913437"/>
              </a:xfrm>
              <a:prstGeom prst="roundRect">
                <a:avLst>
                  <a:gd name="adj" fmla="val 16667"/>
                </a:avLst>
              </a:prstGeom>
              <a:solidFill>
                <a:srgbClr val="0000FF"/>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6657" name="TextBox 49"/>
              <p:cNvSpPr txBox="1">
                <a:spLocks noChangeArrowheads="1"/>
              </p:cNvSpPr>
              <p:nvPr/>
            </p:nvSpPr>
            <p:spPr bwMode="auto">
              <a:xfrm>
                <a:off x="2667000" y="2735759"/>
                <a:ext cx="457200" cy="769441"/>
              </a:xfrm>
              <a:prstGeom prst="rect">
                <a:avLst/>
              </a:prstGeom>
              <a:noFill/>
              <a:ln w="9525">
                <a:noFill/>
                <a:miter lim="800000"/>
                <a:headEnd/>
                <a:tailEnd/>
              </a:ln>
            </p:spPr>
            <p:txBody>
              <a:bodyPr>
                <a:spAutoFit/>
              </a:bodyPr>
              <a:lstStyle/>
              <a:p>
                <a:r>
                  <a:rPr lang="en-US" sz="4400" b="1" i="1"/>
                  <a:t>y</a:t>
                </a:r>
              </a:p>
            </p:txBody>
          </p:sp>
        </p:grpSp>
        <p:grpSp>
          <p:nvGrpSpPr>
            <p:cNvPr id="26650" name="Group 55"/>
            <p:cNvGrpSpPr>
              <a:grpSpLocks/>
            </p:cNvGrpSpPr>
            <p:nvPr/>
          </p:nvGrpSpPr>
          <p:grpSpPr bwMode="auto">
            <a:xfrm>
              <a:off x="3429000" y="2984500"/>
              <a:ext cx="914400" cy="921841"/>
              <a:chOff x="2438583" y="2735759"/>
              <a:chExt cx="914400" cy="921841"/>
            </a:xfrm>
          </p:grpSpPr>
          <p:sp>
            <p:nvSpPr>
              <p:cNvPr id="45" name="Rounded Rectangle 44"/>
              <p:cNvSpPr>
                <a:spLocks noChangeArrowheads="1"/>
              </p:cNvSpPr>
              <p:nvPr/>
            </p:nvSpPr>
            <p:spPr bwMode="auto">
              <a:xfrm>
                <a:off x="2438583" y="2744163"/>
                <a:ext cx="914400" cy="913437"/>
              </a:xfrm>
              <a:prstGeom prst="roundRect">
                <a:avLst>
                  <a:gd name="adj" fmla="val 16667"/>
                </a:avLst>
              </a:prstGeom>
              <a:solidFill>
                <a:srgbClr val="0000FF"/>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6655" name="TextBox 47"/>
              <p:cNvSpPr txBox="1">
                <a:spLocks noChangeArrowheads="1"/>
              </p:cNvSpPr>
              <p:nvPr/>
            </p:nvSpPr>
            <p:spPr bwMode="auto">
              <a:xfrm>
                <a:off x="2667000" y="2735759"/>
                <a:ext cx="457200" cy="769441"/>
              </a:xfrm>
              <a:prstGeom prst="rect">
                <a:avLst/>
              </a:prstGeom>
              <a:noFill/>
              <a:ln w="9525">
                <a:noFill/>
                <a:miter lim="800000"/>
                <a:headEnd/>
                <a:tailEnd/>
              </a:ln>
            </p:spPr>
            <p:txBody>
              <a:bodyPr>
                <a:spAutoFit/>
              </a:bodyPr>
              <a:lstStyle/>
              <a:p>
                <a:r>
                  <a:rPr lang="en-US" sz="4400" b="1" i="1"/>
                  <a:t>y</a:t>
                </a:r>
              </a:p>
            </p:txBody>
          </p:sp>
        </p:grpSp>
        <p:grpSp>
          <p:nvGrpSpPr>
            <p:cNvPr id="26651" name="Group 55"/>
            <p:cNvGrpSpPr>
              <a:grpSpLocks/>
            </p:cNvGrpSpPr>
            <p:nvPr/>
          </p:nvGrpSpPr>
          <p:grpSpPr bwMode="auto">
            <a:xfrm>
              <a:off x="2438400" y="2971800"/>
              <a:ext cx="914400" cy="921841"/>
              <a:chOff x="2438583" y="2735759"/>
              <a:chExt cx="914400" cy="921841"/>
            </a:xfrm>
          </p:grpSpPr>
          <p:sp>
            <p:nvSpPr>
              <p:cNvPr id="79" name="Rounded Rectangle 78"/>
              <p:cNvSpPr>
                <a:spLocks noChangeArrowheads="1"/>
              </p:cNvSpPr>
              <p:nvPr/>
            </p:nvSpPr>
            <p:spPr bwMode="auto">
              <a:xfrm>
                <a:off x="2438583" y="2744176"/>
                <a:ext cx="914400" cy="913437"/>
              </a:xfrm>
              <a:prstGeom prst="roundRect">
                <a:avLst>
                  <a:gd name="adj" fmla="val 16667"/>
                </a:avLst>
              </a:prstGeom>
              <a:solidFill>
                <a:srgbClr val="0000FF"/>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6653" name="TextBox 79"/>
              <p:cNvSpPr txBox="1">
                <a:spLocks noChangeArrowheads="1"/>
              </p:cNvSpPr>
              <p:nvPr/>
            </p:nvSpPr>
            <p:spPr bwMode="auto">
              <a:xfrm>
                <a:off x="2667000" y="2735759"/>
                <a:ext cx="457200" cy="769441"/>
              </a:xfrm>
              <a:prstGeom prst="rect">
                <a:avLst/>
              </a:prstGeom>
              <a:noFill/>
              <a:ln w="9525">
                <a:noFill/>
                <a:miter lim="800000"/>
                <a:headEnd/>
                <a:tailEnd/>
              </a:ln>
            </p:spPr>
            <p:txBody>
              <a:bodyPr>
                <a:spAutoFit/>
              </a:bodyPr>
              <a:lstStyle/>
              <a:p>
                <a:r>
                  <a:rPr lang="en-US" sz="4400" b="1" i="1"/>
                  <a:t>y</a:t>
                </a:r>
              </a:p>
            </p:txBody>
          </p:sp>
        </p:grpSp>
      </p:grpSp>
      <p:graphicFrame>
        <p:nvGraphicFramePr>
          <p:cNvPr id="83" name="Object 2"/>
          <p:cNvGraphicFramePr>
            <a:graphicFrameLocks noChangeAspect="1"/>
          </p:cNvGraphicFramePr>
          <p:nvPr/>
        </p:nvGraphicFramePr>
        <p:xfrm>
          <a:off x="7696200" y="4375150"/>
          <a:ext cx="1168400" cy="701675"/>
        </p:xfrm>
        <a:graphic>
          <a:graphicData uri="http://schemas.openxmlformats.org/presentationml/2006/ole">
            <mc:AlternateContent xmlns:mc="http://schemas.openxmlformats.org/markup-compatibility/2006">
              <mc:Choice xmlns:v="urn:schemas-microsoft-com:vml" Requires="v">
                <p:oleObj spid="_x0000_s26644" name="Equation" r:id="rId8" imgW="317500" imgH="190500" progId="Equation.3">
                  <p:embed/>
                </p:oleObj>
              </mc:Choice>
              <mc:Fallback>
                <p:oleObj name="Equation" r:id="rId8" imgW="317500" imgH="190500" progId="Equation.3">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96200" y="4375150"/>
                        <a:ext cx="1168400" cy="70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3" name="Group 203"/>
          <p:cNvGrpSpPr>
            <a:grpSpLocks/>
          </p:cNvGrpSpPr>
          <p:nvPr/>
        </p:nvGrpSpPr>
        <p:grpSpPr bwMode="auto">
          <a:xfrm>
            <a:off x="431800" y="3919538"/>
            <a:ext cx="3911600" cy="431800"/>
            <a:chOff x="1841500" y="3026771"/>
            <a:chExt cx="1524000" cy="431799"/>
          </a:xfrm>
        </p:grpSpPr>
        <p:sp>
          <p:nvSpPr>
            <p:cNvPr id="85" name="Down Arrow 84"/>
            <p:cNvSpPr/>
            <p:nvPr/>
          </p:nvSpPr>
          <p:spPr>
            <a:xfrm>
              <a:off x="2456914" y="3276007"/>
              <a:ext cx="314820" cy="182563"/>
            </a:xfrm>
            <a:prstGeom prst="downArrow">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86" name="Right Bracket 85"/>
            <p:cNvSpPr/>
            <p:nvPr/>
          </p:nvSpPr>
          <p:spPr>
            <a:xfrm rot="5400000">
              <a:off x="2489200" y="2379071"/>
              <a:ext cx="228599" cy="1524000"/>
            </a:xfrm>
            <a:prstGeom prst="rightBracket">
              <a:avLst/>
            </a:prstGeom>
            <a:ln w="38100">
              <a:solidFill>
                <a:srgbClr val="CC9B00"/>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en-US" sz="1800">
                <a:ln w="38100">
                  <a:solidFill>
                    <a:schemeClr val="tx1"/>
                  </a:solidFill>
                </a:ln>
              </a:endParaRPr>
            </a:p>
          </p:txBody>
        </p:sp>
      </p:grpSp>
      <p:grpSp>
        <p:nvGrpSpPr>
          <p:cNvPr id="14" name="Group 203"/>
          <p:cNvGrpSpPr>
            <a:grpSpLocks/>
          </p:cNvGrpSpPr>
          <p:nvPr/>
        </p:nvGrpSpPr>
        <p:grpSpPr bwMode="auto">
          <a:xfrm>
            <a:off x="4699000" y="3911600"/>
            <a:ext cx="3073400" cy="431800"/>
            <a:chOff x="1841500" y="3026771"/>
            <a:chExt cx="1524000" cy="431799"/>
          </a:xfrm>
        </p:grpSpPr>
        <p:sp>
          <p:nvSpPr>
            <p:cNvPr id="88" name="Down Arrow 87"/>
            <p:cNvSpPr/>
            <p:nvPr/>
          </p:nvSpPr>
          <p:spPr>
            <a:xfrm>
              <a:off x="2464955" y="3276008"/>
              <a:ext cx="314876" cy="182562"/>
            </a:xfrm>
            <a:prstGeom prst="downArrow">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89" name="Right Bracket 88"/>
            <p:cNvSpPr/>
            <p:nvPr/>
          </p:nvSpPr>
          <p:spPr>
            <a:xfrm rot="5400000">
              <a:off x="2489200" y="2379071"/>
              <a:ext cx="228599" cy="1524000"/>
            </a:xfrm>
            <a:prstGeom prst="rightBracket">
              <a:avLst/>
            </a:prstGeom>
            <a:ln w="38100">
              <a:solidFill>
                <a:srgbClr val="CC9B00"/>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en-US" sz="1800">
                <a:ln w="38100">
                  <a:solidFill>
                    <a:schemeClr val="tx1"/>
                  </a:solidFill>
                </a:ln>
              </a:endParaRPr>
            </a:p>
          </p:txBody>
        </p:sp>
      </p:grpSp>
      <p:sp>
        <p:nvSpPr>
          <p:cNvPr id="90" name="TextBox 89"/>
          <p:cNvSpPr txBox="1">
            <a:spLocks noChangeArrowheads="1"/>
          </p:cNvSpPr>
          <p:nvPr/>
        </p:nvSpPr>
        <p:spPr bwMode="auto">
          <a:xfrm>
            <a:off x="1803400" y="4191000"/>
            <a:ext cx="1117600" cy="1016000"/>
          </a:xfrm>
          <a:prstGeom prst="rect">
            <a:avLst/>
          </a:prstGeom>
          <a:noFill/>
          <a:ln w="9525">
            <a:noFill/>
            <a:miter lim="800000"/>
            <a:headEnd/>
            <a:tailEnd/>
          </a:ln>
        </p:spPr>
        <p:txBody>
          <a:bodyPr>
            <a:spAutoFit/>
          </a:bodyPr>
          <a:lstStyle/>
          <a:p>
            <a:pPr algn="ctr"/>
            <a:r>
              <a:rPr lang="en-US" sz="6000" b="1"/>
              <a:t>4y</a:t>
            </a:r>
          </a:p>
        </p:txBody>
      </p:sp>
      <p:sp>
        <p:nvSpPr>
          <p:cNvPr id="92" name="TextBox 91"/>
          <p:cNvSpPr txBox="1">
            <a:spLocks noChangeArrowheads="1"/>
          </p:cNvSpPr>
          <p:nvPr/>
        </p:nvSpPr>
        <p:spPr bwMode="auto">
          <a:xfrm>
            <a:off x="5715000" y="4114800"/>
            <a:ext cx="1116013" cy="1016000"/>
          </a:xfrm>
          <a:prstGeom prst="rect">
            <a:avLst/>
          </a:prstGeom>
          <a:noFill/>
          <a:ln w="9525">
            <a:noFill/>
            <a:miter lim="800000"/>
            <a:headEnd/>
            <a:tailEnd/>
          </a:ln>
        </p:spPr>
        <p:txBody>
          <a:bodyPr>
            <a:spAutoFit/>
          </a:bodyPr>
          <a:lstStyle/>
          <a:p>
            <a:pPr algn="ctr"/>
            <a:r>
              <a:rPr lang="en-US" sz="6000" b="1"/>
              <a:t>3y</a:t>
            </a:r>
          </a:p>
        </p:txBody>
      </p:sp>
      <p:sp>
        <p:nvSpPr>
          <p:cNvPr id="93" name="TextBox 92"/>
          <p:cNvSpPr txBox="1">
            <a:spLocks noChangeArrowheads="1"/>
          </p:cNvSpPr>
          <p:nvPr/>
        </p:nvSpPr>
        <p:spPr bwMode="auto">
          <a:xfrm>
            <a:off x="4114800" y="4140200"/>
            <a:ext cx="762000" cy="1016000"/>
          </a:xfrm>
          <a:prstGeom prst="rect">
            <a:avLst/>
          </a:prstGeom>
          <a:noFill/>
          <a:ln w="9525">
            <a:noFill/>
            <a:miter lim="800000"/>
            <a:headEnd/>
            <a:tailEnd/>
          </a:ln>
        </p:spPr>
        <p:txBody>
          <a:bodyPr>
            <a:spAutoFit/>
          </a:bodyPr>
          <a:lstStyle/>
          <a:p>
            <a:pPr algn="ctr"/>
            <a:r>
              <a:rPr lang="en-US" sz="6000" b="1"/>
              <a:t>+</a:t>
            </a:r>
          </a:p>
        </p:txBody>
      </p:sp>
      <p:graphicFrame>
        <p:nvGraphicFramePr>
          <p:cNvPr id="192517" name="Object 3"/>
          <p:cNvGraphicFramePr>
            <a:graphicFrameLocks noChangeAspect="1"/>
          </p:cNvGraphicFramePr>
          <p:nvPr/>
        </p:nvGraphicFramePr>
        <p:xfrm>
          <a:off x="2819400" y="5207000"/>
          <a:ext cx="3692525" cy="736600"/>
        </p:xfrm>
        <a:graphic>
          <a:graphicData uri="http://schemas.openxmlformats.org/presentationml/2006/ole">
            <mc:AlternateContent xmlns:mc="http://schemas.openxmlformats.org/markup-compatibility/2006">
              <mc:Choice xmlns:v="urn:schemas-microsoft-com:vml" Requires="v">
                <p:oleObj spid="_x0000_s26645" name="Equation" r:id="rId10" imgW="825500" imgH="165100" progId="Equation.3">
                  <p:embed/>
                </p:oleObj>
              </mc:Choice>
              <mc:Fallback>
                <p:oleObj name="Equation" r:id="rId10" imgW="825500" imgH="165100" progId="Equation.3">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19400" y="5207000"/>
                        <a:ext cx="3692525"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p:tgtEl>
                                          <p:spTgt spid="13"/>
                                        </p:tgtEl>
                                        <p:attrNameLst>
                                          <p:attrName>ppt_y</p:attrName>
                                        </p:attrNameLst>
                                      </p:cBhvr>
                                      <p:tavLst>
                                        <p:tav tm="0">
                                          <p:val>
                                            <p:strVal val="#ppt_y-#ppt_h*1.125000"/>
                                          </p:val>
                                        </p:tav>
                                        <p:tav tm="100000">
                                          <p:val>
                                            <p:strVal val="#ppt_y"/>
                                          </p:val>
                                        </p:tav>
                                      </p:tavLst>
                                    </p:anim>
                                    <p:animEffect transition="in" filter="wipe(down)">
                                      <p:cBhvr>
                                        <p:cTn id="28" dur="500"/>
                                        <p:tgtEl>
                                          <p:spTgt spid="13"/>
                                        </p:tgtEl>
                                      </p:cBhvr>
                                    </p:animEffect>
                                  </p:childTnLst>
                                </p:cTn>
                              </p:par>
                            </p:childTnLst>
                          </p:cTn>
                        </p:par>
                        <p:par>
                          <p:cTn id="29" fill="hold" nodeType="afterGroup">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90"/>
                                        </p:tgtEl>
                                        <p:attrNameLst>
                                          <p:attrName>style.visibility</p:attrName>
                                        </p:attrNameLst>
                                      </p:cBhvr>
                                      <p:to>
                                        <p:strVal val="visible"/>
                                      </p:to>
                                    </p:set>
                                    <p:animEffect transition="in" filter="fade">
                                      <p:cBhvr>
                                        <p:cTn id="32" dur="500"/>
                                        <p:tgtEl>
                                          <p:spTgt spid="9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1"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p:tgtEl>
                                          <p:spTgt spid="14"/>
                                        </p:tgtEl>
                                        <p:attrNameLst>
                                          <p:attrName>ppt_y</p:attrName>
                                        </p:attrNameLst>
                                      </p:cBhvr>
                                      <p:tavLst>
                                        <p:tav tm="0">
                                          <p:val>
                                            <p:strVal val="#ppt_y-#ppt_h*1.125000"/>
                                          </p:val>
                                        </p:tav>
                                        <p:tav tm="100000">
                                          <p:val>
                                            <p:strVal val="#ppt_y"/>
                                          </p:val>
                                        </p:tav>
                                      </p:tavLst>
                                    </p:anim>
                                    <p:animEffect transition="in" filter="wipe(down)">
                                      <p:cBhvr>
                                        <p:cTn id="38" dur="500"/>
                                        <p:tgtEl>
                                          <p:spTgt spid="14"/>
                                        </p:tgtEl>
                                      </p:cBhvr>
                                    </p:animEffect>
                                  </p:childTnLst>
                                </p:cTn>
                              </p:par>
                            </p:childTnLst>
                          </p:cTn>
                        </p:par>
                        <p:par>
                          <p:cTn id="39" fill="hold" nodeType="afterGroup">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92"/>
                                        </p:tgtEl>
                                        <p:attrNameLst>
                                          <p:attrName>style.visibility</p:attrName>
                                        </p:attrNameLst>
                                      </p:cBhvr>
                                      <p:to>
                                        <p:strVal val="visible"/>
                                      </p:to>
                                    </p:set>
                                    <p:animEffect transition="in" filter="fade">
                                      <p:cBhvr>
                                        <p:cTn id="42" dur="500"/>
                                        <p:tgtEl>
                                          <p:spTgt spid="9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8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925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7" grpId="0"/>
      <p:bldP spid="90" grpId="0"/>
      <p:bldP spid="92" grpId="0"/>
      <p:bldP spid="9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2"/>
          <p:cNvSpPr>
            <a:spLocks noGrp="1"/>
          </p:cNvSpPr>
          <p:nvPr>
            <p:ph type="sldNum" sz="quarter" idx="12"/>
          </p:nvPr>
        </p:nvSpPr>
        <p:spPr bwMode="auto">
          <a:noFill/>
          <a:ln>
            <a:miter lim="800000"/>
            <a:headEnd/>
            <a:tailEnd/>
          </a:ln>
        </p:spPr>
        <p:txBody>
          <a:bodyPr/>
          <a:lstStyle/>
          <a:p>
            <a:fld id="{5A00E774-61DA-4BA2-A85A-89A69AD59DDC}" type="slidenum">
              <a:rPr lang="en-US">
                <a:cs typeface="Arial" charset="0"/>
              </a:rPr>
              <a:pPr/>
              <a:t>16</a:t>
            </a:fld>
            <a:endParaRPr lang="en-US">
              <a:cs typeface="Arial" charset="0"/>
            </a:endParaRPr>
          </a:p>
        </p:txBody>
      </p:sp>
      <p:sp>
        <p:nvSpPr>
          <p:cNvPr id="4" name="White Background"/>
          <p:cNvSpPr>
            <a:spLocks noChangeArrowheads="1"/>
          </p:cNvSpPr>
          <p:nvPr/>
        </p:nvSpPr>
        <p:spPr bwMode="auto">
          <a:xfrm>
            <a:off x="50800" y="444500"/>
            <a:ext cx="8915400" cy="5562600"/>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sz="1800">
              <a:latin typeface="Calibri" charset="0"/>
              <a:ea typeface="ＭＳ Ｐゴシック" charset="-128"/>
            </a:endParaRPr>
          </a:p>
        </p:txBody>
      </p:sp>
      <p:sp>
        <p:nvSpPr>
          <p:cNvPr id="5" name="Page Title"/>
          <p:cNvSpPr txBox="1">
            <a:spLocks/>
          </p:cNvSpPr>
          <p:nvPr/>
        </p:nvSpPr>
        <p:spPr bwMode="auto">
          <a:xfrm>
            <a:off x="152400" y="-76200"/>
            <a:ext cx="8229600" cy="639763"/>
          </a:xfrm>
          <a:prstGeom prst="rect">
            <a:avLst/>
          </a:prstGeom>
          <a:noFill/>
          <a:ln>
            <a:noFill/>
          </a:ln>
          <a:extLst/>
        </p:spPr>
        <p:txBody>
          <a:bodyPr anchor="ctr"/>
          <a:lstStyle/>
          <a:p>
            <a:pPr eaLnBrk="0" hangingPunct="0">
              <a:defRPr/>
            </a:pPr>
            <a:r>
              <a:rPr lang="en-US" sz="3200" b="1" dirty="0">
                <a:solidFill>
                  <a:schemeClr val="bg1"/>
                </a:solidFill>
                <a:latin typeface="+mj-lt"/>
                <a:ea typeface="ＭＳ Ｐゴシック" charset="-128"/>
                <a:cs typeface="ＭＳ Ｐゴシック" charset="0"/>
              </a:rPr>
              <a:t>Explore- Using Tiles</a:t>
            </a:r>
          </a:p>
        </p:txBody>
      </p:sp>
      <p:grpSp>
        <p:nvGrpSpPr>
          <p:cNvPr id="27653" name="Group 78"/>
          <p:cNvGrpSpPr>
            <a:grpSpLocks/>
          </p:cNvGrpSpPr>
          <p:nvPr/>
        </p:nvGrpSpPr>
        <p:grpSpPr bwMode="auto">
          <a:xfrm>
            <a:off x="334963" y="457200"/>
            <a:ext cx="4694237" cy="914400"/>
            <a:chOff x="334779" y="762000"/>
            <a:chExt cx="4694421" cy="914400"/>
          </a:xfrm>
        </p:grpSpPr>
        <p:pic>
          <p:nvPicPr>
            <p:cNvPr id="27756" name="Picture 5"/>
            <p:cNvPicPr>
              <a:picLocks noChangeAspect="1" noChangeArrowheads="1"/>
            </p:cNvPicPr>
            <p:nvPr/>
          </p:nvPicPr>
          <p:blipFill>
            <a:blip r:embed="rId4" cstate="print"/>
            <a:srcRect/>
            <a:stretch>
              <a:fillRect/>
            </a:stretch>
          </p:blipFill>
          <p:spPr bwMode="auto">
            <a:xfrm>
              <a:off x="334779" y="838200"/>
              <a:ext cx="1341438" cy="838200"/>
            </a:xfrm>
            <a:prstGeom prst="rect">
              <a:avLst/>
            </a:prstGeom>
            <a:noFill/>
            <a:ln w="9525">
              <a:noFill/>
              <a:miter lim="800000"/>
              <a:headEnd/>
              <a:tailEnd/>
            </a:ln>
          </p:spPr>
        </p:pic>
        <p:sp>
          <p:nvSpPr>
            <p:cNvPr id="7" name="Rectangle 6"/>
            <p:cNvSpPr/>
            <p:nvPr/>
          </p:nvSpPr>
          <p:spPr>
            <a:xfrm>
              <a:off x="1600200" y="762000"/>
              <a:ext cx="3429000" cy="584776"/>
            </a:xfrm>
            <a:prstGeom prst="rect">
              <a:avLst/>
            </a:prstGeom>
            <a:noFill/>
          </p:spPr>
          <p:txBody>
            <a:bodyPr>
              <a:spAutoFit/>
            </a:bodyPr>
            <a:lstStyle/>
            <a:p>
              <a:pPr>
                <a:defRPr/>
              </a:pP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charset="0"/>
                  <a:ea typeface="ＭＳ Ｐゴシック" charset="-128"/>
                </a:rPr>
                <a:t>Turn and Talk…</a:t>
              </a:r>
            </a:p>
          </p:txBody>
        </p:sp>
      </p:grpSp>
      <p:sp>
        <p:nvSpPr>
          <p:cNvPr id="27654" name="TextBox 7"/>
          <p:cNvSpPr txBox="1">
            <a:spLocks noChangeArrowheads="1"/>
          </p:cNvSpPr>
          <p:nvPr/>
        </p:nvSpPr>
        <p:spPr bwMode="auto">
          <a:xfrm>
            <a:off x="1706563" y="914400"/>
            <a:ext cx="7513637" cy="646113"/>
          </a:xfrm>
          <a:prstGeom prst="rect">
            <a:avLst/>
          </a:prstGeom>
          <a:noFill/>
          <a:ln w="9525">
            <a:noFill/>
            <a:miter lim="800000"/>
            <a:headEnd/>
            <a:tailEnd/>
          </a:ln>
        </p:spPr>
        <p:txBody>
          <a:bodyPr>
            <a:spAutoFit/>
          </a:bodyPr>
          <a:lstStyle/>
          <a:p>
            <a:r>
              <a:rPr lang="en-US" sz="3600" b="1"/>
              <a:t>What would you get if you combined</a:t>
            </a:r>
          </a:p>
        </p:txBody>
      </p:sp>
      <p:sp>
        <p:nvSpPr>
          <p:cNvPr id="13" name="Agenda Link">
            <a:hlinkClick r:id="rId5"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sz="1800" b="1" dirty="0">
                <a:solidFill>
                  <a:schemeClr val="bg1"/>
                </a:solidFill>
                <a:latin typeface="Perpetua" pitchFamily="18" charset="0"/>
                <a:ea typeface="+mj-ea"/>
                <a:cs typeface="+mj-cs"/>
              </a:rPr>
              <a:t>Agenda</a:t>
            </a:r>
          </a:p>
        </p:txBody>
      </p:sp>
      <p:sp>
        <p:nvSpPr>
          <p:cNvPr id="27656" name="TextBox 55"/>
          <p:cNvSpPr txBox="1">
            <a:spLocks noChangeArrowheads="1"/>
          </p:cNvSpPr>
          <p:nvPr/>
        </p:nvSpPr>
        <p:spPr bwMode="auto">
          <a:xfrm>
            <a:off x="228600" y="1371600"/>
            <a:ext cx="8610600" cy="646113"/>
          </a:xfrm>
          <a:prstGeom prst="rect">
            <a:avLst/>
          </a:prstGeom>
          <a:noFill/>
          <a:ln w="9525">
            <a:noFill/>
            <a:miter lim="800000"/>
            <a:headEnd/>
            <a:tailEnd/>
          </a:ln>
        </p:spPr>
        <p:txBody>
          <a:bodyPr>
            <a:spAutoFit/>
          </a:bodyPr>
          <a:lstStyle/>
          <a:p>
            <a:r>
              <a:rPr lang="en-US" sz="3600" b="1"/>
              <a:t>5x + 3y + 2x + y?  Use your tiles. </a:t>
            </a:r>
            <a:endParaRPr lang="en-US" sz="3600"/>
          </a:p>
        </p:txBody>
      </p:sp>
      <p:graphicFrame>
        <p:nvGraphicFramePr>
          <p:cNvPr id="75" name="Object 2"/>
          <p:cNvGraphicFramePr>
            <a:graphicFrameLocks noChangeAspect="1"/>
          </p:cNvGraphicFramePr>
          <p:nvPr/>
        </p:nvGraphicFramePr>
        <p:xfrm>
          <a:off x="3748088" y="4316413"/>
          <a:ext cx="2195512" cy="712787"/>
        </p:xfrm>
        <a:graphic>
          <a:graphicData uri="http://schemas.openxmlformats.org/presentationml/2006/ole">
            <mc:AlternateContent xmlns:mc="http://schemas.openxmlformats.org/markup-compatibility/2006">
              <mc:Choice xmlns:v="urn:schemas-microsoft-com:vml" Requires="v">
                <p:oleObj spid="_x0000_s27664" name="Equation" r:id="rId6" imgW="508000" imgH="165100" progId="Equation.3">
                  <p:embed/>
                </p:oleObj>
              </mc:Choice>
              <mc:Fallback>
                <p:oleObj name="Equation" r:id="rId6" imgW="508000" imgH="1651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8088" y="4316413"/>
                        <a:ext cx="2195512" cy="712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7658" name="Group 165"/>
          <p:cNvGrpSpPr>
            <a:grpSpLocks/>
          </p:cNvGrpSpPr>
          <p:nvPr/>
        </p:nvGrpSpPr>
        <p:grpSpPr bwMode="auto">
          <a:xfrm>
            <a:off x="334963" y="1905000"/>
            <a:ext cx="2713037" cy="708025"/>
            <a:chOff x="334966" y="2209800"/>
            <a:chExt cx="2713034" cy="707886"/>
          </a:xfrm>
        </p:grpSpPr>
        <p:grpSp>
          <p:nvGrpSpPr>
            <p:cNvPr id="27741" name="Group 146"/>
            <p:cNvGrpSpPr>
              <a:grpSpLocks/>
            </p:cNvGrpSpPr>
            <p:nvPr/>
          </p:nvGrpSpPr>
          <p:grpSpPr bwMode="auto">
            <a:xfrm>
              <a:off x="334966" y="2209800"/>
              <a:ext cx="537658" cy="707886"/>
              <a:chOff x="334966" y="2209800"/>
              <a:chExt cx="537658" cy="707886"/>
            </a:xfrm>
          </p:grpSpPr>
          <p:sp>
            <p:nvSpPr>
              <p:cNvPr id="18" name="Rounded Rectangle 17"/>
              <p:cNvSpPr>
                <a:spLocks noChangeArrowheads="1"/>
              </p:cNvSpPr>
              <p:nvPr/>
            </p:nvSpPr>
            <p:spPr bwMode="auto">
              <a:xfrm>
                <a:off x="334966" y="2406611"/>
                <a:ext cx="492124" cy="493616"/>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7755" name="TextBox 145"/>
              <p:cNvSpPr txBox="1">
                <a:spLocks noChangeArrowheads="1"/>
              </p:cNvSpPr>
              <p:nvPr/>
            </p:nvSpPr>
            <p:spPr bwMode="auto">
              <a:xfrm>
                <a:off x="381000" y="2209800"/>
                <a:ext cx="491624" cy="707886"/>
              </a:xfrm>
              <a:prstGeom prst="rect">
                <a:avLst/>
              </a:prstGeom>
              <a:noFill/>
              <a:ln w="9525">
                <a:noFill/>
                <a:miter lim="800000"/>
                <a:headEnd/>
                <a:tailEnd/>
              </a:ln>
            </p:spPr>
            <p:txBody>
              <a:bodyPr>
                <a:spAutoFit/>
              </a:bodyPr>
              <a:lstStyle/>
              <a:p>
                <a:r>
                  <a:rPr lang="en-US" sz="4000"/>
                  <a:t>x</a:t>
                </a:r>
              </a:p>
            </p:txBody>
          </p:sp>
        </p:grpSp>
        <p:grpSp>
          <p:nvGrpSpPr>
            <p:cNvPr id="27742" name="Group 147"/>
            <p:cNvGrpSpPr>
              <a:grpSpLocks/>
            </p:cNvGrpSpPr>
            <p:nvPr/>
          </p:nvGrpSpPr>
          <p:grpSpPr bwMode="auto">
            <a:xfrm>
              <a:off x="876300" y="2209800"/>
              <a:ext cx="537658" cy="707886"/>
              <a:chOff x="334966" y="2209800"/>
              <a:chExt cx="537658" cy="707886"/>
            </a:xfrm>
          </p:grpSpPr>
          <p:sp>
            <p:nvSpPr>
              <p:cNvPr id="149" name="Rounded Rectangle 148"/>
              <p:cNvSpPr>
                <a:spLocks noChangeArrowheads="1"/>
              </p:cNvSpPr>
              <p:nvPr/>
            </p:nvSpPr>
            <p:spPr bwMode="auto">
              <a:xfrm>
                <a:off x="334968" y="2406611"/>
                <a:ext cx="492124" cy="493616"/>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7753" name="TextBox 149"/>
              <p:cNvSpPr txBox="1">
                <a:spLocks noChangeArrowheads="1"/>
              </p:cNvSpPr>
              <p:nvPr/>
            </p:nvSpPr>
            <p:spPr bwMode="auto">
              <a:xfrm>
                <a:off x="381000" y="2209800"/>
                <a:ext cx="491624" cy="707886"/>
              </a:xfrm>
              <a:prstGeom prst="rect">
                <a:avLst/>
              </a:prstGeom>
              <a:noFill/>
              <a:ln w="9525">
                <a:noFill/>
                <a:miter lim="800000"/>
                <a:headEnd/>
                <a:tailEnd/>
              </a:ln>
            </p:spPr>
            <p:txBody>
              <a:bodyPr>
                <a:spAutoFit/>
              </a:bodyPr>
              <a:lstStyle/>
              <a:p>
                <a:r>
                  <a:rPr lang="en-US" sz="4000"/>
                  <a:t>x</a:t>
                </a:r>
              </a:p>
            </p:txBody>
          </p:sp>
        </p:grpSp>
        <p:grpSp>
          <p:nvGrpSpPr>
            <p:cNvPr id="27743" name="Group 150"/>
            <p:cNvGrpSpPr>
              <a:grpSpLocks/>
            </p:cNvGrpSpPr>
            <p:nvPr/>
          </p:nvGrpSpPr>
          <p:grpSpPr bwMode="auto">
            <a:xfrm>
              <a:off x="1443542" y="2209800"/>
              <a:ext cx="537658" cy="707886"/>
              <a:chOff x="334966" y="2209800"/>
              <a:chExt cx="537658" cy="707886"/>
            </a:xfrm>
          </p:grpSpPr>
          <p:sp>
            <p:nvSpPr>
              <p:cNvPr id="152" name="Rounded Rectangle 151"/>
              <p:cNvSpPr>
                <a:spLocks noChangeArrowheads="1"/>
              </p:cNvSpPr>
              <p:nvPr/>
            </p:nvSpPr>
            <p:spPr bwMode="auto">
              <a:xfrm>
                <a:off x="334464" y="2406611"/>
                <a:ext cx="492124" cy="493616"/>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7751" name="TextBox 152"/>
              <p:cNvSpPr txBox="1">
                <a:spLocks noChangeArrowheads="1"/>
              </p:cNvSpPr>
              <p:nvPr/>
            </p:nvSpPr>
            <p:spPr bwMode="auto">
              <a:xfrm>
                <a:off x="381000" y="2209800"/>
                <a:ext cx="491624" cy="707886"/>
              </a:xfrm>
              <a:prstGeom prst="rect">
                <a:avLst/>
              </a:prstGeom>
              <a:noFill/>
              <a:ln w="9525">
                <a:noFill/>
                <a:miter lim="800000"/>
                <a:headEnd/>
                <a:tailEnd/>
              </a:ln>
            </p:spPr>
            <p:txBody>
              <a:bodyPr>
                <a:spAutoFit/>
              </a:bodyPr>
              <a:lstStyle/>
              <a:p>
                <a:r>
                  <a:rPr lang="en-US" sz="4000"/>
                  <a:t>x</a:t>
                </a:r>
              </a:p>
            </p:txBody>
          </p:sp>
        </p:grpSp>
        <p:grpSp>
          <p:nvGrpSpPr>
            <p:cNvPr id="27744" name="Group 153"/>
            <p:cNvGrpSpPr>
              <a:grpSpLocks/>
            </p:cNvGrpSpPr>
            <p:nvPr/>
          </p:nvGrpSpPr>
          <p:grpSpPr bwMode="auto">
            <a:xfrm>
              <a:off x="1976942" y="2209800"/>
              <a:ext cx="537658" cy="707886"/>
              <a:chOff x="334966" y="2209800"/>
              <a:chExt cx="537658" cy="707886"/>
            </a:xfrm>
          </p:grpSpPr>
          <p:sp>
            <p:nvSpPr>
              <p:cNvPr id="155" name="Rounded Rectangle 154"/>
              <p:cNvSpPr>
                <a:spLocks noChangeArrowheads="1"/>
              </p:cNvSpPr>
              <p:nvPr/>
            </p:nvSpPr>
            <p:spPr bwMode="auto">
              <a:xfrm>
                <a:off x="334463" y="2406611"/>
                <a:ext cx="492124" cy="493616"/>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7749" name="TextBox 155"/>
              <p:cNvSpPr txBox="1">
                <a:spLocks noChangeArrowheads="1"/>
              </p:cNvSpPr>
              <p:nvPr/>
            </p:nvSpPr>
            <p:spPr bwMode="auto">
              <a:xfrm>
                <a:off x="381000" y="2209800"/>
                <a:ext cx="491624" cy="707886"/>
              </a:xfrm>
              <a:prstGeom prst="rect">
                <a:avLst/>
              </a:prstGeom>
              <a:noFill/>
              <a:ln w="9525">
                <a:noFill/>
                <a:miter lim="800000"/>
                <a:headEnd/>
                <a:tailEnd/>
              </a:ln>
            </p:spPr>
            <p:txBody>
              <a:bodyPr>
                <a:spAutoFit/>
              </a:bodyPr>
              <a:lstStyle/>
              <a:p>
                <a:r>
                  <a:rPr lang="en-US" sz="4000"/>
                  <a:t>x</a:t>
                </a:r>
              </a:p>
            </p:txBody>
          </p:sp>
        </p:grpSp>
        <p:grpSp>
          <p:nvGrpSpPr>
            <p:cNvPr id="27745" name="Group 156"/>
            <p:cNvGrpSpPr>
              <a:grpSpLocks/>
            </p:cNvGrpSpPr>
            <p:nvPr/>
          </p:nvGrpSpPr>
          <p:grpSpPr bwMode="auto">
            <a:xfrm>
              <a:off x="2510342" y="2209800"/>
              <a:ext cx="537658" cy="707886"/>
              <a:chOff x="334966" y="2209800"/>
              <a:chExt cx="537658" cy="707886"/>
            </a:xfrm>
          </p:grpSpPr>
          <p:sp>
            <p:nvSpPr>
              <p:cNvPr id="158" name="Rounded Rectangle 157"/>
              <p:cNvSpPr>
                <a:spLocks noChangeArrowheads="1"/>
              </p:cNvSpPr>
              <p:nvPr/>
            </p:nvSpPr>
            <p:spPr bwMode="auto">
              <a:xfrm>
                <a:off x="334463" y="2406611"/>
                <a:ext cx="492124" cy="493616"/>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7747" name="TextBox 158"/>
              <p:cNvSpPr txBox="1">
                <a:spLocks noChangeArrowheads="1"/>
              </p:cNvSpPr>
              <p:nvPr/>
            </p:nvSpPr>
            <p:spPr bwMode="auto">
              <a:xfrm>
                <a:off x="381000" y="2209800"/>
                <a:ext cx="491624" cy="707886"/>
              </a:xfrm>
              <a:prstGeom prst="rect">
                <a:avLst/>
              </a:prstGeom>
              <a:noFill/>
              <a:ln w="9525">
                <a:noFill/>
                <a:miter lim="800000"/>
                <a:headEnd/>
                <a:tailEnd/>
              </a:ln>
            </p:spPr>
            <p:txBody>
              <a:bodyPr>
                <a:spAutoFit/>
              </a:bodyPr>
              <a:lstStyle/>
              <a:p>
                <a:r>
                  <a:rPr lang="en-US" sz="4000"/>
                  <a:t>x</a:t>
                </a:r>
              </a:p>
            </p:txBody>
          </p:sp>
        </p:grpSp>
      </p:grpSp>
      <p:grpSp>
        <p:nvGrpSpPr>
          <p:cNvPr id="27659" name="Group 166"/>
          <p:cNvGrpSpPr>
            <a:grpSpLocks/>
          </p:cNvGrpSpPr>
          <p:nvPr/>
        </p:nvGrpSpPr>
        <p:grpSpPr bwMode="auto">
          <a:xfrm>
            <a:off x="5257800" y="1920875"/>
            <a:ext cx="1071563" cy="708025"/>
            <a:chOff x="4876800" y="2209800"/>
            <a:chExt cx="1071058" cy="707886"/>
          </a:xfrm>
        </p:grpSpPr>
        <p:grpSp>
          <p:nvGrpSpPr>
            <p:cNvPr id="27735" name="Group 159"/>
            <p:cNvGrpSpPr>
              <a:grpSpLocks/>
            </p:cNvGrpSpPr>
            <p:nvPr/>
          </p:nvGrpSpPr>
          <p:grpSpPr bwMode="auto">
            <a:xfrm>
              <a:off x="4876800" y="2209800"/>
              <a:ext cx="537658" cy="707886"/>
              <a:chOff x="334966" y="2209800"/>
              <a:chExt cx="537658" cy="707886"/>
            </a:xfrm>
          </p:grpSpPr>
          <p:sp>
            <p:nvSpPr>
              <p:cNvPr id="161" name="Rounded Rectangle 160"/>
              <p:cNvSpPr>
                <a:spLocks noChangeArrowheads="1"/>
              </p:cNvSpPr>
              <p:nvPr/>
            </p:nvSpPr>
            <p:spPr bwMode="auto">
              <a:xfrm>
                <a:off x="334966" y="2406611"/>
                <a:ext cx="491893" cy="493616"/>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7740" name="TextBox 161"/>
              <p:cNvSpPr txBox="1">
                <a:spLocks noChangeArrowheads="1"/>
              </p:cNvSpPr>
              <p:nvPr/>
            </p:nvSpPr>
            <p:spPr bwMode="auto">
              <a:xfrm>
                <a:off x="381000" y="2209800"/>
                <a:ext cx="491624" cy="707886"/>
              </a:xfrm>
              <a:prstGeom prst="rect">
                <a:avLst/>
              </a:prstGeom>
              <a:noFill/>
              <a:ln w="9525">
                <a:noFill/>
                <a:miter lim="800000"/>
                <a:headEnd/>
                <a:tailEnd/>
              </a:ln>
            </p:spPr>
            <p:txBody>
              <a:bodyPr>
                <a:spAutoFit/>
              </a:bodyPr>
              <a:lstStyle/>
              <a:p>
                <a:r>
                  <a:rPr lang="en-US" sz="4000"/>
                  <a:t>x</a:t>
                </a:r>
              </a:p>
            </p:txBody>
          </p:sp>
        </p:grpSp>
        <p:grpSp>
          <p:nvGrpSpPr>
            <p:cNvPr id="27736" name="Group 162"/>
            <p:cNvGrpSpPr>
              <a:grpSpLocks/>
            </p:cNvGrpSpPr>
            <p:nvPr/>
          </p:nvGrpSpPr>
          <p:grpSpPr bwMode="auto">
            <a:xfrm>
              <a:off x="5410200" y="2209800"/>
              <a:ext cx="537658" cy="707886"/>
              <a:chOff x="334966" y="2209800"/>
              <a:chExt cx="537658" cy="707886"/>
            </a:xfrm>
          </p:grpSpPr>
          <p:sp>
            <p:nvSpPr>
              <p:cNvPr id="164" name="Rounded Rectangle 163"/>
              <p:cNvSpPr>
                <a:spLocks noChangeArrowheads="1"/>
              </p:cNvSpPr>
              <p:nvPr/>
            </p:nvSpPr>
            <p:spPr bwMode="auto">
              <a:xfrm>
                <a:off x="334715" y="2406611"/>
                <a:ext cx="491893" cy="493616"/>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7738" name="TextBox 164"/>
              <p:cNvSpPr txBox="1">
                <a:spLocks noChangeArrowheads="1"/>
              </p:cNvSpPr>
              <p:nvPr/>
            </p:nvSpPr>
            <p:spPr bwMode="auto">
              <a:xfrm>
                <a:off x="381000" y="2209800"/>
                <a:ext cx="491624" cy="707886"/>
              </a:xfrm>
              <a:prstGeom prst="rect">
                <a:avLst/>
              </a:prstGeom>
              <a:noFill/>
              <a:ln w="9525">
                <a:noFill/>
                <a:miter lim="800000"/>
                <a:headEnd/>
                <a:tailEnd/>
              </a:ln>
            </p:spPr>
            <p:txBody>
              <a:bodyPr>
                <a:spAutoFit/>
              </a:bodyPr>
              <a:lstStyle/>
              <a:p>
                <a:r>
                  <a:rPr lang="en-US" sz="4000"/>
                  <a:t>x</a:t>
                </a:r>
              </a:p>
            </p:txBody>
          </p:sp>
        </p:grpSp>
      </p:grpSp>
      <p:grpSp>
        <p:nvGrpSpPr>
          <p:cNvPr id="27660" name="Group 167"/>
          <p:cNvGrpSpPr>
            <a:grpSpLocks/>
          </p:cNvGrpSpPr>
          <p:nvPr/>
        </p:nvGrpSpPr>
        <p:grpSpPr bwMode="auto">
          <a:xfrm>
            <a:off x="3362325" y="1851025"/>
            <a:ext cx="1590675" cy="739775"/>
            <a:chOff x="3200400" y="2133599"/>
            <a:chExt cx="1590992" cy="739300"/>
          </a:xfrm>
        </p:grpSpPr>
        <p:grpSp>
          <p:nvGrpSpPr>
            <p:cNvPr id="27726" name="Group 65"/>
            <p:cNvGrpSpPr>
              <a:grpSpLocks/>
            </p:cNvGrpSpPr>
            <p:nvPr/>
          </p:nvGrpSpPr>
          <p:grpSpPr bwMode="auto">
            <a:xfrm>
              <a:off x="3733906" y="2133599"/>
              <a:ext cx="524087" cy="739300"/>
              <a:chOff x="4114948" y="2063661"/>
              <a:chExt cx="720932" cy="1016978"/>
            </a:xfrm>
          </p:grpSpPr>
          <p:sp>
            <p:nvSpPr>
              <p:cNvPr id="176" name="Rounded Rectangle 175"/>
              <p:cNvSpPr>
                <a:spLocks noChangeArrowheads="1"/>
              </p:cNvSpPr>
              <p:nvPr/>
            </p:nvSpPr>
            <p:spPr bwMode="auto">
              <a:xfrm>
                <a:off x="4114948" y="2430297"/>
                <a:ext cx="685836" cy="650342"/>
              </a:xfrm>
              <a:prstGeom prst="roundRect">
                <a:avLst>
                  <a:gd name="adj" fmla="val 16667"/>
                </a:avLst>
              </a:prstGeom>
              <a:solidFill>
                <a:srgbClr val="0000FF"/>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7734" name="TextBox 65"/>
              <p:cNvSpPr txBox="1">
                <a:spLocks noChangeArrowheads="1"/>
              </p:cNvSpPr>
              <p:nvPr/>
            </p:nvSpPr>
            <p:spPr bwMode="auto">
              <a:xfrm>
                <a:off x="4149736" y="2063661"/>
                <a:ext cx="686144" cy="973137"/>
              </a:xfrm>
              <a:prstGeom prst="rect">
                <a:avLst/>
              </a:prstGeom>
              <a:noFill/>
              <a:ln w="9525">
                <a:noFill/>
                <a:miter lim="800000"/>
                <a:headEnd/>
                <a:tailEnd/>
              </a:ln>
            </p:spPr>
            <p:txBody>
              <a:bodyPr>
                <a:spAutoFit/>
              </a:bodyPr>
              <a:lstStyle/>
              <a:p>
                <a:r>
                  <a:rPr lang="en-US" sz="4000" b="1"/>
                  <a:t>y</a:t>
                </a:r>
              </a:p>
            </p:txBody>
          </p:sp>
        </p:grpSp>
        <p:grpSp>
          <p:nvGrpSpPr>
            <p:cNvPr id="27727" name="Group 91"/>
            <p:cNvGrpSpPr>
              <a:grpSpLocks/>
            </p:cNvGrpSpPr>
            <p:nvPr/>
          </p:nvGrpSpPr>
          <p:grpSpPr bwMode="auto">
            <a:xfrm>
              <a:off x="3200400" y="2133599"/>
              <a:ext cx="524194" cy="739300"/>
              <a:chOff x="4114801" y="2063661"/>
              <a:chExt cx="721079" cy="1016978"/>
            </a:xfrm>
          </p:grpSpPr>
          <p:sp>
            <p:nvSpPr>
              <p:cNvPr id="174" name="Rounded Rectangle 173"/>
              <p:cNvSpPr>
                <a:spLocks noChangeArrowheads="1"/>
              </p:cNvSpPr>
              <p:nvPr/>
            </p:nvSpPr>
            <p:spPr bwMode="auto">
              <a:xfrm>
                <a:off x="4114801" y="2430297"/>
                <a:ext cx="685836" cy="650342"/>
              </a:xfrm>
              <a:prstGeom prst="roundRect">
                <a:avLst>
                  <a:gd name="adj" fmla="val 16667"/>
                </a:avLst>
              </a:prstGeom>
              <a:solidFill>
                <a:srgbClr val="0000FF"/>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7732" name="TextBox 65"/>
              <p:cNvSpPr txBox="1">
                <a:spLocks noChangeArrowheads="1"/>
              </p:cNvSpPr>
              <p:nvPr/>
            </p:nvSpPr>
            <p:spPr bwMode="auto">
              <a:xfrm>
                <a:off x="4149736" y="2063661"/>
                <a:ext cx="686144" cy="973137"/>
              </a:xfrm>
              <a:prstGeom prst="rect">
                <a:avLst/>
              </a:prstGeom>
              <a:noFill/>
              <a:ln w="9525">
                <a:noFill/>
                <a:miter lim="800000"/>
                <a:headEnd/>
                <a:tailEnd/>
              </a:ln>
            </p:spPr>
            <p:txBody>
              <a:bodyPr>
                <a:spAutoFit/>
              </a:bodyPr>
              <a:lstStyle/>
              <a:p>
                <a:r>
                  <a:rPr lang="en-US" sz="4000" b="1"/>
                  <a:t>y</a:t>
                </a:r>
              </a:p>
            </p:txBody>
          </p:sp>
        </p:grpSp>
        <p:grpSp>
          <p:nvGrpSpPr>
            <p:cNvPr id="27728" name="Group 94"/>
            <p:cNvGrpSpPr>
              <a:grpSpLocks/>
            </p:cNvGrpSpPr>
            <p:nvPr/>
          </p:nvGrpSpPr>
          <p:grpSpPr bwMode="auto">
            <a:xfrm>
              <a:off x="4267412" y="2133599"/>
              <a:ext cx="523980" cy="739300"/>
              <a:chOff x="4115095" y="2063661"/>
              <a:chExt cx="720785" cy="1016978"/>
            </a:xfrm>
          </p:grpSpPr>
          <p:sp>
            <p:nvSpPr>
              <p:cNvPr id="172" name="Rounded Rectangle 171"/>
              <p:cNvSpPr>
                <a:spLocks noChangeArrowheads="1"/>
              </p:cNvSpPr>
              <p:nvPr/>
            </p:nvSpPr>
            <p:spPr bwMode="auto">
              <a:xfrm>
                <a:off x="4115096" y="2430297"/>
                <a:ext cx="685837" cy="650342"/>
              </a:xfrm>
              <a:prstGeom prst="roundRect">
                <a:avLst>
                  <a:gd name="adj" fmla="val 16667"/>
                </a:avLst>
              </a:prstGeom>
              <a:solidFill>
                <a:srgbClr val="0000FF"/>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7730" name="TextBox 65"/>
              <p:cNvSpPr txBox="1">
                <a:spLocks noChangeArrowheads="1"/>
              </p:cNvSpPr>
              <p:nvPr/>
            </p:nvSpPr>
            <p:spPr bwMode="auto">
              <a:xfrm>
                <a:off x="4149736" y="2063661"/>
                <a:ext cx="686144" cy="973137"/>
              </a:xfrm>
              <a:prstGeom prst="rect">
                <a:avLst/>
              </a:prstGeom>
              <a:noFill/>
              <a:ln w="9525">
                <a:noFill/>
                <a:miter lim="800000"/>
                <a:headEnd/>
                <a:tailEnd/>
              </a:ln>
            </p:spPr>
            <p:txBody>
              <a:bodyPr>
                <a:spAutoFit/>
              </a:bodyPr>
              <a:lstStyle/>
              <a:p>
                <a:r>
                  <a:rPr lang="en-US" sz="4000" b="1"/>
                  <a:t>y</a:t>
                </a:r>
              </a:p>
            </p:txBody>
          </p:sp>
        </p:grpSp>
      </p:grpSp>
      <p:grpSp>
        <p:nvGrpSpPr>
          <p:cNvPr id="27661" name="Group 130"/>
          <p:cNvGrpSpPr>
            <a:grpSpLocks/>
          </p:cNvGrpSpPr>
          <p:nvPr/>
        </p:nvGrpSpPr>
        <p:grpSpPr bwMode="auto">
          <a:xfrm>
            <a:off x="6638925" y="1828800"/>
            <a:ext cx="1133475" cy="769938"/>
            <a:chOff x="6638925" y="1828800"/>
            <a:chExt cx="1133475" cy="769937"/>
          </a:xfrm>
        </p:grpSpPr>
        <p:grpSp>
          <p:nvGrpSpPr>
            <p:cNvPr id="27720" name="Group 97"/>
            <p:cNvGrpSpPr>
              <a:grpSpLocks/>
            </p:cNvGrpSpPr>
            <p:nvPr/>
          </p:nvGrpSpPr>
          <p:grpSpPr bwMode="auto">
            <a:xfrm>
              <a:off x="6638925" y="1828800"/>
              <a:ext cx="523875" cy="769937"/>
              <a:chOff x="4114801" y="2039655"/>
              <a:chExt cx="721079" cy="1058439"/>
            </a:xfrm>
          </p:grpSpPr>
          <p:sp>
            <p:nvSpPr>
              <p:cNvPr id="99" name="Rounded Rectangle 98"/>
              <p:cNvSpPr>
                <a:spLocks noChangeArrowheads="1"/>
              </p:cNvSpPr>
              <p:nvPr/>
            </p:nvSpPr>
            <p:spPr bwMode="auto">
              <a:xfrm>
                <a:off x="4114801" y="2430296"/>
                <a:ext cx="686118" cy="650339"/>
              </a:xfrm>
              <a:prstGeom prst="roundRect">
                <a:avLst>
                  <a:gd name="adj" fmla="val 16667"/>
                </a:avLst>
              </a:prstGeom>
              <a:solidFill>
                <a:srgbClr val="0000FF"/>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7725" name="TextBox 65"/>
              <p:cNvSpPr txBox="1">
                <a:spLocks noChangeArrowheads="1"/>
              </p:cNvSpPr>
              <p:nvPr/>
            </p:nvSpPr>
            <p:spPr bwMode="auto">
              <a:xfrm>
                <a:off x="4149736" y="2039655"/>
                <a:ext cx="686144" cy="1058439"/>
              </a:xfrm>
              <a:prstGeom prst="rect">
                <a:avLst/>
              </a:prstGeom>
              <a:noFill/>
              <a:ln w="9525">
                <a:noFill/>
                <a:miter lim="800000"/>
                <a:headEnd/>
                <a:tailEnd/>
              </a:ln>
            </p:spPr>
            <p:txBody>
              <a:bodyPr>
                <a:spAutoFit/>
              </a:bodyPr>
              <a:lstStyle/>
              <a:p>
                <a:r>
                  <a:rPr lang="en-US" sz="4400" b="1" i="1"/>
                  <a:t>y</a:t>
                </a:r>
              </a:p>
            </p:txBody>
          </p:sp>
        </p:grpSp>
        <p:grpSp>
          <p:nvGrpSpPr>
            <p:cNvPr id="27721" name="Group 177"/>
            <p:cNvGrpSpPr>
              <a:grpSpLocks/>
            </p:cNvGrpSpPr>
            <p:nvPr/>
          </p:nvGrpSpPr>
          <p:grpSpPr bwMode="auto">
            <a:xfrm>
              <a:off x="7248525" y="1851025"/>
              <a:ext cx="523875" cy="739775"/>
              <a:chOff x="4114801" y="2063661"/>
              <a:chExt cx="721079" cy="1016975"/>
            </a:xfrm>
          </p:grpSpPr>
          <p:sp>
            <p:nvSpPr>
              <p:cNvPr id="179" name="Rounded Rectangle 178"/>
              <p:cNvSpPr>
                <a:spLocks noChangeArrowheads="1"/>
              </p:cNvSpPr>
              <p:nvPr/>
            </p:nvSpPr>
            <p:spPr bwMode="auto">
              <a:xfrm>
                <a:off x="4114801" y="2430295"/>
                <a:ext cx="686118" cy="650339"/>
              </a:xfrm>
              <a:prstGeom prst="roundRect">
                <a:avLst>
                  <a:gd name="adj" fmla="val 16667"/>
                </a:avLst>
              </a:prstGeom>
              <a:solidFill>
                <a:srgbClr val="0000FF"/>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7723" name="TextBox 65"/>
              <p:cNvSpPr txBox="1">
                <a:spLocks noChangeArrowheads="1"/>
              </p:cNvSpPr>
              <p:nvPr/>
            </p:nvSpPr>
            <p:spPr bwMode="auto">
              <a:xfrm>
                <a:off x="4149736" y="2063661"/>
                <a:ext cx="686144" cy="973137"/>
              </a:xfrm>
              <a:prstGeom prst="rect">
                <a:avLst/>
              </a:prstGeom>
              <a:noFill/>
              <a:ln w="9525">
                <a:noFill/>
                <a:miter lim="800000"/>
                <a:headEnd/>
                <a:tailEnd/>
              </a:ln>
            </p:spPr>
            <p:txBody>
              <a:bodyPr>
                <a:spAutoFit/>
              </a:bodyPr>
              <a:lstStyle/>
              <a:p>
                <a:r>
                  <a:rPr lang="en-US" sz="4000" b="1"/>
                  <a:t>y</a:t>
                </a:r>
              </a:p>
            </p:txBody>
          </p:sp>
        </p:grpSp>
      </p:grpSp>
      <p:graphicFrame>
        <p:nvGraphicFramePr>
          <p:cNvPr id="39" name="Object 3"/>
          <p:cNvGraphicFramePr>
            <a:graphicFrameLocks noChangeAspect="1"/>
          </p:cNvGraphicFramePr>
          <p:nvPr/>
        </p:nvGraphicFramePr>
        <p:xfrm>
          <a:off x="714375" y="5230813"/>
          <a:ext cx="4391025" cy="712787"/>
        </p:xfrm>
        <a:graphic>
          <a:graphicData uri="http://schemas.openxmlformats.org/presentationml/2006/ole">
            <mc:AlternateContent xmlns:mc="http://schemas.openxmlformats.org/markup-compatibility/2006">
              <mc:Choice xmlns:v="urn:schemas-microsoft-com:vml" Requires="v">
                <p:oleObj spid="_x0000_s27665" name="Equation" r:id="rId8" imgW="1016000" imgH="165100" progId="Equation.3">
                  <p:embed/>
                </p:oleObj>
              </mc:Choice>
              <mc:Fallback>
                <p:oleObj name="Equation" r:id="rId8" imgW="1016000" imgH="16510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4375" y="5230813"/>
                        <a:ext cx="4391025" cy="712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 name="Object 4"/>
          <p:cNvGraphicFramePr>
            <a:graphicFrameLocks noChangeAspect="1"/>
          </p:cNvGraphicFramePr>
          <p:nvPr/>
        </p:nvGraphicFramePr>
        <p:xfrm>
          <a:off x="5180013" y="5230813"/>
          <a:ext cx="2744787" cy="712787"/>
        </p:xfrm>
        <a:graphic>
          <a:graphicData uri="http://schemas.openxmlformats.org/presentationml/2006/ole">
            <mc:AlternateContent xmlns:mc="http://schemas.openxmlformats.org/markup-compatibility/2006">
              <mc:Choice xmlns:v="urn:schemas-microsoft-com:vml" Requires="v">
                <p:oleObj spid="_x0000_s27666" name="Equation" r:id="rId10" imgW="635000" imgH="165100" progId="Equation.3">
                  <p:embed/>
                </p:oleObj>
              </mc:Choice>
              <mc:Fallback>
                <p:oleObj name="Equation" r:id="rId10" imgW="635000" imgH="165100" progId="Equation.3">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80013" y="5230813"/>
                        <a:ext cx="2744787" cy="712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64" name="TextBox 91"/>
          <p:cNvSpPr txBox="1">
            <a:spLocks noChangeArrowheads="1"/>
          </p:cNvSpPr>
          <p:nvPr/>
        </p:nvSpPr>
        <p:spPr bwMode="auto">
          <a:xfrm>
            <a:off x="6202363" y="2006600"/>
            <a:ext cx="503237" cy="584200"/>
          </a:xfrm>
          <a:prstGeom prst="rect">
            <a:avLst/>
          </a:prstGeom>
          <a:noFill/>
          <a:ln w="9525">
            <a:noFill/>
            <a:miter lim="800000"/>
            <a:headEnd/>
            <a:tailEnd/>
          </a:ln>
        </p:spPr>
        <p:txBody>
          <a:bodyPr>
            <a:spAutoFit/>
          </a:bodyPr>
          <a:lstStyle/>
          <a:p>
            <a:pPr algn="ctr"/>
            <a:r>
              <a:rPr lang="en-US" sz="3200" b="1"/>
              <a:t>+</a:t>
            </a:r>
          </a:p>
        </p:txBody>
      </p:sp>
      <p:sp>
        <p:nvSpPr>
          <p:cNvPr id="27665" name="TextBox 93"/>
          <p:cNvSpPr txBox="1">
            <a:spLocks noChangeArrowheads="1"/>
          </p:cNvSpPr>
          <p:nvPr/>
        </p:nvSpPr>
        <p:spPr bwMode="auto">
          <a:xfrm>
            <a:off x="4830763" y="1981200"/>
            <a:ext cx="503237" cy="584200"/>
          </a:xfrm>
          <a:prstGeom prst="rect">
            <a:avLst/>
          </a:prstGeom>
          <a:noFill/>
          <a:ln w="9525">
            <a:noFill/>
            <a:miter lim="800000"/>
            <a:headEnd/>
            <a:tailEnd/>
          </a:ln>
        </p:spPr>
        <p:txBody>
          <a:bodyPr>
            <a:spAutoFit/>
          </a:bodyPr>
          <a:lstStyle/>
          <a:p>
            <a:pPr algn="ctr"/>
            <a:r>
              <a:rPr lang="en-US" sz="3200" b="1"/>
              <a:t>+</a:t>
            </a:r>
          </a:p>
        </p:txBody>
      </p:sp>
      <p:sp>
        <p:nvSpPr>
          <p:cNvPr id="27666" name="TextBox 94"/>
          <p:cNvSpPr txBox="1">
            <a:spLocks noChangeArrowheads="1"/>
          </p:cNvSpPr>
          <p:nvPr/>
        </p:nvSpPr>
        <p:spPr bwMode="auto">
          <a:xfrm>
            <a:off x="2895600" y="1981200"/>
            <a:ext cx="503238" cy="584200"/>
          </a:xfrm>
          <a:prstGeom prst="rect">
            <a:avLst/>
          </a:prstGeom>
          <a:noFill/>
          <a:ln w="9525">
            <a:noFill/>
            <a:miter lim="800000"/>
            <a:headEnd/>
            <a:tailEnd/>
          </a:ln>
        </p:spPr>
        <p:txBody>
          <a:bodyPr>
            <a:spAutoFit/>
          </a:bodyPr>
          <a:lstStyle/>
          <a:p>
            <a:pPr algn="ctr"/>
            <a:r>
              <a:rPr lang="en-US" sz="3200" b="1"/>
              <a:t>+</a:t>
            </a:r>
          </a:p>
        </p:txBody>
      </p:sp>
      <p:grpSp>
        <p:nvGrpSpPr>
          <p:cNvPr id="24" name="Group 165"/>
          <p:cNvGrpSpPr>
            <a:grpSpLocks/>
          </p:cNvGrpSpPr>
          <p:nvPr/>
        </p:nvGrpSpPr>
        <p:grpSpPr bwMode="auto">
          <a:xfrm>
            <a:off x="334963" y="1905000"/>
            <a:ext cx="2713037" cy="708025"/>
            <a:chOff x="334966" y="2209800"/>
            <a:chExt cx="2713034" cy="707886"/>
          </a:xfrm>
        </p:grpSpPr>
        <p:grpSp>
          <p:nvGrpSpPr>
            <p:cNvPr id="27705" name="Group 146"/>
            <p:cNvGrpSpPr>
              <a:grpSpLocks/>
            </p:cNvGrpSpPr>
            <p:nvPr/>
          </p:nvGrpSpPr>
          <p:grpSpPr bwMode="auto">
            <a:xfrm>
              <a:off x="334966" y="2209800"/>
              <a:ext cx="537658" cy="707886"/>
              <a:chOff x="334966" y="2209800"/>
              <a:chExt cx="537658" cy="707886"/>
            </a:xfrm>
          </p:grpSpPr>
          <p:sp>
            <p:nvSpPr>
              <p:cNvPr id="112" name="Rounded Rectangle 111"/>
              <p:cNvSpPr>
                <a:spLocks noChangeArrowheads="1"/>
              </p:cNvSpPr>
              <p:nvPr/>
            </p:nvSpPr>
            <p:spPr bwMode="auto">
              <a:xfrm>
                <a:off x="334966" y="2406611"/>
                <a:ext cx="492124" cy="493616"/>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7719" name="TextBox 145"/>
              <p:cNvSpPr txBox="1">
                <a:spLocks noChangeArrowheads="1"/>
              </p:cNvSpPr>
              <p:nvPr/>
            </p:nvSpPr>
            <p:spPr bwMode="auto">
              <a:xfrm>
                <a:off x="381000" y="2209800"/>
                <a:ext cx="491624" cy="707886"/>
              </a:xfrm>
              <a:prstGeom prst="rect">
                <a:avLst/>
              </a:prstGeom>
              <a:noFill/>
              <a:ln w="9525">
                <a:noFill/>
                <a:miter lim="800000"/>
                <a:headEnd/>
                <a:tailEnd/>
              </a:ln>
            </p:spPr>
            <p:txBody>
              <a:bodyPr>
                <a:spAutoFit/>
              </a:bodyPr>
              <a:lstStyle/>
              <a:p>
                <a:r>
                  <a:rPr lang="en-US" sz="4000"/>
                  <a:t>x</a:t>
                </a:r>
              </a:p>
            </p:txBody>
          </p:sp>
        </p:grpSp>
        <p:grpSp>
          <p:nvGrpSpPr>
            <p:cNvPr id="27706" name="Group 147"/>
            <p:cNvGrpSpPr>
              <a:grpSpLocks/>
            </p:cNvGrpSpPr>
            <p:nvPr/>
          </p:nvGrpSpPr>
          <p:grpSpPr bwMode="auto">
            <a:xfrm>
              <a:off x="876302" y="2209800"/>
              <a:ext cx="537656" cy="707886"/>
              <a:chOff x="334968" y="2209800"/>
              <a:chExt cx="537656" cy="707886"/>
            </a:xfrm>
          </p:grpSpPr>
          <p:sp>
            <p:nvSpPr>
              <p:cNvPr id="110" name="Rounded Rectangle 109"/>
              <p:cNvSpPr>
                <a:spLocks noChangeArrowheads="1"/>
              </p:cNvSpPr>
              <p:nvPr/>
            </p:nvSpPr>
            <p:spPr bwMode="auto">
              <a:xfrm>
                <a:off x="334968" y="2406611"/>
                <a:ext cx="492124" cy="493616"/>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7717" name="TextBox 149"/>
              <p:cNvSpPr txBox="1">
                <a:spLocks noChangeArrowheads="1"/>
              </p:cNvSpPr>
              <p:nvPr/>
            </p:nvSpPr>
            <p:spPr bwMode="auto">
              <a:xfrm>
                <a:off x="381000" y="2209800"/>
                <a:ext cx="491624" cy="707886"/>
              </a:xfrm>
              <a:prstGeom prst="rect">
                <a:avLst/>
              </a:prstGeom>
              <a:noFill/>
              <a:ln w="9525">
                <a:noFill/>
                <a:miter lim="800000"/>
                <a:headEnd/>
                <a:tailEnd/>
              </a:ln>
            </p:spPr>
            <p:txBody>
              <a:bodyPr>
                <a:spAutoFit/>
              </a:bodyPr>
              <a:lstStyle/>
              <a:p>
                <a:r>
                  <a:rPr lang="en-US" sz="4000"/>
                  <a:t>x</a:t>
                </a:r>
              </a:p>
            </p:txBody>
          </p:sp>
        </p:grpSp>
        <p:grpSp>
          <p:nvGrpSpPr>
            <p:cNvPr id="27707" name="Group 150"/>
            <p:cNvGrpSpPr>
              <a:grpSpLocks/>
            </p:cNvGrpSpPr>
            <p:nvPr/>
          </p:nvGrpSpPr>
          <p:grpSpPr bwMode="auto">
            <a:xfrm>
              <a:off x="1443040" y="2209800"/>
              <a:ext cx="538160" cy="707886"/>
              <a:chOff x="334464" y="2209800"/>
              <a:chExt cx="538160" cy="707886"/>
            </a:xfrm>
          </p:grpSpPr>
          <p:sp>
            <p:nvSpPr>
              <p:cNvPr id="108" name="Rounded Rectangle 107"/>
              <p:cNvSpPr>
                <a:spLocks noChangeArrowheads="1"/>
              </p:cNvSpPr>
              <p:nvPr/>
            </p:nvSpPr>
            <p:spPr bwMode="auto">
              <a:xfrm>
                <a:off x="334464" y="2406611"/>
                <a:ext cx="492124" cy="493616"/>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7715" name="TextBox 152"/>
              <p:cNvSpPr txBox="1">
                <a:spLocks noChangeArrowheads="1"/>
              </p:cNvSpPr>
              <p:nvPr/>
            </p:nvSpPr>
            <p:spPr bwMode="auto">
              <a:xfrm>
                <a:off x="381000" y="2209800"/>
                <a:ext cx="491624" cy="707886"/>
              </a:xfrm>
              <a:prstGeom prst="rect">
                <a:avLst/>
              </a:prstGeom>
              <a:noFill/>
              <a:ln w="9525">
                <a:noFill/>
                <a:miter lim="800000"/>
                <a:headEnd/>
                <a:tailEnd/>
              </a:ln>
            </p:spPr>
            <p:txBody>
              <a:bodyPr>
                <a:spAutoFit/>
              </a:bodyPr>
              <a:lstStyle/>
              <a:p>
                <a:r>
                  <a:rPr lang="en-US" sz="4000"/>
                  <a:t>x</a:t>
                </a:r>
              </a:p>
            </p:txBody>
          </p:sp>
        </p:grpSp>
        <p:grpSp>
          <p:nvGrpSpPr>
            <p:cNvPr id="27708" name="Group 153"/>
            <p:cNvGrpSpPr>
              <a:grpSpLocks/>
            </p:cNvGrpSpPr>
            <p:nvPr/>
          </p:nvGrpSpPr>
          <p:grpSpPr bwMode="auto">
            <a:xfrm>
              <a:off x="1976439" y="2209800"/>
              <a:ext cx="538161" cy="707886"/>
              <a:chOff x="334463" y="2209800"/>
              <a:chExt cx="538161" cy="707886"/>
            </a:xfrm>
          </p:grpSpPr>
          <p:sp>
            <p:nvSpPr>
              <p:cNvPr id="106" name="Rounded Rectangle 105"/>
              <p:cNvSpPr>
                <a:spLocks noChangeArrowheads="1"/>
              </p:cNvSpPr>
              <p:nvPr/>
            </p:nvSpPr>
            <p:spPr bwMode="auto">
              <a:xfrm>
                <a:off x="334463" y="2406611"/>
                <a:ext cx="492124" cy="493616"/>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7713" name="TextBox 155"/>
              <p:cNvSpPr txBox="1">
                <a:spLocks noChangeArrowheads="1"/>
              </p:cNvSpPr>
              <p:nvPr/>
            </p:nvSpPr>
            <p:spPr bwMode="auto">
              <a:xfrm>
                <a:off x="381000" y="2209800"/>
                <a:ext cx="491624" cy="707886"/>
              </a:xfrm>
              <a:prstGeom prst="rect">
                <a:avLst/>
              </a:prstGeom>
              <a:noFill/>
              <a:ln w="9525">
                <a:noFill/>
                <a:miter lim="800000"/>
                <a:headEnd/>
                <a:tailEnd/>
              </a:ln>
            </p:spPr>
            <p:txBody>
              <a:bodyPr>
                <a:spAutoFit/>
              </a:bodyPr>
              <a:lstStyle/>
              <a:p>
                <a:r>
                  <a:rPr lang="en-US" sz="4000"/>
                  <a:t>x</a:t>
                </a:r>
              </a:p>
            </p:txBody>
          </p:sp>
        </p:grpSp>
        <p:grpSp>
          <p:nvGrpSpPr>
            <p:cNvPr id="27709" name="Group 156"/>
            <p:cNvGrpSpPr>
              <a:grpSpLocks/>
            </p:cNvGrpSpPr>
            <p:nvPr/>
          </p:nvGrpSpPr>
          <p:grpSpPr bwMode="auto">
            <a:xfrm>
              <a:off x="2509839" y="2209800"/>
              <a:ext cx="538161" cy="707886"/>
              <a:chOff x="334463" y="2209800"/>
              <a:chExt cx="538161" cy="707886"/>
            </a:xfrm>
          </p:grpSpPr>
          <p:sp>
            <p:nvSpPr>
              <p:cNvPr id="104" name="Rounded Rectangle 103"/>
              <p:cNvSpPr>
                <a:spLocks noChangeArrowheads="1"/>
              </p:cNvSpPr>
              <p:nvPr/>
            </p:nvSpPr>
            <p:spPr bwMode="auto">
              <a:xfrm>
                <a:off x="334463" y="2406611"/>
                <a:ext cx="492124" cy="493616"/>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7711" name="TextBox 158"/>
              <p:cNvSpPr txBox="1">
                <a:spLocks noChangeArrowheads="1"/>
              </p:cNvSpPr>
              <p:nvPr/>
            </p:nvSpPr>
            <p:spPr bwMode="auto">
              <a:xfrm>
                <a:off x="381000" y="2209800"/>
                <a:ext cx="491624" cy="707886"/>
              </a:xfrm>
              <a:prstGeom prst="rect">
                <a:avLst/>
              </a:prstGeom>
              <a:noFill/>
              <a:ln w="9525">
                <a:noFill/>
                <a:miter lim="800000"/>
                <a:headEnd/>
                <a:tailEnd/>
              </a:ln>
            </p:spPr>
            <p:txBody>
              <a:bodyPr>
                <a:spAutoFit/>
              </a:bodyPr>
              <a:lstStyle/>
              <a:p>
                <a:r>
                  <a:rPr lang="en-US" sz="4000"/>
                  <a:t>x</a:t>
                </a:r>
              </a:p>
            </p:txBody>
          </p:sp>
        </p:grpSp>
      </p:grpSp>
      <p:grpSp>
        <p:nvGrpSpPr>
          <p:cNvPr id="30" name="Group 143"/>
          <p:cNvGrpSpPr>
            <a:grpSpLocks/>
          </p:cNvGrpSpPr>
          <p:nvPr/>
        </p:nvGrpSpPr>
        <p:grpSpPr bwMode="auto">
          <a:xfrm>
            <a:off x="2895600" y="1854200"/>
            <a:ext cx="2057400" cy="739775"/>
            <a:chOff x="2895600" y="1854200"/>
            <a:chExt cx="2057400" cy="739778"/>
          </a:xfrm>
        </p:grpSpPr>
        <p:grpSp>
          <p:nvGrpSpPr>
            <p:cNvPr id="27694" name="Group 167"/>
            <p:cNvGrpSpPr>
              <a:grpSpLocks/>
            </p:cNvGrpSpPr>
            <p:nvPr/>
          </p:nvGrpSpPr>
          <p:grpSpPr bwMode="auto">
            <a:xfrm>
              <a:off x="3362327" y="1854200"/>
              <a:ext cx="1590673" cy="739778"/>
              <a:chOff x="3200400" y="2133599"/>
              <a:chExt cx="1590992" cy="739300"/>
            </a:xfrm>
          </p:grpSpPr>
          <p:grpSp>
            <p:nvGrpSpPr>
              <p:cNvPr id="27696" name="Group 65"/>
              <p:cNvGrpSpPr>
                <a:grpSpLocks/>
              </p:cNvGrpSpPr>
              <p:nvPr/>
            </p:nvGrpSpPr>
            <p:grpSpPr bwMode="auto">
              <a:xfrm>
                <a:off x="3733906" y="2133602"/>
                <a:ext cx="524087" cy="739301"/>
                <a:chOff x="4114948" y="2063661"/>
                <a:chExt cx="720932" cy="1016978"/>
              </a:xfrm>
            </p:grpSpPr>
            <p:sp>
              <p:nvSpPr>
                <p:cNvPr id="122" name="Rounded Rectangle 121"/>
                <p:cNvSpPr>
                  <a:spLocks noChangeArrowheads="1"/>
                </p:cNvSpPr>
                <p:nvPr/>
              </p:nvSpPr>
              <p:spPr bwMode="auto">
                <a:xfrm>
                  <a:off x="4114947" y="2430292"/>
                  <a:ext cx="685838" cy="650341"/>
                </a:xfrm>
                <a:prstGeom prst="roundRect">
                  <a:avLst>
                    <a:gd name="adj" fmla="val 16667"/>
                  </a:avLst>
                </a:prstGeom>
                <a:solidFill>
                  <a:srgbClr val="0000FF"/>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7704" name="TextBox 65"/>
                <p:cNvSpPr txBox="1">
                  <a:spLocks noChangeArrowheads="1"/>
                </p:cNvSpPr>
                <p:nvPr/>
              </p:nvSpPr>
              <p:spPr bwMode="auto">
                <a:xfrm>
                  <a:off x="4149736" y="2063661"/>
                  <a:ext cx="686144" cy="973137"/>
                </a:xfrm>
                <a:prstGeom prst="rect">
                  <a:avLst/>
                </a:prstGeom>
                <a:noFill/>
                <a:ln w="9525">
                  <a:noFill/>
                  <a:miter lim="800000"/>
                  <a:headEnd/>
                  <a:tailEnd/>
                </a:ln>
              </p:spPr>
              <p:txBody>
                <a:bodyPr>
                  <a:spAutoFit/>
                </a:bodyPr>
                <a:lstStyle/>
                <a:p>
                  <a:r>
                    <a:rPr lang="en-US" sz="4000" b="1"/>
                    <a:t>y</a:t>
                  </a:r>
                </a:p>
              </p:txBody>
            </p:sp>
          </p:grpSp>
          <p:grpSp>
            <p:nvGrpSpPr>
              <p:cNvPr id="27697" name="Group 91"/>
              <p:cNvGrpSpPr>
                <a:grpSpLocks/>
              </p:cNvGrpSpPr>
              <p:nvPr/>
            </p:nvGrpSpPr>
            <p:grpSpPr bwMode="auto">
              <a:xfrm>
                <a:off x="3200400" y="2133602"/>
                <a:ext cx="524194" cy="739301"/>
                <a:chOff x="4114801" y="2063661"/>
                <a:chExt cx="721079" cy="1016978"/>
              </a:xfrm>
            </p:grpSpPr>
            <p:sp>
              <p:nvSpPr>
                <p:cNvPr id="120" name="Rounded Rectangle 119"/>
                <p:cNvSpPr>
                  <a:spLocks noChangeArrowheads="1"/>
                </p:cNvSpPr>
                <p:nvPr/>
              </p:nvSpPr>
              <p:spPr bwMode="auto">
                <a:xfrm>
                  <a:off x="4114798" y="2430292"/>
                  <a:ext cx="685837" cy="650341"/>
                </a:xfrm>
                <a:prstGeom prst="roundRect">
                  <a:avLst>
                    <a:gd name="adj" fmla="val 16667"/>
                  </a:avLst>
                </a:prstGeom>
                <a:solidFill>
                  <a:srgbClr val="0000FF"/>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7702" name="TextBox 65"/>
                <p:cNvSpPr txBox="1">
                  <a:spLocks noChangeArrowheads="1"/>
                </p:cNvSpPr>
                <p:nvPr/>
              </p:nvSpPr>
              <p:spPr bwMode="auto">
                <a:xfrm>
                  <a:off x="4149736" y="2063661"/>
                  <a:ext cx="686144" cy="973137"/>
                </a:xfrm>
                <a:prstGeom prst="rect">
                  <a:avLst/>
                </a:prstGeom>
                <a:noFill/>
                <a:ln w="9525">
                  <a:noFill/>
                  <a:miter lim="800000"/>
                  <a:headEnd/>
                  <a:tailEnd/>
                </a:ln>
              </p:spPr>
              <p:txBody>
                <a:bodyPr>
                  <a:spAutoFit/>
                </a:bodyPr>
                <a:lstStyle/>
                <a:p>
                  <a:r>
                    <a:rPr lang="en-US" sz="4000" b="1"/>
                    <a:t>y</a:t>
                  </a:r>
                </a:p>
              </p:txBody>
            </p:sp>
          </p:grpSp>
          <p:grpSp>
            <p:nvGrpSpPr>
              <p:cNvPr id="27698" name="Group 94"/>
              <p:cNvGrpSpPr>
                <a:grpSpLocks/>
              </p:cNvGrpSpPr>
              <p:nvPr/>
            </p:nvGrpSpPr>
            <p:grpSpPr bwMode="auto">
              <a:xfrm>
                <a:off x="4267412" y="2133602"/>
                <a:ext cx="523980" cy="739301"/>
                <a:chOff x="4115095" y="2063661"/>
                <a:chExt cx="720785" cy="1016978"/>
              </a:xfrm>
            </p:grpSpPr>
            <p:sp>
              <p:nvSpPr>
                <p:cNvPr id="118" name="Rounded Rectangle 117"/>
                <p:cNvSpPr>
                  <a:spLocks noChangeArrowheads="1"/>
                </p:cNvSpPr>
                <p:nvPr/>
              </p:nvSpPr>
              <p:spPr bwMode="auto">
                <a:xfrm>
                  <a:off x="4115095" y="2430292"/>
                  <a:ext cx="685838" cy="650341"/>
                </a:xfrm>
                <a:prstGeom prst="roundRect">
                  <a:avLst>
                    <a:gd name="adj" fmla="val 16667"/>
                  </a:avLst>
                </a:prstGeom>
                <a:solidFill>
                  <a:srgbClr val="0000FF"/>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7700" name="TextBox 65"/>
                <p:cNvSpPr txBox="1">
                  <a:spLocks noChangeArrowheads="1"/>
                </p:cNvSpPr>
                <p:nvPr/>
              </p:nvSpPr>
              <p:spPr bwMode="auto">
                <a:xfrm>
                  <a:off x="4149736" y="2063661"/>
                  <a:ext cx="686144" cy="973137"/>
                </a:xfrm>
                <a:prstGeom prst="rect">
                  <a:avLst/>
                </a:prstGeom>
                <a:noFill/>
                <a:ln w="9525">
                  <a:noFill/>
                  <a:miter lim="800000"/>
                  <a:headEnd/>
                  <a:tailEnd/>
                </a:ln>
              </p:spPr>
              <p:txBody>
                <a:bodyPr>
                  <a:spAutoFit/>
                </a:bodyPr>
                <a:lstStyle/>
                <a:p>
                  <a:r>
                    <a:rPr lang="en-US" sz="4000" b="1"/>
                    <a:t>y</a:t>
                  </a:r>
                </a:p>
              </p:txBody>
            </p:sp>
          </p:grpSp>
        </p:grpSp>
        <p:sp>
          <p:nvSpPr>
            <p:cNvPr id="27695" name="TextBox 140"/>
            <p:cNvSpPr txBox="1">
              <a:spLocks noChangeArrowheads="1"/>
            </p:cNvSpPr>
            <p:nvPr/>
          </p:nvSpPr>
          <p:spPr bwMode="auto">
            <a:xfrm>
              <a:off x="2895600" y="1981200"/>
              <a:ext cx="503238" cy="584776"/>
            </a:xfrm>
            <a:prstGeom prst="rect">
              <a:avLst/>
            </a:prstGeom>
            <a:noFill/>
            <a:ln w="9525">
              <a:noFill/>
              <a:miter lim="800000"/>
              <a:headEnd/>
              <a:tailEnd/>
            </a:ln>
          </p:spPr>
          <p:txBody>
            <a:bodyPr>
              <a:spAutoFit/>
            </a:bodyPr>
            <a:lstStyle/>
            <a:p>
              <a:pPr algn="ctr"/>
              <a:r>
                <a:rPr lang="en-US" sz="3200" b="1"/>
                <a:t>+</a:t>
              </a:r>
            </a:p>
          </p:txBody>
        </p:sp>
      </p:grpSp>
      <p:grpSp>
        <p:nvGrpSpPr>
          <p:cNvPr id="52260" name="Group 142"/>
          <p:cNvGrpSpPr>
            <a:grpSpLocks/>
          </p:cNvGrpSpPr>
          <p:nvPr/>
        </p:nvGrpSpPr>
        <p:grpSpPr bwMode="auto">
          <a:xfrm>
            <a:off x="4830763" y="1917700"/>
            <a:ext cx="1498600" cy="708025"/>
            <a:chOff x="4830762" y="1917700"/>
            <a:chExt cx="1498601" cy="708025"/>
          </a:xfrm>
        </p:grpSpPr>
        <p:grpSp>
          <p:nvGrpSpPr>
            <p:cNvPr id="27686" name="Group 166"/>
            <p:cNvGrpSpPr>
              <a:grpSpLocks/>
            </p:cNvGrpSpPr>
            <p:nvPr/>
          </p:nvGrpSpPr>
          <p:grpSpPr bwMode="auto">
            <a:xfrm>
              <a:off x="5257800" y="1917700"/>
              <a:ext cx="1071563" cy="708025"/>
              <a:chOff x="4876800" y="2209800"/>
              <a:chExt cx="1071058" cy="707886"/>
            </a:xfrm>
          </p:grpSpPr>
          <p:grpSp>
            <p:nvGrpSpPr>
              <p:cNvPr id="27688" name="Group 159"/>
              <p:cNvGrpSpPr>
                <a:grpSpLocks/>
              </p:cNvGrpSpPr>
              <p:nvPr/>
            </p:nvGrpSpPr>
            <p:grpSpPr bwMode="auto">
              <a:xfrm>
                <a:off x="4876800" y="2209800"/>
                <a:ext cx="537658" cy="707886"/>
                <a:chOff x="334966" y="2209800"/>
                <a:chExt cx="537658" cy="707886"/>
              </a:xfrm>
            </p:grpSpPr>
            <p:sp>
              <p:nvSpPr>
                <p:cNvPr id="129" name="Rounded Rectangle 128"/>
                <p:cNvSpPr>
                  <a:spLocks noChangeArrowheads="1"/>
                </p:cNvSpPr>
                <p:nvPr/>
              </p:nvSpPr>
              <p:spPr bwMode="auto">
                <a:xfrm>
                  <a:off x="334965" y="2406611"/>
                  <a:ext cx="491894" cy="493616"/>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7693" name="TextBox 161"/>
                <p:cNvSpPr txBox="1">
                  <a:spLocks noChangeArrowheads="1"/>
                </p:cNvSpPr>
                <p:nvPr/>
              </p:nvSpPr>
              <p:spPr bwMode="auto">
                <a:xfrm>
                  <a:off x="381000" y="2209800"/>
                  <a:ext cx="491624" cy="707886"/>
                </a:xfrm>
                <a:prstGeom prst="rect">
                  <a:avLst/>
                </a:prstGeom>
                <a:noFill/>
                <a:ln w="9525">
                  <a:noFill/>
                  <a:miter lim="800000"/>
                  <a:headEnd/>
                  <a:tailEnd/>
                </a:ln>
              </p:spPr>
              <p:txBody>
                <a:bodyPr>
                  <a:spAutoFit/>
                </a:bodyPr>
                <a:lstStyle/>
                <a:p>
                  <a:r>
                    <a:rPr lang="en-US" sz="4000"/>
                    <a:t>x</a:t>
                  </a:r>
                </a:p>
              </p:txBody>
            </p:sp>
          </p:grpSp>
          <p:grpSp>
            <p:nvGrpSpPr>
              <p:cNvPr id="27689" name="Group 162"/>
              <p:cNvGrpSpPr>
                <a:grpSpLocks/>
              </p:cNvGrpSpPr>
              <p:nvPr/>
            </p:nvGrpSpPr>
            <p:grpSpPr bwMode="auto">
              <a:xfrm>
                <a:off x="5409949" y="2209800"/>
                <a:ext cx="537909" cy="707886"/>
                <a:chOff x="334715" y="2209800"/>
                <a:chExt cx="537909" cy="707886"/>
              </a:xfrm>
            </p:grpSpPr>
            <p:sp>
              <p:nvSpPr>
                <p:cNvPr id="127" name="Rounded Rectangle 126"/>
                <p:cNvSpPr>
                  <a:spLocks noChangeArrowheads="1"/>
                </p:cNvSpPr>
                <p:nvPr/>
              </p:nvSpPr>
              <p:spPr bwMode="auto">
                <a:xfrm>
                  <a:off x="334714" y="2406611"/>
                  <a:ext cx="491894" cy="493616"/>
                </a:xfrm>
                <a:prstGeom prst="roundRect">
                  <a:avLst>
                    <a:gd name="adj" fmla="val 16667"/>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7691" name="TextBox 164"/>
                <p:cNvSpPr txBox="1">
                  <a:spLocks noChangeArrowheads="1"/>
                </p:cNvSpPr>
                <p:nvPr/>
              </p:nvSpPr>
              <p:spPr bwMode="auto">
                <a:xfrm>
                  <a:off x="381000" y="2209800"/>
                  <a:ext cx="491624" cy="707886"/>
                </a:xfrm>
                <a:prstGeom prst="rect">
                  <a:avLst/>
                </a:prstGeom>
                <a:noFill/>
                <a:ln w="9525">
                  <a:noFill/>
                  <a:miter lim="800000"/>
                  <a:headEnd/>
                  <a:tailEnd/>
                </a:ln>
              </p:spPr>
              <p:txBody>
                <a:bodyPr>
                  <a:spAutoFit/>
                </a:bodyPr>
                <a:lstStyle/>
                <a:p>
                  <a:r>
                    <a:rPr lang="en-US" sz="4000"/>
                    <a:t>x</a:t>
                  </a:r>
                </a:p>
              </p:txBody>
            </p:sp>
          </p:grpSp>
        </p:grpSp>
        <p:sp>
          <p:nvSpPr>
            <p:cNvPr id="27687" name="TextBox 141"/>
            <p:cNvSpPr txBox="1">
              <a:spLocks noChangeArrowheads="1"/>
            </p:cNvSpPr>
            <p:nvPr/>
          </p:nvSpPr>
          <p:spPr bwMode="auto">
            <a:xfrm>
              <a:off x="4830762" y="1981200"/>
              <a:ext cx="503238" cy="584776"/>
            </a:xfrm>
            <a:prstGeom prst="rect">
              <a:avLst/>
            </a:prstGeom>
            <a:noFill/>
            <a:ln w="9525">
              <a:noFill/>
              <a:miter lim="800000"/>
              <a:headEnd/>
              <a:tailEnd/>
            </a:ln>
          </p:spPr>
          <p:txBody>
            <a:bodyPr>
              <a:spAutoFit/>
            </a:bodyPr>
            <a:lstStyle/>
            <a:p>
              <a:pPr algn="ctr"/>
              <a:r>
                <a:rPr lang="en-US" sz="3200" b="1"/>
                <a:t>+</a:t>
              </a:r>
            </a:p>
          </p:txBody>
        </p:sp>
      </p:grpSp>
      <p:grpSp>
        <p:nvGrpSpPr>
          <p:cNvPr id="52266" name="Group 145"/>
          <p:cNvGrpSpPr>
            <a:grpSpLocks/>
          </p:cNvGrpSpPr>
          <p:nvPr/>
        </p:nvGrpSpPr>
        <p:grpSpPr bwMode="auto">
          <a:xfrm>
            <a:off x="6202363" y="1816100"/>
            <a:ext cx="1560512" cy="769938"/>
            <a:chOff x="6202362" y="1828800"/>
            <a:chExt cx="1560513" cy="769937"/>
          </a:xfrm>
        </p:grpSpPr>
        <p:grpSp>
          <p:nvGrpSpPr>
            <p:cNvPr id="27678" name="Group 131"/>
            <p:cNvGrpSpPr>
              <a:grpSpLocks/>
            </p:cNvGrpSpPr>
            <p:nvPr/>
          </p:nvGrpSpPr>
          <p:grpSpPr bwMode="auto">
            <a:xfrm>
              <a:off x="6629400" y="1828800"/>
              <a:ext cx="1133475" cy="769937"/>
              <a:chOff x="6638925" y="1828800"/>
              <a:chExt cx="1133475" cy="769937"/>
            </a:xfrm>
          </p:grpSpPr>
          <p:grpSp>
            <p:nvGrpSpPr>
              <p:cNvPr id="27680" name="Group 97"/>
              <p:cNvGrpSpPr>
                <a:grpSpLocks/>
              </p:cNvGrpSpPr>
              <p:nvPr/>
            </p:nvGrpSpPr>
            <p:grpSpPr bwMode="auto">
              <a:xfrm>
                <a:off x="6638925" y="1828800"/>
                <a:ext cx="523875" cy="769937"/>
                <a:chOff x="4114801" y="2039655"/>
                <a:chExt cx="721079" cy="1058439"/>
              </a:xfrm>
            </p:grpSpPr>
            <p:sp>
              <p:nvSpPr>
                <p:cNvPr id="137" name="Rounded Rectangle 136"/>
                <p:cNvSpPr>
                  <a:spLocks noChangeArrowheads="1"/>
                </p:cNvSpPr>
                <p:nvPr/>
              </p:nvSpPr>
              <p:spPr bwMode="auto">
                <a:xfrm>
                  <a:off x="4114800" y="2430296"/>
                  <a:ext cx="686118" cy="650339"/>
                </a:xfrm>
                <a:prstGeom prst="roundRect">
                  <a:avLst>
                    <a:gd name="adj" fmla="val 16667"/>
                  </a:avLst>
                </a:prstGeom>
                <a:solidFill>
                  <a:srgbClr val="0000FF"/>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7685" name="TextBox 65"/>
                <p:cNvSpPr txBox="1">
                  <a:spLocks noChangeArrowheads="1"/>
                </p:cNvSpPr>
                <p:nvPr/>
              </p:nvSpPr>
              <p:spPr bwMode="auto">
                <a:xfrm>
                  <a:off x="4149736" y="2039655"/>
                  <a:ext cx="686144" cy="1058439"/>
                </a:xfrm>
                <a:prstGeom prst="rect">
                  <a:avLst/>
                </a:prstGeom>
                <a:noFill/>
                <a:ln w="9525">
                  <a:noFill/>
                  <a:miter lim="800000"/>
                  <a:headEnd/>
                  <a:tailEnd/>
                </a:ln>
              </p:spPr>
              <p:txBody>
                <a:bodyPr>
                  <a:spAutoFit/>
                </a:bodyPr>
                <a:lstStyle/>
                <a:p>
                  <a:r>
                    <a:rPr lang="en-US" sz="4400" b="1" i="1"/>
                    <a:t>y</a:t>
                  </a:r>
                </a:p>
              </p:txBody>
            </p:sp>
          </p:grpSp>
          <p:grpSp>
            <p:nvGrpSpPr>
              <p:cNvPr id="27681" name="Group 177"/>
              <p:cNvGrpSpPr>
                <a:grpSpLocks/>
              </p:cNvGrpSpPr>
              <p:nvPr/>
            </p:nvGrpSpPr>
            <p:grpSpPr bwMode="auto">
              <a:xfrm>
                <a:off x="7248525" y="1851025"/>
                <a:ext cx="523875" cy="739775"/>
                <a:chOff x="4114801" y="2063661"/>
                <a:chExt cx="721079" cy="1016975"/>
              </a:xfrm>
            </p:grpSpPr>
            <p:sp>
              <p:nvSpPr>
                <p:cNvPr id="135" name="Rounded Rectangle 134"/>
                <p:cNvSpPr>
                  <a:spLocks noChangeArrowheads="1"/>
                </p:cNvSpPr>
                <p:nvPr/>
              </p:nvSpPr>
              <p:spPr bwMode="auto">
                <a:xfrm>
                  <a:off x="4114801" y="2430295"/>
                  <a:ext cx="686118" cy="650339"/>
                </a:xfrm>
                <a:prstGeom prst="roundRect">
                  <a:avLst>
                    <a:gd name="adj" fmla="val 16667"/>
                  </a:avLst>
                </a:prstGeom>
                <a:solidFill>
                  <a:srgbClr val="0000FF"/>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27683" name="TextBox 65"/>
                <p:cNvSpPr txBox="1">
                  <a:spLocks noChangeArrowheads="1"/>
                </p:cNvSpPr>
                <p:nvPr/>
              </p:nvSpPr>
              <p:spPr bwMode="auto">
                <a:xfrm>
                  <a:off x="4149736" y="2063661"/>
                  <a:ext cx="686144" cy="973137"/>
                </a:xfrm>
                <a:prstGeom prst="rect">
                  <a:avLst/>
                </a:prstGeom>
                <a:noFill/>
                <a:ln w="9525">
                  <a:noFill/>
                  <a:miter lim="800000"/>
                  <a:headEnd/>
                  <a:tailEnd/>
                </a:ln>
              </p:spPr>
              <p:txBody>
                <a:bodyPr>
                  <a:spAutoFit/>
                </a:bodyPr>
                <a:lstStyle/>
                <a:p>
                  <a:r>
                    <a:rPr lang="en-US" sz="4000" b="1"/>
                    <a:t>y</a:t>
                  </a:r>
                </a:p>
              </p:txBody>
            </p:sp>
          </p:grpSp>
        </p:grpSp>
        <p:sp>
          <p:nvSpPr>
            <p:cNvPr id="27679" name="TextBox 144"/>
            <p:cNvSpPr txBox="1">
              <a:spLocks noChangeArrowheads="1"/>
            </p:cNvSpPr>
            <p:nvPr/>
          </p:nvSpPr>
          <p:spPr bwMode="auto">
            <a:xfrm>
              <a:off x="6202362" y="2006024"/>
              <a:ext cx="503238" cy="584776"/>
            </a:xfrm>
            <a:prstGeom prst="rect">
              <a:avLst/>
            </a:prstGeom>
            <a:noFill/>
            <a:ln w="9525">
              <a:noFill/>
              <a:miter lim="800000"/>
              <a:headEnd/>
              <a:tailEnd/>
            </a:ln>
          </p:spPr>
          <p:txBody>
            <a:bodyPr>
              <a:spAutoFit/>
            </a:bodyPr>
            <a:lstStyle/>
            <a:p>
              <a:pPr algn="ctr"/>
              <a:r>
                <a:rPr lang="en-US" sz="3200" b="1"/>
                <a:t>+</a:t>
              </a:r>
            </a:p>
          </p:txBody>
        </p:sp>
      </p:grpSp>
      <p:grpSp>
        <p:nvGrpSpPr>
          <p:cNvPr id="52273" name="Group 206"/>
          <p:cNvGrpSpPr>
            <a:grpSpLocks/>
          </p:cNvGrpSpPr>
          <p:nvPr/>
        </p:nvGrpSpPr>
        <p:grpSpPr bwMode="auto">
          <a:xfrm>
            <a:off x="4699000" y="3683000"/>
            <a:ext cx="3373438" cy="431800"/>
            <a:chOff x="1793450" y="3048000"/>
            <a:chExt cx="1524000" cy="431176"/>
          </a:xfrm>
        </p:grpSpPr>
        <p:sp>
          <p:nvSpPr>
            <p:cNvPr id="208" name="Down Arrow 207"/>
            <p:cNvSpPr/>
            <p:nvPr/>
          </p:nvSpPr>
          <p:spPr>
            <a:xfrm>
              <a:off x="1968441" y="3296878"/>
              <a:ext cx="462579" cy="182298"/>
            </a:xfrm>
            <a:prstGeom prst="downArrow">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09" name="Right Bracket 208"/>
            <p:cNvSpPr/>
            <p:nvPr/>
          </p:nvSpPr>
          <p:spPr>
            <a:xfrm rot="5400000">
              <a:off x="2441315" y="2400135"/>
              <a:ext cx="228270" cy="1524000"/>
            </a:xfrm>
            <a:prstGeom prst="rightBracket">
              <a:avLst/>
            </a:prstGeom>
            <a:ln w="38100">
              <a:solidFill>
                <a:srgbClr val="CC9B00"/>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en-US" sz="1800">
                <a:ln w="38100">
                  <a:solidFill>
                    <a:schemeClr val="tx1"/>
                  </a:solidFill>
                </a:ln>
              </a:endParaRPr>
            </a:p>
          </p:txBody>
        </p:sp>
      </p:grpSp>
      <p:grpSp>
        <p:nvGrpSpPr>
          <p:cNvPr id="52274" name="Group 203"/>
          <p:cNvGrpSpPr>
            <a:grpSpLocks/>
          </p:cNvGrpSpPr>
          <p:nvPr/>
        </p:nvGrpSpPr>
        <p:grpSpPr bwMode="auto">
          <a:xfrm>
            <a:off x="228600" y="3683000"/>
            <a:ext cx="4419600" cy="431800"/>
            <a:chOff x="1841500" y="3026771"/>
            <a:chExt cx="1524000" cy="431799"/>
          </a:xfrm>
        </p:grpSpPr>
        <p:sp>
          <p:nvSpPr>
            <p:cNvPr id="205" name="Down Arrow 204"/>
            <p:cNvSpPr/>
            <p:nvPr/>
          </p:nvSpPr>
          <p:spPr>
            <a:xfrm>
              <a:off x="2974647" y="3276008"/>
              <a:ext cx="314216" cy="182562"/>
            </a:xfrm>
            <a:prstGeom prst="downArrow">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06" name="Right Bracket 205"/>
            <p:cNvSpPr/>
            <p:nvPr/>
          </p:nvSpPr>
          <p:spPr>
            <a:xfrm rot="5400000">
              <a:off x="2489200" y="2379071"/>
              <a:ext cx="228599" cy="1524000"/>
            </a:xfrm>
            <a:prstGeom prst="rightBracket">
              <a:avLst/>
            </a:prstGeom>
            <a:ln w="38100">
              <a:solidFill>
                <a:srgbClr val="CC9B00"/>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en-US" sz="1800">
                <a:ln w="38100">
                  <a:solidFill>
                    <a:schemeClr val="tx1"/>
                  </a:solidFill>
                </a:ln>
              </a:endParaRPr>
            </a:p>
          </p:txBody>
        </p:sp>
      </p:grpSp>
      <p:sp>
        <p:nvSpPr>
          <p:cNvPr id="27673" name="TextBox 146"/>
          <p:cNvSpPr txBox="1">
            <a:spLocks noChangeArrowheads="1"/>
          </p:cNvSpPr>
          <p:nvPr/>
        </p:nvSpPr>
        <p:spPr bwMode="auto">
          <a:xfrm>
            <a:off x="5638800" y="304800"/>
            <a:ext cx="184150" cy="369888"/>
          </a:xfrm>
          <a:prstGeom prst="rect">
            <a:avLst/>
          </a:prstGeom>
          <a:noFill/>
          <a:ln w="9525">
            <a:noFill/>
            <a:miter lim="800000"/>
            <a:headEnd/>
            <a:tailEnd/>
          </a:ln>
        </p:spPr>
        <p:txBody>
          <a:bodyPr wrap="none">
            <a:spAutoFit/>
          </a:bodyPr>
          <a:lstStyle/>
          <a:p>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7.5E-6 -6.2963E-6 L -7.5E-6 0.16666 " pathEditMode="relative" ptsTypes="AA">
                                      <p:cBhvr>
                                        <p:cTn id="6" dur="1000" fill="hold"/>
                                        <p:tgtEl>
                                          <p:spTgt spid="24"/>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3.05556E-6 5.55112E-17 L -0.20191 0.16505 " pathEditMode="relative" rAng="0" ptsTypes="AA">
                                      <p:cBhvr>
                                        <p:cTn id="10" dur="1000" fill="hold"/>
                                        <p:tgtEl>
                                          <p:spTgt spid="52260"/>
                                        </p:tgtEl>
                                        <p:attrNameLst>
                                          <p:attrName>ppt_x</p:attrName>
                                          <p:attrName>ppt_y</p:attrName>
                                        </p:attrNameLst>
                                      </p:cBhvr>
                                      <p:rCtr x="-10100" y="820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nodeType="clickEffect">
                                  <p:stCondLst>
                                    <p:cond delay="0"/>
                                  </p:stCondLst>
                                  <p:childTnLst>
                                    <p:animMotion origin="layout" path="M 3.33333E-6 4.44444E-6 L 0.1625 0.17037 " pathEditMode="relative" rAng="0" ptsTypes="AA">
                                      <p:cBhvr>
                                        <p:cTn id="14" dur="1000" fill="hold"/>
                                        <p:tgtEl>
                                          <p:spTgt spid="30"/>
                                        </p:tgtEl>
                                        <p:attrNameLst>
                                          <p:attrName>ppt_x</p:attrName>
                                          <p:attrName>ppt_y</p:attrName>
                                        </p:attrNameLst>
                                      </p:cBhvr>
                                      <p:rCtr x="8100" y="8500"/>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nodeType="clickEffect">
                                  <p:stCondLst>
                                    <p:cond delay="0"/>
                                  </p:stCondLst>
                                  <p:childTnLst>
                                    <p:animMotion origin="layout" path="M -1.66667E-6 -3.33333E-6 L 0.02813 0.17385 " pathEditMode="relative" rAng="0" ptsTypes="AA">
                                      <p:cBhvr>
                                        <p:cTn id="18" dur="1000" fill="hold"/>
                                        <p:tgtEl>
                                          <p:spTgt spid="52266"/>
                                        </p:tgtEl>
                                        <p:attrNameLst>
                                          <p:attrName>ppt_x</p:attrName>
                                          <p:attrName>ppt_y</p:attrName>
                                        </p:attrNameLst>
                                      </p:cBhvr>
                                      <p:rCtr x="1400" y="8700"/>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227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227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2"/>
          <p:cNvSpPr>
            <a:spLocks noGrp="1"/>
          </p:cNvSpPr>
          <p:nvPr>
            <p:ph type="sldNum" sz="quarter" idx="12"/>
          </p:nvPr>
        </p:nvSpPr>
        <p:spPr bwMode="auto">
          <a:noFill/>
          <a:ln>
            <a:miter lim="800000"/>
            <a:headEnd/>
            <a:tailEnd/>
          </a:ln>
        </p:spPr>
        <p:txBody>
          <a:bodyPr/>
          <a:lstStyle/>
          <a:p>
            <a:fld id="{9E881096-3478-4E61-8675-69E61050E820}" type="slidenum">
              <a:rPr lang="en-US">
                <a:cs typeface="Arial" charset="0"/>
              </a:rPr>
              <a:pPr/>
              <a:t>17</a:t>
            </a:fld>
            <a:endParaRPr lang="en-US">
              <a:cs typeface="Arial" charset="0"/>
            </a:endParaRPr>
          </a:p>
        </p:txBody>
      </p:sp>
      <p:sp>
        <p:nvSpPr>
          <p:cNvPr id="4" name="White Background"/>
          <p:cNvSpPr>
            <a:spLocks noChangeArrowheads="1"/>
          </p:cNvSpPr>
          <p:nvPr/>
        </p:nvSpPr>
        <p:spPr bwMode="auto">
          <a:xfrm>
            <a:off x="228600" y="450850"/>
            <a:ext cx="8686800" cy="5492750"/>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sz="1800">
              <a:latin typeface="Calibri" charset="0"/>
              <a:ea typeface="ＭＳ Ｐゴシック" charset="-128"/>
            </a:endParaRPr>
          </a:p>
        </p:txBody>
      </p:sp>
      <p:sp>
        <p:nvSpPr>
          <p:cNvPr id="5" name="Page Title"/>
          <p:cNvSpPr txBox="1">
            <a:spLocks/>
          </p:cNvSpPr>
          <p:nvPr/>
        </p:nvSpPr>
        <p:spPr bwMode="auto">
          <a:xfrm>
            <a:off x="152400" y="-76200"/>
            <a:ext cx="8229600" cy="639763"/>
          </a:xfrm>
          <a:prstGeom prst="rect">
            <a:avLst/>
          </a:prstGeom>
          <a:noFill/>
          <a:ln>
            <a:noFill/>
          </a:ln>
          <a:extLst/>
        </p:spPr>
        <p:txBody>
          <a:bodyPr anchor="ctr"/>
          <a:lstStyle/>
          <a:p>
            <a:pPr eaLnBrk="0" hangingPunct="0">
              <a:defRPr/>
            </a:pPr>
            <a:r>
              <a:rPr lang="en-US" sz="3200" b="1" dirty="0">
                <a:solidFill>
                  <a:schemeClr val="bg1"/>
                </a:solidFill>
                <a:latin typeface="+mj-lt"/>
                <a:ea typeface="ＭＳ Ｐゴシック" charset="-128"/>
                <a:cs typeface="ＭＳ Ｐゴシック" charset="0"/>
              </a:rPr>
              <a:t>Summary- No Tiles</a:t>
            </a:r>
          </a:p>
        </p:txBody>
      </p:sp>
      <p:sp>
        <p:nvSpPr>
          <p:cNvPr id="13" name="Agenda Link">
            <a:hlinkClick r:id="rId4"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sz="1800" b="1" dirty="0">
                <a:solidFill>
                  <a:schemeClr val="bg1"/>
                </a:solidFill>
                <a:latin typeface="Perpetua" pitchFamily="18" charset="0"/>
                <a:ea typeface="+mj-ea"/>
                <a:cs typeface="+mj-cs"/>
              </a:rPr>
              <a:t>Agenda</a:t>
            </a:r>
          </a:p>
        </p:txBody>
      </p:sp>
      <p:graphicFrame>
        <p:nvGraphicFramePr>
          <p:cNvPr id="49154" name="Object 2"/>
          <p:cNvGraphicFramePr>
            <a:graphicFrameLocks noChangeAspect="1"/>
          </p:cNvGraphicFramePr>
          <p:nvPr/>
        </p:nvGraphicFramePr>
        <p:xfrm>
          <a:off x="2016125" y="4343400"/>
          <a:ext cx="879475" cy="549275"/>
        </p:xfrm>
        <a:graphic>
          <a:graphicData uri="http://schemas.openxmlformats.org/presentationml/2006/ole">
            <mc:AlternateContent xmlns:mc="http://schemas.openxmlformats.org/markup-compatibility/2006">
              <mc:Choice xmlns:v="urn:schemas-microsoft-com:vml" Requires="v">
                <p:oleObj spid="_x0000_s28714" name="Equation" r:id="rId5" imgW="203200" imgH="127000" progId="Equation.3">
                  <p:embed/>
                </p:oleObj>
              </mc:Choice>
              <mc:Fallback>
                <p:oleObj name="Equation" r:id="rId5" imgW="203200" imgH="1270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6125" y="4343400"/>
                        <a:ext cx="879475"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 name="TextBox 52"/>
          <p:cNvSpPr txBox="1">
            <a:spLocks noChangeArrowheads="1"/>
          </p:cNvSpPr>
          <p:nvPr/>
        </p:nvSpPr>
        <p:spPr bwMode="auto">
          <a:xfrm>
            <a:off x="5867400" y="2743200"/>
            <a:ext cx="2921000" cy="954088"/>
          </a:xfrm>
          <a:prstGeom prst="rect">
            <a:avLst/>
          </a:prstGeom>
          <a:gradFill rotWithShape="1">
            <a:gsLst>
              <a:gs pos="0">
                <a:srgbClr val="7B57A8"/>
              </a:gs>
              <a:gs pos="20000">
                <a:srgbClr val="7B58A6"/>
              </a:gs>
              <a:gs pos="100000">
                <a:srgbClr val="5D417E"/>
              </a:gs>
            </a:gsLst>
            <a:lin ang="5400000"/>
          </a:gradFill>
          <a:ln w="9525">
            <a:solidFill>
              <a:schemeClr val="tx1"/>
            </a:solidFill>
            <a:miter lim="800000"/>
            <a:headEnd/>
            <a:tailEnd/>
          </a:ln>
          <a:effectLst>
            <a:outerShdw blurRad="40000" dist="23000" dir="5400000" rotWithShape="0">
              <a:srgbClr val="808080">
                <a:alpha val="34999"/>
              </a:srgbClr>
            </a:outerShdw>
          </a:effectLst>
        </p:spPr>
        <p:txBody>
          <a:bodyPr>
            <a:spAutoFit/>
          </a:bodyPr>
          <a:lstStyle/>
          <a:p>
            <a:pPr algn="ctr">
              <a:defRPr/>
            </a:pPr>
            <a:r>
              <a:rPr lang="en-US" sz="2800" b="1" dirty="0">
                <a:solidFill>
                  <a:schemeClr val="bg1"/>
                </a:solidFill>
                <a:latin typeface="+mn-lt"/>
                <a:ea typeface="+mn-ea"/>
              </a:rPr>
              <a:t>Commutative Property</a:t>
            </a:r>
          </a:p>
        </p:txBody>
      </p:sp>
      <p:grpSp>
        <p:nvGrpSpPr>
          <p:cNvPr id="28680" name="Group 54"/>
          <p:cNvGrpSpPr>
            <a:grpSpLocks/>
          </p:cNvGrpSpPr>
          <p:nvPr/>
        </p:nvGrpSpPr>
        <p:grpSpPr bwMode="auto">
          <a:xfrm>
            <a:off x="355600" y="457200"/>
            <a:ext cx="8026400" cy="1200150"/>
            <a:chOff x="304800" y="685800"/>
            <a:chExt cx="8026400" cy="1200329"/>
          </a:xfrm>
        </p:grpSpPr>
        <p:sp>
          <p:nvSpPr>
            <p:cNvPr id="28712" name="TextBox 55"/>
            <p:cNvSpPr txBox="1">
              <a:spLocks noChangeArrowheads="1"/>
            </p:cNvSpPr>
            <p:nvPr/>
          </p:nvSpPr>
          <p:spPr bwMode="auto">
            <a:xfrm>
              <a:off x="304800" y="685800"/>
              <a:ext cx="8026400" cy="1200329"/>
            </a:xfrm>
            <a:prstGeom prst="rect">
              <a:avLst/>
            </a:prstGeom>
            <a:noFill/>
            <a:ln w="9525">
              <a:noFill/>
              <a:miter lim="800000"/>
              <a:headEnd/>
              <a:tailEnd/>
            </a:ln>
          </p:spPr>
          <p:txBody>
            <a:bodyPr>
              <a:spAutoFit/>
            </a:bodyPr>
            <a:lstStyle/>
            <a:p>
              <a:r>
                <a:rPr lang="en-US" sz="3600" b="1"/>
                <a:t>How can we combine </a:t>
              </a:r>
            </a:p>
            <a:p>
              <a:r>
                <a:rPr lang="en-US" sz="3600" b="1"/>
                <a:t>without using tiles?</a:t>
              </a:r>
              <a:endParaRPr lang="en-US" sz="3600"/>
            </a:p>
          </p:txBody>
        </p:sp>
        <p:graphicFrame>
          <p:nvGraphicFramePr>
            <p:cNvPr id="28713" name="Object 6"/>
            <p:cNvGraphicFramePr>
              <a:graphicFrameLocks noChangeAspect="1"/>
            </p:cNvGraphicFramePr>
            <p:nvPr/>
          </p:nvGraphicFramePr>
          <p:xfrm>
            <a:off x="4495800" y="838200"/>
            <a:ext cx="3810000" cy="618470"/>
          </p:xfrm>
          <a:graphic>
            <a:graphicData uri="http://schemas.openxmlformats.org/presentationml/2006/ole">
              <mc:AlternateContent xmlns:mc="http://schemas.openxmlformats.org/markup-compatibility/2006">
                <mc:Choice xmlns:v="urn:schemas-microsoft-com:vml" Requires="v">
                  <p:oleObj spid="_x0000_s28715" name="Equation" r:id="rId7" imgW="1016000" imgH="165100" progId="Equation.3">
                    <p:embed/>
                  </p:oleObj>
                </mc:Choice>
                <mc:Fallback>
                  <p:oleObj name="Equation" r:id="rId7" imgW="1016000" imgH="1651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838200"/>
                          <a:ext cx="3810000" cy="6184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9163" name="TextBox 21"/>
          <p:cNvSpPr txBox="1">
            <a:spLocks noChangeArrowheads="1"/>
          </p:cNvSpPr>
          <p:nvPr/>
        </p:nvSpPr>
        <p:spPr bwMode="auto">
          <a:xfrm>
            <a:off x="1435100" y="1885950"/>
            <a:ext cx="3810000" cy="708025"/>
          </a:xfrm>
          <a:prstGeom prst="rect">
            <a:avLst/>
          </a:prstGeom>
          <a:noFill/>
          <a:ln w="9525">
            <a:noFill/>
            <a:miter lim="800000"/>
            <a:headEnd/>
            <a:tailEnd/>
          </a:ln>
        </p:spPr>
        <p:txBody>
          <a:bodyPr>
            <a:spAutoFit/>
          </a:bodyPr>
          <a:lstStyle/>
          <a:p>
            <a:pPr>
              <a:defRPr/>
            </a:pPr>
            <a:r>
              <a:rPr lang="en-US" sz="4000" dirty="0">
                <a:latin typeface="+mn-lt"/>
                <a:ea typeface="Cambria" charset="0"/>
                <a:cs typeface="Cambria" charset="0"/>
              </a:rPr>
              <a:t>5x + 3y + 2x + </a:t>
            </a:r>
            <a:r>
              <a:rPr lang="en-US" sz="4000" dirty="0" err="1">
                <a:latin typeface="+mn-lt"/>
                <a:ea typeface="Cambria" charset="0"/>
                <a:cs typeface="Cambria" charset="0"/>
              </a:rPr>
              <a:t>y</a:t>
            </a:r>
            <a:endParaRPr lang="en-US" sz="4000" dirty="0">
              <a:latin typeface="+mn-lt"/>
              <a:ea typeface="Cambria" charset="0"/>
              <a:cs typeface="Cambria" charset="0"/>
            </a:endParaRPr>
          </a:p>
        </p:txBody>
      </p:sp>
      <p:sp>
        <p:nvSpPr>
          <p:cNvPr id="23" name="TextBox 22"/>
          <p:cNvSpPr txBox="1">
            <a:spLocks noChangeArrowheads="1"/>
          </p:cNvSpPr>
          <p:nvPr/>
        </p:nvSpPr>
        <p:spPr bwMode="auto">
          <a:xfrm>
            <a:off x="1435100" y="1892300"/>
            <a:ext cx="762000" cy="708025"/>
          </a:xfrm>
          <a:prstGeom prst="rect">
            <a:avLst/>
          </a:prstGeom>
          <a:noFill/>
          <a:ln w="9525">
            <a:noFill/>
            <a:miter lim="800000"/>
            <a:headEnd/>
            <a:tailEnd/>
          </a:ln>
        </p:spPr>
        <p:txBody>
          <a:bodyPr>
            <a:spAutoFit/>
          </a:bodyPr>
          <a:lstStyle/>
          <a:p>
            <a:pPr>
              <a:defRPr/>
            </a:pPr>
            <a:r>
              <a:rPr lang="en-US" sz="4000" dirty="0">
                <a:latin typeface="+mn-lt"/>
                <a:ea typeface="Cambria" charset="0"/>
                <a:cs typeface="Cambria" charset="0"/>
              </a:rPr>
              <a:t>5x</a:t>
            </a:r>
          </a:p>
        </p:txBody>
      </p:sp>
      <p:sp>
        <p:nvSpPr>
          <p:cNvPr id="24" name="Rectangle 23"/>
          <p:cNvSpPr>
            <a:spLocks noChangeArrowheads="1"/>
          </p:cNvSpPr>
          <p:nvPr/>
        </p:nvSpPr>
        <p:spPr bwMode="auto">
          <a:xfrm>
            <a:off x="2006600" y="1892300"/>
            <a:ext cx="468313" cy="708025"/>
          </a:xfrm>
          <a:prstGeom prst="rect">
            <a:avLst/>
          </a:prstGeom>
          <a:noFill/>
          <a:ln w="9525">
            <a:noFill/>
            <a:miter lim="800000"/>
            <a:headEnd/>
            <a:tailEnd/>
          </a:ln>
        </p:spPr>
        <p:txBody>
          <a:bodyPr wrap="none">
            <a:spAutoFit/>
          </a:bodyPr>
          <a:lstStyle/>
          <a:p>
            <a:r>
              <a:rPr lang="en-US" sz="4000">
                <a:latin typeface="Cambria" pitchFamily="18" charset="0"/>
              </a:rPr>
              <a:t>+</a:t>
            </a:r>
            <a:endParaRPr lang="en-US" sz="4000"/>
          </a:p>
        </p:txBody>
      </p:sp>
      <p:sp>
        <p:nvSpPr>
          <p:cNvPr id="25" name="Rectangle 24"/>
          <p:cNvSpPr>
            <a:spLocks noChangeArrowheads="1"/>
          </p:cNvSpPr>
          <p:nvPr/>
        </p:nvSpPr>
        <p:spPr bwMode="auto">
          <a:xfrm>
            <a:off x="2400300" y="1892300"/>
            <a:ext cx="676275" cy="708025"/>
          </a:xfrm>
          <a:prstGeom prst="rect">
            <a:avLst/>
          </a:prstGeom>
          <a:noFill/>
          <a:ln w="9525">
            <a:noFill/>
            <a:miter lim="800000"/>
            <a:headEnd/>
            <a:tailEnd/>
          </a:ln>
        </p:spPr>
        <p:txBody>
          <a:bodyPr wrap="none">
            <a:spAutoFit/>
          </a:bodyPr>
          <a:lstStyle/>
          <a:p>
            <a:r>
              <a:rPr lang="en-US" sz="4000"/>
              <a:t>3y</a:t>
            </a:r>
          </a:p>
        </p:txBody>
      </p:sp>
      <p:sp>
        <p:nvSpPr>
          <p:cNvPr id="26" name="Rectangle 25"/>
          <p:cNvSpPr>
            <a:spLocks noChangeArrowheads="1"/>
          </p:cNvSpPr>
          <p:nvPr/>
        </p:nvSpPr>
        <p:spPr bwMode="auto">
          <a:xfrm>
            <a:off x="3365500" y="1892300"/>
            <a:ext cx="666750" cy="708025"/>
          </a:xfrm>
          <a:prstGeom prst="rect">
            <a:avLst/>
          </a:prstGeom>
          <a:noFill/>
          <a:ln w="9525">
            <a:noFill/>
            <a:miter lim="800000"/>
            <a:headEnd/>
            <a:tailEnd/>
          </a:ln>
        </p:spPr>
        <p:txBody>
          <a:bodyPr wrap="none">
            <a:spAutoFit/>
          </a:bodyPr>
          <a:lstStyle/>
          <a:p>
            <a:r>
              <a:rPr lang="en-US" sz="4000"/>
              <a:t>2x</a:t>
            </a:r>
          </a:p>
        </p:txBody>
      </p:sp>
      <p:sp>
        <p:nvSpPr>
          <p:cNvPr id="28" name="Rectangle 27"/>
          <p:cNvSpPr>
            <a:spLocks noChangeArrowheads="1"/>
          </p:cNvSpPr>
          <p:nvPr/>
        </p:nvSpPr>
        <p:spPr bwMode="auto">
          <a:xfrm>
            <a:off x="2971800" y="1895475"/>
            <a:ext cx="468313" cy="708025"/>
          </a:xfrm>
          <a:prstGeom prst="rect">
            <a:avLst/>
          </a:prstGeom>
          <a:noFill/>
          <a:ln w="9525">
            <a:noFill/>
            <a:miter lim="800000"/>
            <a:headEnd/>
            <a:tailEnd/>
          </a:ln>
        </p:spPr>
        <p:txBody>
          <a:bodyPr wrap="none">
            <a:spAutoFit/>
          </a:bodyPr>
          <a:lstStyle/>
          <a:p>
            <a:r>
              <a:rPr lang="en-US" sz="4000">
                <a:latin typeface="Cambria" pitchFamily="18" charset="0"/>
              </a:rPr>
              <a:t>+</a:t>
            </a:r>
            <a:endParaRPr lang="en-US" sz="4000"/>
          </a:p>
        </p:txBody>
      </p:sp>
      <p:grpSp>
        <p:nvGrpSpPr>
          <p:cNvPr id="8" name="Group 39"/>
          <p:cNvGrpSpPr>
            <a:grpSpLocks/>
          </p:cNvGrpSpPr>
          <p:nvPr/>
        </p:nvGrpSpPr>
        <p:grpSpPr bwMode="auto">
          <a:xfrm>
            <a:off x="3924300" y="1895475"/>
            <a:ext cx="812800" cy="708025"/>
            <a:chOff x="3937000" y="1892300"/>
            <a:chExt cx="812128" cy="708025"/>
          </a:xfrm>
        </p:grpSpPr>
        <p:sp>
          <p:nvSpPr>
            <p:cNvPr id="28710" name="Rectangle 26"/>
            <p:cNvSpPr>
              <a:spLocks noChangeArrowheads="1"/>
            </p:cNvSpPr>
            <p:nvPr/>
          </p:nvSpPr>
          <p:spPr bwMode="auto">
            <a:xfrm>
              <a:off x="4331961" y="1892300"/>
              <a:ext cx="417167" cy="708025"/>
            </a:xfrm>
            <a:prstGeom prst="rect">
              <a:avLst/>
            </a:prstGeom>
            <a:noFill/>
            <a:ln w="9525">
              <a:noFill/>
              <a:miter lim="800000"/>
              <a:headEnd/>
              <a:tailEnd/>
            </a:ln>
          </p:spPr>
          <p:txBody>
            <a:bodyPr wrap="none">
              <a:spAutoFit/>
            </a:bodyPr>
            <a:lstStyle/>
            <a:p>
              <a:r>
                <a:rPr lang="en-US" sz="4000"/>
                <a:t>y</a:t>
              </a:r>
            </a:p>
          </p:txBody>
        </p:sp>
        <p:sp>
          <p:nvSpPr>
            <p:cNvPr id="28711" name="Rectangle 28"/>
            <p:cNvSpPr>
              <a:spLocks noChangeArrowheads="1"/>
            </p:cNvSpPr>
            <p:nvPr/>
          </p:nvSpPr>
          <p:spPr bwMode="auto">
            <a:xfrm>
              <a:off x="3937000" y="1892300"/>
              <a:ext cx="468313" cy="708025"/>
            </a:xfrm>
            <a:prstGeom prst="rect">
              <a:avLst/>
            </a:prstGeom>
            <a:noFill/>
            <a:ln w="9525">
              <a:noFill/>
              <a:miter lim="800000"/>
              <a:headEnd/>
              <a:tailEnd/>
            </a:ln>
          </p:spPr>
          <p:txBody>
            <a:bodyPr wrap="none">
              <a:spAutoFit/>
            </a:bodyPr>
            <a:lstStyle/>
            <a:p>
              <a:r>
                <a:rPr lang="en-US" sz="4000">
                  <a:latin typeface="Cambria" pitchFamily="18" charset="0"/>
                </a:rPr>
                <a:t>+</a:t>
              </a:r>
              <a:endParaRPr lang="en-US" sz="4000"/>
            </a:p>
          </p:txBody>
        </p:sp>
      </p:grpSp>
      <p:grpSp>
        <p:nvGrpSpPr>
          <p:cNvPr id="9" name="Group 35"/>
          <p:cNvGrpSpPr>
            <a:grpSpLocks/>
          </p:cNvGrpSpPr>
          <p:nvPr/>
        </p:nvGrpSpPr>
        <p:grpSpPr bwMode="auto">
          <a:xfrm>
            <a:off x="1193800" y="3703638"/>
            <a:ext cx="1676400" cy="411162"/>
            <a:chOff x="1841500" y="3048000"/>
            <a:chExt cx="1524000" cy="410571"/>
          </a:xfrm>
        </p:grpSpPr>
        <p:sp>
          <p:nvSpPr>
            <p:cNvPr id="35" name="Down Arrow 34"/>
            <p:cNvSpPr/>
            <p:nvPr/>
          </p:nvSpPr>
          <p:spPr>
            <a:xfrm>
              <a:off x="2682875" y="3276271"/>
              <a:ext cx="461818" cy="182300"/>
            </a:xfrm>
            <a:prstGeom prst="downArrow">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3" name="Right Bracket 32"/>
            <p:cNvSpPr/>
            <p:nvPr/>
          </p:nvSpPr>
          <p:spPr>
            <a:xfrm rot="5400000">
              <a:off x="2489364" y="2400136"/>
              <a:ext cx="228271" cy="1524000"/>
            </a:xfrm>
            <a:prstGeom prst="rightBracket">
              <a:avLst/>
            </a:prstGeom>
            <a:ln w="38100">
              <a:solidFill>
                <a:srgbClr val="CC9B00"/>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en-US" sz="1800">
                <a:ln w="38100">
                  <a:solidFill>
                    <a:schemeClr val="tx1"/>
                  </a:solidFill>
                </a:ln>
              </a:endParaRPr>
            </a:p>
          </p:txBody>
        </p:sp>
      </p:grpSp>
      <p:grpSp>
        <p:nvGrpSpPr>
          <p:cNvPr id="10" name="Group 36"/>
          <p:cNvGrpSpPr>
            <a:grpSpLocks/>
          </p:cNvGrpSpPr>
          <p:nvPr/>
        </p:nvGrpSpPr>
        <p:grpSpPr bwMode="auto">
          <a:xfrm>
            <a:off x="3162300" y="3703638"/>
            <a:ext cx="1524000" cy="411162"/>
            <a:chOff x="1841500" y="3048000"/>
            <a:chExt cx="1524000" cy="410570"/>
          </a:xfrm>
        </p:grpSpPr>
        <p:sp>
          <p:nvSpPr>
            <p:cNvPr id="38" name="Down Arrow 37"/>
            <p:cNvSpPr/>
            <p:nvPr/>
          </p:nvSpPr>
          <p:spPr>
            <a:xfrm>
              <a:off x="2065338" y="3276271"/>
              <a:ext cx="461962" cy="182299"/>
            </a:xfrm>
            <a:prstGeom prst="downArrow">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Right Bracket 38"/>
            <p:cNvSpPr/>
            <p:nvPr/>
          </p:nvSpPr>
          <p:spPr>
            <a:xfrm rot="5400000">
              <a:off x="2489365" y="2400135"/>
              <a:ext cx="228271" cy="1524000"/>
            </a:xfrm>
            <a:prstGeom prst="rightBracket">
              <a:avLst/>
            </a:prstGeom>
            <a:ln w="38100">
              <a:solidFill>
                <a:srgbClr val="CC9B00"/>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en-US" sz="1800">
                <a:ln w="38100">
                  <a:solidFill>
                    <a:schemeClr val="tx1"/>
                  </a:solidFill>
                </a:ln>
              </a:endParaRPr>
            </a:p>
          </p:txBody>
        </p:sp>
      </p:grpSp>
      <p:sp>
        <p:nvSpPr>
          <p:cNvPr id="30" name="Rectangle 29"/>
          <p:cNvSpPr/>
          <p:nvPr/>
        </p:nvSpPr>
        <p:spPr>
          <a:xfrm>
            <a:off x="1470025" y="2047875"/>
            <a:ext cx="574675"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1" name="Rectangle 30"/>
          <p:cNvSpPr/>
          <p:nvPr/>
        </p:nvSpPr>
        <p:spPr>
          <a:xfrm>
            <a:off x="3054350" y="1993900"/>
            <a:ext cx="90805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2" name="Oval 31"/>
          <p:cNvSpPr/>
          <p:nvPr/>
        </p:nvSpPr>
        <p:spPr>
          <a:xfrm>
            <a:off x="2089150" y="1971675"/>
            <a:ext cx="882650" cy="609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4" name="Oval 33"/>
          <p:cNvSpPr/>
          <p:nvPr/>
        </p:nvSpPr>
        <p:spPr>
          <a:xfrm>
            <a:off x="4032250" y="1984375"/>
            <a:ext cx="819150" cy="609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cxnSp>
        <p:nvCxnSpPr>
          <p:cNvPr id="37" name="Straight Arrow Connector 36"/>
          <p:cNvCxnSpPr>
            <a:cxnSpLocks noChangeShapeType="1"/>
            <a:stCxn id="53" idx="1"/>
          </p:cNvCxnSpPr>
          <p:nvPr/>
        </p:nvCxnSpPr>
        <p:spPr bwMode="auto">
          <a:xfrm rot="10800000" flipV="1">
            <a:off x="4762500" y="3221038"/>
            <a:ext cx="1104900" cy="284162"/>
          </a:xfrm>
          <a:prstGeom prst="straightConnector1">
            <a:avLst/>
          </a:prstGeom>
          <a:noFill/>
          <a:ln w="25400">
            <a:solidFill>
              <a:srgbClr val="812287"/>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6" name="TextBox 35"/>
          <p:cNvSpPr txBox="1">
            <a:spLocks noChangeArrowheads="1"/>
          </p:cNvSpPr>
          <p:nvPr/>
        </p:nvSpPr>
        <p:spPr bwMode="auto">
          <a:xfrm>
            <a:off x="5867400" y="1408113"/>
            <a:ext cx="2921000" cy="955675"/>
          </a:xfrm>
          <a:prstGeom prst="rect">
            <a:avLst/>
          </a:prstGeom>
          <a:gradFill rotWithShape="1">
            <a:gsLst>
              <a:gs pos="0">
                <a:srgbClr val="7B57A8"/>
              </a:gs>
              <a:gs pos="20000">
                <a:srgbClr val="7B58A6"/>
              </a:gs>
              <a:gs pos="100000">
                <a:srgbClr val="5D417E"/>
              </a:gs>
            </a:gsLst>
            <a:lin ang="5400000"/>
          </a:gradFill>
          <a:ln w="9525">
            <a:solidFill>
              <a:schemeClr val="tx1"/>
            </a:solidFill>
            <a:miter lim="800000"/>
            <a:headEnd/>
            <a:tailEnd/>
          </a:ln>
          <a:effectLst>
            <a:outerShdw blurRad="40000" dist="23000" dir="5400000" rotWithShape="0">
              <a:srgbClr val="808080">
                <a:alpha val="34999"/>
              </a:srgbClr>
            </a:outerShdw>
          </a:effectLst>
        </p:spPr>
        <p:txBody>
          <a:bodyPr>
            <a:spAutoFit/>
          </a:bodyPr>
          <a:lstStyle/>
          <a:p>
            <a:pPr algn="ctr">
              <a:defRPr/>
            </a:pPr>
            <a:r>
              <a:rPr lang="en-US" sz="2800" b="1" dirty="0">
                <a:solidFill>
                  <a:schemeClr val="bg1"/>
                </a:solidFill>
                <a:latin typeface="+mn-lt"/>
                <a:ea typeface="+mn-ea"/>
              </a:rPr>
              <a:t>Identify variables that are the same</a:t>
            </a:r>
          </a:p>
        </p:txBody>
      </p:sp>
      <p:cxnSp>
        <p:nvCxnSpPr>
          <p:cNvPr id="40" name="Straight Arrow Connector 39"/>
          <p:cNvCxnSpPr>
            <a:cxnSpLocks noChangeShapeType="1"/>
          </p:cNvCxnSpPr>
          <p:nvPr/>
        </p:nvCxnSpPr>
        <p:spPr bwMode="auto">
          <a:xfrm rot="10800000" flipV="1">
            <a:off x="4953000" y="1773238"/>
            <a:ext cx="914400" cy="284162"/>
          </a:xfrm>
          <a:prstGeom prst="straightConnector1">
            <a:avLst/>
          </a:prstGeom>
          <a:noFill/>
          <a:ln w="25400">
            <a:solidFill>
              <a:srgbClr val="812287"/>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1" name="Straight Arrow Connector 40"/>
          <p:cNvCxnSpPr>
            <a:cxnSpLocks noChangeShapeType="1"/>
          </p:cNvCxnSpPr>
          <p:nvPr/>
        </p:nvCxnSpPr>
        <p:spPr bwMode="auto">
          <a:xfrm rot="10800000" flipV="1">
            <a:off x="4762500" y="3221038"/>
            <a:ext cx="1104900" cy="284162"/>
          </a:xfrm>
          <a:prstGeom prst="straightConnector1">
            <a:avLst/>
          </a:prstGeom>
          <a:noFill/>
          <a:ln w="25400">
            <a:solidFill>
              <a:srgbClr val="812287"/>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2" name="TextBox 41"/>
          <p:cNvSpPr txBox="1">
            <a:spLocks noChangeArrowheads="1"/>
          </p:cNvSpPr>
          <p:nvPr/>
        </p:nvSpPr>
        <p:spPr bwMode="auto">
          <a:xfrm>
            <a:off x="5867400" y="3932238"/>
            <a:ext cx="2921000" cy="523875"/>
          </a:xfrm>
          <a:prstGeom prst="rect">
            <a:avLst/>
          </a:prstGeom>
          <a:gradFill rotWithShape="1">
            <a:gsLst>
              <a:gs pos="0">
                <a:srgbClr val="7B57A8"/>
              </a:gs>
              <a:gs pos="20000">
                <a:srgbClr val="7B58A6"/>
              </a:gs>
              <a:gs pos="100000">
                <a:srgbClr val="5D417E"/>
              </a:gs>
            </a:gsLst>
            <a:lin ang="5400000"/>
          </a:gradFill>
          <a:ln w="9525">
            <a:solidFill>
              <a:schemeClr val="tx1"/>
            </a:solidFill>
            <a:miter lim="800000"/>
            <a:headEnd/>
            <a:tailEnd/>
          </a:ln>
          <a:effectLst>
            <a:outerShdw blurRad="40000" dist="23000" dir="5400000" rotWithShape="0">
              <a:srgbClr val="808080">
                <a:alpha val="34999"/>
              </a:srgbClr>
            </a:outerShdw>
          </a:effectLst>
        </p:spPr>
        <p:txBody>
          <a:bodyPr>
            <a:spAutoFit/>
          </a:bodyPr>
          <a:lstStyle/>
          <a:p>
            <a:pPr algn="ctr">
              <a:defRPr/>
            </a:pPr>
            <a:r>
              <a:rPr lang="en-US" sz="2800" b="1" dirty="0">
                <a:solidFill>
                  <a:schemeClr val="bg1"/>
                </a:solidFill>
                <a:latin typeface="+mn-lt"/>
                <a:ea typeface="+mn-ea"/>
              </a:rPr>
              <a:t>Now Combine!</a:t>
            </a:r>
          </a:p>
        </p:txBody>
      </p:sp>
      <p:cxnSp>
        <p:nvCxnSpPr>
          <p:cNvPr id="43" name="Straight Arrow Connector 42"/>
          <p:cNvCxnSpPr>
            <a:cxnSpLocks noChangeShapeType="1"/>
            <a:stCxn id="42" idx="1"/>
          </p:cNvCxnSpPr>
          <p:nvPr/>
        </p:nvCxnSpPr>
        <p:spPr bwMode="auto">
          <a:xfrm rot="10800000">
            <a:off x="4889500" y="3932238"/>
            <a:ext cx="977900" cy="261937"/>
          </a:xfrm>
          <a:prstGeom prst="straightConnector1">
            <a:avLst/>
          </a:prstGeom>
          <a:noFill/>
          <a:ln w="25400">
            <a:solidFill>
              <a:srgbClr val="812287"/>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nvGrpSpPr>
          <p:cNvPr id="11" name="Group 47"/>
          <p:cNvGrpSpPr>
            <a:grpSpLocks/>
          </p:cNvGrpSpPr>
          <p:nvPr/>
        </p:nvGrpSpPr>
        <p:grpSpPr bwMode="auto">
          <a:xfrm>
            <a:off x="2857500" y="4279900"/>
            <a:ext cx="1257300" cy="762000"/>
            <a:chOff x="2857500" y="4419600"/>
            <a:chExt cx="1257300" cy="762000"/>
          </a:xfrm>
        </p:grpSpPr>
        <p:graphicFrame>
          <p:nvGraphicFramePr>
            <p:cNvPr id="28704" name="Object 5"/>
            <p:cNvGraphicFramePr>
              <a:graphicFrameLocks noChangeAspect="1"/>
            </p:cNvGraphicFramePr>
            <p:nvPr/>
          </p:nvGraphicFramePr>
          <p:xfrm>
            <a:off x="3236913" y="4468813"/>
            <a:ext cx="877887" cy="712787"/>
          </p:xfrm>
          <a:graphic>
            <a:graphicData uri="http://schemas.openxmlformats.org/presentationml/2006/ole">
              <mc:AlternateContent xmlns:mc="http://schemas.openxmlformats.org/markup-compatibility/2006">
                <mc:Choice xmlns:v="urn:schemas-microsoft-com:vml" Requires="v">
                  <p:oleObj spid="_x0000_s28716" name="Equation" r:id="rId9" imgW="203200" imgH="165100" progId="Equation.3">
                    <p:embed/>
                  </p:oleObj>
                </mc:Choice>
                <mc:Fallback>
                  <p:oleObj name="Equation" r:id="rId9" imgW="203200" imgH="1651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6913" y="4468813"/>
                          <a:ext cx="877887" cy="712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705" name="TextBox 46"/>
            <p:cNvSpPr txBox="1">
              <a:spLocks noChangeArrowheads="1"/>
            </p:cNvSpPr>
            <p:nvPr/>
          </p:nvSpPr>
          <p:spPr bwMode="auto">
            <a:xfrm>
              <a:off x="2857500" y="4419600"/>
              <a:ext cx="571500" cy="646331"/>
            </a:xfrm>
            <a:prstGeom prst="rect">
              <a:avLst/>
            </a:prstGeom>
            <a:noFill/>
            <a:ln w="9525">
              <a:noFill/>
              <a:miter lim="800000"/>
              <a:headEnd/>
              <a:tailEnd/>
            </a:ln>
          </p:spPr>
          <p:txBody>
            <a:bodyPr>
              <a:spAutoFit/>
            </a:bodyPr>
            <a:lstStyle/>
            <a:p>
              <a:r>
                <a:rPr lang="en-US" sz="3600" b="1"/>
                <a:t>+</a:t>
              </a:r>
            </a:p>
          </p:txBody>
        </p:sp>
      </p:grpSp>
      <p:grpSp>
        <p:nvGrpSpPr>
          <p:cNvPr id="12" name="Group 48"/>
          <p:cNvGrpSpPr>
            <a:grpSpLocks/>
          </p:cNvGrpSpPr>
          <p:nvPr/>
        </p:nvGrpSpPr>
        <p:grpSpPr bwMode="auto">
          <a:xfrm>
            <a:off x="990600" y="5230813"/>
            <a:ext cx="7134225" cy="712787"/>
            <a:chOff x="1247775" y="5230813"/>
            <a:chExt cx="7134225" cy="712787"/>
          </a:xfrm>
        </p:grpSpPr>
        <p:graphicFrame>
          <p:nvGraphicFramePr>
            <p:cNvPr id="28702" name="Object 3"/>
            <p:cNvGraphicFramePr>
              <a:graphicFrameLocks noChangeAspect="1"/>
            </p:cNvGraphicFramePr>
            <p:nvPr/>
          </p:nvGraphicFramePr>
          <p:xfrm>
            <a:off x="1247775" y="5230813"/>
            <a:ext cx="4391025" cy="712787"/>
          </p:xfrm>
          <a:graphic>
            <a:graphicData uri="http://schemas.openxmlformats.org/presentationml/2006/ole">
              <mc:AlternateContent xmlns:mc="http://schemas.openxmlformats.org/markup-compatibility/2006">
                <mc:Choice xmlns:v="urn:schemas-microsoft-com:vml" Requires="v">
                  <p:oleObj spid="_x0000_s28717" name="Equation" r:id="rId11" imgW="1016000" imgH="165100" progId="Equation.3">
                    <p:embed/>
                  </p:oleObj>
                </mc:Choice>
                <mc:Fallback>
                  <p:oleObj name="Equation" r:id="rId11" imgW="1016000" imgH="165100" progId="Equation.3">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47775" y="5230813"/>
                          <a:ext cx="4391025" cy="712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703" name="Object 4"/>
            <p:cNvGraphicFramePr>
              <a:graphicFrameLocks noChangeAspect="1"/>
            </p:cNvGraphicFramePr>
            <p:nvPr/>
          </p:nvGraphicFramePr>
          <p:xfrm>
            <a:off x="5637213" y="5230813"/>
            <a:ext cx="2744787" cy="712787"/>
          </p:xfrm>
          <a:graphic>
            <a:graphicData uri="http://schemas.openxmlformats.org/presentationml/2006/ole">
              <mc:AlternateContent xmlns:mc="http://schemas.openxmlformats.org/markup-compatibility/2006">
                <mc:Choice xmlns:v="urn:schemas-microsoft-com:vml" Requires="v">
                  <p:oleObj spid="_x0000_s28718" name="Equation" r:id="rId13" imgW="635000" imgH="165100" progId="Equation.3">
                    <p:embed/>
                  </p:oleObj>
                </mc:Choice>
                <mc:Fallback>
                  <p:oleObj name="Equation" r:id="rId13" imgW="635000" imgH="165100" progId="Equation.3">
                    <p:embed/>
                    <p:pic>
                      <p:nvPicPr>
                        <p:cNvPr id="0" name="Object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37213" y="5230813"/>
                          <a:ext cx="2744787" cy="712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linds(horizontal)">
                                      <p:cBhvr>
                                        <p:cTn id="11" dur="500"/>
                                        <p:tgtEl>
                                          <p:spTgt spid="31"/>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par>
                          <p:cTn id="20" fill="hold" nodeType="afterGroup">
                            <p:stCondLst>
                              <p:cond delay="2000"/>
                            </p:stCondLst>
                            <p:childTnLst>
                              <p:par>
                                <p:cTn id="21" presetID="1"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0" presetClass="path" presetSubtype="0" accel="50000" decel="50000" fill="hold" grpId="0" nodeType="clickEffect">
                                  <p:stCondLst>
                                    <p:cond delay="0"/>
                                  </p:stCondLst>
                                  <p:childTnLst>
                                    <p:animMotion origin="layout" path="M -1.11111E-6 3.7037E-6 L -0.03194 0.16203 " pathEditMode="relative" rAng="0" ptsTypes="AA">
                                      <p:cBhvr>
                                        <p:cTn id="28" dur="1000" fill="hold"/>
                                        <p:tgtEl>
                                          <p:spTgt spid="23"/>
                                        </p:tgtEl>
                                        <p:attrNameLst>
                                          <p:attrName>ppt_x</p:attrName>
                                          <p:attrName>ppt_y</p:attrName>
                                        </p:attrNameLst>
                                      </p:cBhvr>
                                      <p:rCtr x="-16" y="81"/>
                                    </p:animMotion>
                                  </p:childTnLst>
                                </p:cTn>
                              </p:par>
                            </p:childTnLst>
                          </p:cTn>
                        </p:par>
                        <p:par>
                          <p:cTn id="29" fill="hold" nodeType="afterGroup">
                            <p:stCondLst>
                              <p:cond delay="1000"/>
                            </p:stCondLst>
                            <p:childTnLst>
                              <p:par>
                                <p:cTn id="30" presetID="0" presetClass="path" presetSubtype="0" accel="50000" decel="50000" fill="hold" grpId="0" nodeType="afterEffect">
                                  <p:stCondLst>
                                    <p:cond delay="0"/>
                                  </p:stCondLst>
                                  <p:childTnLst>
                                    <p:animMotion origin="layout" path="M -8.33333E-7 7.40741E-7 L -0.13385 0.16157 " pathEditMode="relative" rAng="0" ptsTypes="AA">
                                      <p:cBhvr>
                                        <p:cTn id="31" dur="1000" fill="hold"/>
                                        <p:tgtEl>
                                          <p:spTgt spid="28"/>
                                        </p:tgtEl>
                                        <p:attrNameLst>
                                          <p:attrName>ppt_x</p:attrName>
                                          <p:attrName>ppt_y</p:attrName>
                                        </p:attrNameLst>
                                      </p:cBhvr>
                                      <p:rCtr x="-67" y="81"/>
                                    </p:animMotion>
                                  </p:childTnLst>
                                </p:cTn>
                              </p:par>
                              <p:par>
                                <p:cTn id="32" presetID="0" presetClass="path" presetSubtype="0" accel="50000" decel="50000" fill="hold" grpId="0" nodeType="withEffect">
                                  <p:stCondLst>
                                    <p:cond delay="0"/>
                                  </p:stCondLst>
                                  <p:childTnLst>
                                    <p:animMotion origin="layout" path="M -3.88889E-6 3.7037E-6 L -0.12968 0.16203 " pathEditMode="relative" rAng="0" ptsTypes="AA">
                                      <p:cBhvr>
                                        <p:cTn id="33" dur="1000" fill="hold"/>
                                        <p:tgtEl>
                                          <p:spTgt spid="26"/>
                                        </p:tgtEl>
                                        <p:attrNameLst>
                                          <p:attrName>ppt_x</p:attrName>
                                          <p:attrName>ppt_y</p:attrName>
                                        </p:attrNameLst>
                                      </p:cBhvr>
                                      <p:rCtr x="-65" y="81"/>
                                    </p:animMotion>
                                  </p:childTnLst>
                                </p:cTn>
                              </p:par>
                            </p:childTnLst>
                          </p:cTn>
                        </p:par>
                        <p:par>
                          <p:cTn id="34" fill="hold" nodeType="afterGroup">
                            <p:stCondLst>
                              <p:cond delay="2000"/>
                            </p:stCondLst>
                            <p:childTnLst>
                              <p:par>
                                <p:cTn id="35" presetID="0" presetClass="path" presetSubtype="0" accel="50000" decel="50000" fill="hold" grpId="0" nodeType="afterEffect">
                                  <p:stCondLst>
                                    <p:cond delay="0"/>
                                  </p:stCondLst>
                                  <p:childTnLst>
                                    <p:animMotion origin="layout" path="M 4.72222E-6 3.7037E-6 L 0.09479 0.16203 " pathEditMode="relative" rAng="0" ptsTypes="AA">
                                      <p:cBhvr>
                                        <p:cTn id="36" dur="1000" fill="hold"/>
                                        <p:tgtEl>
                                          <p:spTgt spid="24"/>
                                        </p:tgtEl>
                                        <p:attrNameLst>
                                          <p:attrName>ppt_x</p:attrName>
                                          <p:attrName>ppt_y</p:attrName>
                                        </p:attrNameLst>
                                      </p:cBhvr>
                                      <p:rCtr x="47" y="81"/>
                                    </p:animMotion>
                                  </p:childTnLst>
                                </p:cTn>
                              </p:par>
                              <p:par>
                                <p:cTn id="37" presetID="0" presetClass="path" presetSubtype="0" accel="50000" decel="50000" fill="hold" grpId="0" nodeType="withEffect">
                                  <p:stCondLst>
                                    <p:cond delay="0"/>
                                  </p:stCondLst>
                                  <p:childTnLst>
                                    <p:animMotion origin="layout" path="M 8.33333E-7 3.7037E-6 L 0.10521 0.16203 " pathEditMode="relative" rAng="0" ptsTypes="AA">
                                      <p:cBhvr>
                                        <p:cTn id="38" dur="1000" fill="hold"/>
                                        <p:tgtEl>
                                          <p:spTgt spid="25"/>
                                        </p:tgtEl>
                                        <p:attrNameLst>
                                          <p:attrName>ppt_x</p:attrName>
                                          <p:attrName>ppt_y</p:attrName>
                                        </p:attrNameLst>
                                      </p:cBhvr>
                                      <p:rCtr x="53" y="81"/>
                                    </p:animMotion>
                                  </p:childTnLst>
                                </p:cTn>
                              </p:par>
                            </p:childTnLst>
                          </p:cTn>
                        </p:par>
                        <p:par>
                          <p:cTn id="39" fill="hold" nodeType="afterGroup">
                            <p:stCondLst>
                              <p:cond delay="3000"/>
                            </p:stCondLst>
                            <p:childTnLst>
                              <p:par>
                                <p:cTn id="40" presetID="0" presetClass="path" presetSubtype="0" accel="50000" decel="50000" fill="hold" nodeType="afterEffect">
                                  <p:stCondLst>
                                    <p:cond delay="0"/>
                                  </p:stCondLst>
                                  <p:childTnLst>
                                    <p:animMotion origin="layout" path="M 4.44444E-6 3.7037E-6 L 0.00069 0.16134 " pathEditMode="relative" rAng="0" ptsTypes="AA">
                                      <p:cBhvr>
                                        <p:cTn id="41" dur="1000" fill="hold"/>
                                        <p:tgtEl>
                                          <p:spTgt spid="8"/>
                                        </p:tgtEl>
                                        <p:attrNameLst>
                                          <p:attrName>ppt_x</p:attrName>
                                          <p:attrName>ppt_y</p:attrName>
                                        </p:attrNameLst>
                                      </p:cBhvr>
                                      <p:rCtr x="0" y="81"/>
                                    </p:animMotion>
                                  </p:childTnLst>
                                </p:cTn>
                              </p:par>
                            </p:childTnLst>
                          </p:cTn>
                        </p:par>
                        <p:par>
                          <p:cTn id="42" fill="hold" nodeType="afterGroup">
                            <p:stCondLst>
                              <p:cond delay="4000"/>
                            </p:stCondLst>
                            <p:childTnLst>
                              <p:par>
                                <p:cTn id="43" presetID="1" presetClass="entr" presetSubtype="0"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2" presetClass="entr" presetSubtype="1"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p:tgtEl>
                                          <p:spTgt spid="9"/>
                                        </p:tgtEl>
                                        <p:attrNameLst>
                                          <p:attrName>ppt_y</p:attrName>
                                        </p:attrNameLst>
                                      </p:cBhvr>
                                      <p:tavLst>
                                        <p:tav tm="0">
                                          <p:val>
                                            <p:strVal val="#ppt_y-#ppt_h*1.125000"/>
                                          </p:val>
                                        </p:tav>
                                        <p:tav tm="100000">
                                          <p:val>
                                            <p:strVal val="#ppt_y"/>
                                          </p:val>
                                        </p:tav>
                                      </p:tavLst>
                                    </p:anim>
                                    <p:animEffect transition="in" filter="wipe(down)">
                                      <p:cBhvr>
                                        <p:cTn id="58" dur="500"/>
                                        <p:tgtEl>
                                          <p:spTgt spid="9"/>
                                        </p:tgtEl>
                                      </p:cBhvr>
                                    </p:animEffect>
                                  </p:childTnLst>
                                </p:cTn>
                              </p:par>
                            </p:childTnLst>
                          </p:cTn>
                        </p:par>
                        <p:par>
                          <p:cTn id="59" fill="hold" nodeType="afterGroup">
                            <p:stCondLst>
                              <p:cond delay="500"/>
                            </p:stCondLst>
                            <p:childTnLst>
                              <p:par>
                                <p:cTn id="60" presetID="10" presetClass="entr" presetSubtype="0" fill="hold" nodeType="afterEffect">
                                  <p:stCondLst>
                                    <p:cond delay="0"/>
                                  </p:stCondLst>
                                  <p:childTnLst>
                                    <p:set>
                                      <p:cBhvr>
                                        <p:cTn id="61" dur="1" fill="hold">
                                          <p:stCondLst>
                                            <p:cond delay="0"/>
                                          </p:stCondLst>
                                        </p:cTn>
                                        <p:tgtEl>
                                          <p:spTgt spid="49154"/>
                                        </p:tgtEl>
                                        <p:attrNameLst>
                                          <p:attrName>style.visibility</p:attrName>
                                        </p:attrNameLst>
                                      </p:cBhvr>
                                      <p:to>
                                        <p:strVal val="visible"/>
                                      </p:to>
                                    </p:set>
                                    <p:animEffect transition="in" filter="fade">
                                      <p:cBhvr>
                                        <p:cTn id="62" dur="500"/>
                                        <p:tgtEl>
                                          <p:spTgt spid="4915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2" presetClass="entr" presetSubtype="1"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p:tgtEl>
                                          <p:spTgt spid="10"/>
                                        </p:tgtEl>
                                        <p:attrNameLst>
                                          <p:attrName>ppt_y</p:attrName>
                                        </p:attrNameLst>
                                      </p:cBhvr>
                                      <p:tavLst>
                                        <p:tav tm="0">
                                          <p:val>
                                            <p:strVal val="#ppt_y-#ppt_h*1.125000"/>
                                          </p:val>
                                        </p:tav>
                                        <p:tav tm="100000">
                                          <p:val>
                                            <p:strVal val="#ppt_y"/>
                                          </p:val>
                                        </p:tav>
                                      </p:tavLst>
                                    </p:anim>
                                    <p:animEffect transition="in" filter="wipe(down)">
                                      <p:cBhvr>
                                        <p:cTn id="68" dur="500"/>
                                        <p:tgtEl>
                                          <p:spTgt spid="10"/>
                                        </p:tgtEl>
                                      </p:cBhvr>
                                    </p:animEffect>
                                  </p:childTnLst>
                                </p:cTn>
                              </p:par>
                              <p:par>
                                <p:cTn id="69" presetID="1" presetClass="entr" presetSubtype="0" fill="hold" nodeType="with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childTnLst>
                          </p:cTn>
                        </p:par>
                        <p:par>
                          <p:cTn id="71" fill="hold" nodeType="afterGroup">
                            <p:stCondLst>
                              <p:cond delay="500"/>
                            </p:stCondLst>
                            <p:childTnLst>
                              <p:par>
                                <p:cTn id="72" presetID="10" presetClass="entr" presetSubtype="0" fill="hold" nodeType="after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3" grpId="0"/>
      <p:bldP spid="24" grpId="0"/>
      <p:bldP spid="25" grpId="0"/>
      <p:bldP spid="26" grpId="0"/>
      <p:bldP spid="28" grpId="0"/>
      <p:bldP spid="30" grpId="0" animBg="1"/>
      <p:bldP spid="31" grpId="0" animBg="1"/>
      <p:bldP spid="32" grpId="0" animBg="1"/>
      <p:bldP spid="34" grpId="0" animBg="1"/>
      <p:bldP spid="36" grpId="0" animBg="1"/>
      <p:bldP spid="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p:cNvSpPr>
            <a:spLocks noGrp="1"/>
          </p:cNvSpPr>
          <p:nvPr>
            <p:ph type="sldNum" sz="quarter" idx="12"/>
          </p:nvPr>
        </p:nvSpPr>
        <p:spPr bwMode="auto">
          <a:noFill/>
          <a:ln>
            <a:miter lim="800000"/>
            <a:headEnd/>
            <a:tailEnd/>
          </a:ln>
        </p:spPr>
        <p:txBody>
          <a:bodyPr/>
          <a:lstStyle/>
          <a:p>
            <a:fld id="{9C466B72-BCE0-45C3-B3F6-97D20D04D9DB}" type="slidenum">
              <a:rPr lang="en-US">
                <a:cs typeface="Arial" charset="0"/>
              </a:rPr>
              <a:pPr/>
              <a:t>18</a:t>
            </a:fld>
            <a:endParaRPr lang="en-US">
              <a:cs typeface="Arial" charset="0"/>
            </a:endParaRPr>
          </a:p>
        </p:txBody>
      </p:sp>
      <p:sp>
        <p:nvSpPr>
          <p:cNvPr id="4" name="White Background"/>
          <p:cNvSpPr>
            <a:spLocks noChangeArrowheads="1"/>
          </p:cNvSpPr>
          <p:nvPr/>
        </p:nvSpPr>
        <p:spPr bwMode="auto">
          <a:xfrm>
            <a:off x="165100" y="533400"/>
            <a:ext cx="8915400" cy="5410200"/>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sz="1800">
              <a:latin typeface="Calibri" charset="0"/>
              <a:ea typeface="ＭＳ Ｐゴシック" charset="-128"/>
            </a:endParaRPr>
          </a:p>
        </p:txBody>
      </p:sp>
      <p:sp>
        <p:nvSpPr>
          <p:cNvPr id="5" name="Page Title"/>
          <p:cNvSpPr txBox="1">
            <a:spLocks/>
          </p:cNvSpPr>
          <p:nvPr/>
        </p:nvSpPr>
        <p:spPr bwMode="auto">
          <a:xfrm>
            <a:off x="152400" y="127000"/>
            <a:ext cx="8229600" cy="639763"/>
          </a:xfrm>
          <a:prstGeom prst="rect">
            <a:avLst/>
          </a:prstGeom>
          <a:noFill/>
          <a:ln>
            <a:noFill/>
          </a:ln>
          <a:extLst/>
        </p:spPr>
        <p:txBody>
          <a:bodyPr anchor="ctr"/>
          <a:lstStyle/>
          <a:p>
            <a:pPr eaLnBrk="0" hangingPunct="0">
              <a:defRPr/>
            </a:pPr>
            <a:endParaRPr lang="en-US" sz="3200" b="1" dirty="0">
              <a:solidFill>
                <a:schemeClr val="bg1"/>
              </a:solidFill>
              <a:latin typeface="+mj-lt"/>
              <a:ea typeface="ＭＳ Ｐゴシック" charset="-128"/>
              <a:cs typeface="ＭＳ Ｐゴシック" charset="0"/>
            </a:endParaRPr>
          </a:p>
        </p:txBody>
      </p:sp>
      <p:sp>
        <p:nvSpPr>
          <p:cNvPr id="13" name="Agenda Link">
            <a:hlinkClick r:id="rId4"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sz="1800" b="1" dirty="0">
                <a:solidFill>
                  <a:schemeClr val="bg1"/>
                </a:solidFill>
                <a:latin typeface="Perpetua" pitchFamily="18" charset="0"/>
                <a:ea typeface="+mj-ea"/>
                <a:cs typeface="+mj-cs"/>
              </a:rPr>
              <a:t>Agenda</a:t>
            </a:r>
          </a:p>
        </p:txBody>
      </p:sp>
      <p:sp>
        <p:nvSpPr>
          <p:cNvPr id="21" name="Page Title"/>
          <p:cNvSpPr txBox="1">
            <a:spLocks/>
          </p:cNvSpPr>
          <p:nvPr/>
        </p:nvSpPr>
        <p:spPr bwMode="auto">
          <a:xfrm>
            <a:off x="152400" y="-76200"/>
            <a:ext cx="8229600" cy="639763"/>
          </a:xfrm>
          <a:prstGeom prst="rect">
            <a:avLst/>
          </a:prstGeom>
          <a:noFill/>
          <a:ln>
            <a:noFill/>
          </a:ln>
          <a:extLst/>
        </p:spPr>
        <p:txBody>
          <a:bodyPr anchor="ctr"/>
          <a:lstStyle/>
          <a:p>
            <a:pPr eaLnBrk="0" hangingPunct="0">
              <a:defRPr/>
            </a:pPr>
            <a:r>
              <a:rPr lang="en-US" sz="3200" b="1" dirty="0">
                <a:solidFill>
                  <a:schemeClr val="bg1"/>
                </a:solidFill>
                <a:latin typeface="+mj-lt"/>
                <a:ea typeface="ＭＳ Ｐゴシック" charset="-128"/>
                <a:cs typeface="ＭＳ Ｐゴシック" charset="0"/>
              </a:rPr>
              <a:t>Summary- Vocabulary</a:t>
            </a:r>
          </a:p>
        </p:txBody>
      </p:sp>
      <p:graphicFrame>
        <p:nvGraphicFramePr>
          <p:cNvPr id="29703" name="Object 2"/>
          <p:cNvGraphicFramePr>
            <a:graphicFrameLocks noChangeAspect="1"/>
          </p:cNvGraphicFramePr>
          <p:nvPr/>
        </p:nvGraphicFramePr>
        <p:xfrm>
          <a:off x="1828800" y="1208088"/>
          <a:ext cx="3352800" cy="544512"/>
        </p:xfrm>
        <a:graphic>
          <a:graphicData uri="http://schemas.openxmlformats.org/presentationml/2006/ole">
            <mc:AlternateContent xmlns:mc="http://schemas.openxmlformats.org/markup-compatibility/2006">
              <mc:Choice xmlns:v="urn:schemas-microsoft-com:vml" Requires="v">
                <p:oleObj spid="_x0000_s29724" name="Equation" r:id="rId5" imgW="1016000" imgH="165100" progId="Equation.3">
                  <p:embed/>
                </p:oleObj>
              </mc:Choice>
              <mc:Fallback>
                <p:oleObj name="Equation" r:id="rId5" imgW="1016000" imgH="1651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1208088"/>
                        <a:ext cx="3352800" cy="544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Rectangle 28"/>
          <p:cNvSpPr/>
          <p:nvPr/>
        </p:nvSpPr>
        <p:spPr>
          <a:xfrm>
            <a:off x="2930209" y="381000"/>
            <a:ext cx="3394391"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charset="0"/>
                <a:ea typeface="ＭＳ Ｐゴシック" charset="-128"/>
              </a:rPr>
              <a:t>Vocabulary</a:t>
            </a:r>
          </a:p>
        </p:txBody>
      </p:sp>
      <p:sp>
        <p:nvSpPr>
          <p:cNvPr id="30" name="Rectangle 29"/>
          <p:cNvSpPr>
            <a:spLocks noChangeArrowheads="1"/>
          </p:cNvSpPr>
          <p:nvPr/>
        </p:nvSpPr>
        <p:spPr bwMode="auto">
          <a:xfrm>
            <a:off x="914400" y="1752600"/>
            <a:ext cx="7797800" cy="1077913"/>
          </a:xfrm>
          <a:prstGeom prst="rect">
            <a:avLst/>
          </a:prstGeom>
          <a:noFill/>
          <a:ln w="9525">
            <a:noFill/>
            <a:miter lim="800000"/>
            <a:headEnd/>
            <a:tailEnd/>
          </a:ln>
        </p:spPr>
        <p:txBody>
          <a:bodyPr>
            <a:spAutoFit/>
          </a:bodyPr>
          <a:lstStyle/>
          <a:p>
            <a:pPr marL="342900" indent="-342900">
              <a:buFont typeface="Arial" charset="0"/>
              <a:buChar char="•"/>
            </a:pPr>
            <a:r>
              <a:rPr lang="en-US" sz="3200" b="1">
                <a:solidFill>
                  <a:srgbClr val="1407B9"/>
                </a:solidFill>
              </a:rPr>
              <a:t>Term: </a:t>
            </a:r>
            <a:r>
              <a:rPr lang="en-US" sz="3200">
                <a:solidFill>
                  <a:srgbClr val="1407B9"/>
                </a:solidFill>
              </a:rPr>
              <a:t>a single number, variable, or number       and variables multiplied together.  </a:t>
            </a:r>
            <a:endParaRPr lang="en-US" sz="3200" b="1">
              <a:solidFill>
                <a:srgbClr val="1407B9"/>
              </a:solidFill>
            </a:endParaRPr>
          </a:p>
        </p:txBody>
      </p:sp>
      <p:graphicFrame>
        <p:nvGraphicFramePr>
          <p:cNvPr id="243718" name="Object 3"/>
          <p:cNvGraphicFramePr>
            <a:graphicFrameLocks noChangeAspect="1"/>
          </p:cNvGraphicFramePr>
          <p:nvPr/>
        </p:nvGraphicFramePr>
        <p:xfrm>
          <a:off x="1676400" y="2933700"/>
          <a:ext cx="628650" cy="419100"/>
        </p:xfrm>
        <a:graphic>
          <a:graphicData uri="http://schemas.openxmlformats.org/presentationml/2006/ole">
            <mc:AlternateContent xmlns:mc="http://schemas.openxmlformats.org/markup-compatibility/2006">
              <mc:Choice xmlns:v="urn:schemas-microsoft-com:vml" Requires="v">
                <p:oleObj spid="_x0000_s29725" name="Equation" r:id="rId7" imgW="190500" imgH="127000" progId="Equation.3">
                  <p:embed/>
                </p:oleObj>
              </mc:Choice>
              <mc:Fallback>
                <p:oleObj name="Equation" r:id="rId7" imgW="190500" imgH="1270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2933700"/>
                        <a:ext cx="62865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3719" name="Object 4"/>
          <p:cNvGraphicFramePr>
            <a:graphicFrameLocks noChangeAspect="1"/>
          </p:cNvGraphicFramePr>
          <p:nvPr/>
        </p:nvGraphicFramePr>
        <p:xfrm>
          <a:off x="2457450" y="2933700"/>
          <a:ext cx="628650" cy="546100"/>
        </p:xfrm>
        <a:graphic>
          <a:graphicData uri="http://schemas.openxmlformats.org/presentationml/2006/ole">
            <mc:AlternateContent xmlns:mc="http://schemas.openxmlformats.org/markup-compatibility/2006">
              <mc:Choice xmlns:v="urn:schemas-microsoft-com:vml" Requires="v">
                <p:oleObj spid="_x0000_s29726" name="Equation" r:id="rId9" imgW="190500" imgH="165100" progId="Equation.3">
                  <p:embed/>
                </p:oleObj>
              </mc:Choice>
              <mc:Fallback>
                <p:oleObj name="Equation" r:id="rId9" imgW="190500" imgH="16510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57450" y="2933700"/>
                        <a:ext cx="628650"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3720" name="Object 5"/>
          <p:cNvGraphicFramePr>
            <a:graphicFrameLocks noChangeAspect="1"/>
          </p:cNvGraphicFramePr>
          <p:nvPr/>
        </p:nvGraphicFramePr>
        <p:xfrm>
          <a:off x="4119563" y="3005138"/>
          <a:ext cx="376237" cy="461962"/>
        </p:xfrm>
        <a:graphic>
          <a:graphicData uri="http://schemas.openxmlformats.org/presentationml/2006/ole">
            <mc:AlternateContent xmlns:mc="http://schemas.openxmlformats.org/markup-compatibility/2006">
              <mc:Choice xmlns:v="urn:schemas-microsoft-com:vml" Requires="v">
                <p:oleObj spid="_x0000_s29727" name="Equation" r:id="rId11" imgW="114300" imgH="139700" progId="Equation.3">
                  <p:embed/>
                </p:oleObj>
              </mc:Choice>
              <mc:Fallback>
                <p:oleObj name="Equation" r:id="rId11" imgW="114300" imgH="139700" progId="Equation.3">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19563" y="3005138"/>
                        <a:ext cx="376237"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3721" name="Object 6"/>
          <p:cNvGraphicFramePr>
            <a:graphicFrameLocks noChangeAspect="1"/>
          </p:cNvGraphicFramePr>
          <p:nvPr/>
        </p:nvGraphicFramePr>
        <p:xfrm>
          <a:off x="3276600" y="2971800"/>
          <a:ext cx="628650" cy="420688"/>
        </p:xfrm>
        <a:graphic>
          <a:graphicData uri="http://schemas.openxmlformats.org/presentationml/2006/ole">
            <mc:AlternateContent xmlns:mc="http://schemas.openxmlformats.org/markup-compatibility/2006">
              <mc:Choice xmlns:v="urn:schemas-microsoft-com:vml" Requires="v">
                <p:oleObj spid="_x0000_s29728" name="Equation" r:id="rId13" imgW="190500" imgH="127000" progId="Equation.3">
                  <p:embed/>
                </p:oleObj>
              </mc:Choice>
              <mc:Fallback>
                <p:oleObj name="Equation" r:id="rId13" imgW="190500" imgH="127000" progId="Equation.3">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76600" y="2971800"/>
                        <a:ext cx="628650"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10" name="TextBox 30"/>
          <p:cNvSpPr txBox="1">
            <a:spLocks noChangeArrowheads="1"/>
          </p:cNvSpPr>
          <p:nvPr/>
        </p:nvSpPr>
        <p:spPr bwMode="auto">
          <a:xfrm>
            <a:off x="152400" y="1092200"/>
            <a:ext cx="2257425" cy="584200"/>
          </a:xfrm>
          <a:prstGeom prst="rect">
            <a:avLst/>
          </a:prstGeom>
          <a:noFill/>
          <a:ln w="9525">
            <a:noFill/>
            <a:miter lim="800000"/>
            <a:headEnd/>
            <a:tailEnd/>
          </a:ln>
        </p:spPr>
        <p:txBody>
          <a:bodyPr>
            <a:spAutoFit/>
          </a:bodyPr>
          <a:lstStyle/>
          <a:p>
            <a:r>
              <a:rPr lang="en-US" sz="3200" b="1"/>
              <a:t>Example</a:t>
            </a:r>
          </a:p>
        </p:txBody>
      </p:sp>
      <p:sp>
        <p:nvSpPr>
          <p:cNvPr id="32" name="TextBox 31"/>
          <p:cNvSpPr txBox="1">
            <a:spLocks noChangeArrowheads="1"/>
          </p:cNvSpPr>
          <p:nvPr/>
        </p:nvSpPr>
        <p:spPr bwMode="auto">
          <a:xfrm>
            <a:off x="4724400" y="2905125"/>
            <a:ext cx="4305300" cy="523875"/>
          </a:xfrm>
          <a:prstGeom prst="rect">
            <a:avLst/>
          </a:prstGeom>
          <a:noFill/>
          <a:ln w="9525">
            <a:noFill/>
            <a:miter lim="800000"/>
            <a:headEnd/>
            <a:tailEnd/>
          </a:ln>
        </p:spPr>
        <p:txBody>
          <a:bodyPr>
            <a:spAutoFit/>
          </a:bodyPr>
          <a:lstStyle/>
          <a:p>
            <a:r>
              <a:rPr lang="en-US" sz="2800"/>
              <a:t>are </a:t>
            </a:r>
            <a:r>
              <a:rPr lang="en-US" sz="2800" b="1" u="sng"/>
              <a:t>terms </a:t>
            </a:r>
            <a:r>
              <a:rPr lang="en-US" sz="2800"/>
              <a:t>in this expression.</a:t>
            </a:r>
          </a:p>
        </p:txBody>
      </p:sp>
      <p:sp>
        <p:nvSpPr>
          <p:cNvPr id="33" name="Rectangle 32"/>
          <p:cNvSpPr>
            <a:spLocks noChangeArrowheads="1"/>
          </p:cNvSpPr>
          <p:nvPr/>
        </p:nvSpPr>
        <p:spPr bwMode="auto">
          <a:xfrm>
            <a:off x="914400" y="3810000"/>
            <a:ext cx="8115300" cy="1077913"/>
          </a:xfrm>
          <a:prstGeom prst="rect">
            <a:avLst/>
          </a:prstGeom>
          <a:noFill/>
          <a:ln w="9525">
            <a:noFill/>
            <a:miter lim="800000"/>
            <a:headEnd/>
            <a:tailEnd/>
          </a:ln>
        </p:spPr>
        <p:txBody>
          <a:bodyPr>
            <a:spAutoFit/>
          </a:bodyPr>
          <a:lstStyle/>
          <a:p>
            <a:pPr marL="342900" indent="-342900">
              <a:buFont typeface="Arial" charset="0"/>
              <a:buChar char="•"/>
            </a:pPr>
            <a:r>
              <a:rPr lang="en-US" sz="3200" b="1">
                <a:solidFill>
                  <a:srgbClr val="1407B9"/>
                </a:solidFill>
              </a:rPr>
              <a:t>Like Terms: </a:t>
            </a:r>
            <a:r>
              <a:rPr lang="en-US" sz="3200">
                <a:solidFill>
                  <a:srgbClr val="1407B9"/>
                </a:solidFill>
              </a:rPr>
              <a:t>terms that have the same   variable or power.  </a:t>
            </a:r>
            <a:endParaRPr lang="en-US" sz="3200" b="1">
              <a:solidFill>
                <a:srgbClr val="1407B9"/>
              </a:solidFill>
            </a:endParaRPr>
          </a:p>
        </p:txBody>
      </p:sp>
      <p:grpSp>
        <p:nvGrpSpPr>
          <p:cNvPr id="2" name="Group 42"/>
          <p:cNvGrpSpPr>
            <a:grpSpLocks/>
          </p:cNvGrpSpPr>
          <p:nvPr/>
        </p:nvGrpSpPr>
        <p:grpSpPr bwMode="auto">
          <a:xfrm>
            <a:off x="5257800" y="4972050"/>
            <a:ext cx="2133600" cy="590550"/>
            <a:chOff x="5181600" y="4883476"/>
            <a:chExt cx="2133600" cy="590224"/>
          </a:xfrm>
        </p:grpSpPr>
        <p:grpSp>
          <p:nvGrpSpPr>
            <p:cNvPr id="29720" name="Group 40"/>
            <p:cNvGrpSpPr>
              <a:grpSpLocks/>
            </p:cNvGrpSpPr>
            <p:nvPr/>
          </p:nvGrpSpPr>
          <p:grpSpPr bwMode="auto">
            <a:xfrm>
              <a:off x="5429250" y="4883477"/>
              <a:ext cx="1652587" cy="590223"/>
              <a:chOff x="5467350" y="4716790"/>
              <a:chExt cx="1652587" cy="590223"/>
            </a:xfrm>
          </p:grpSpPr>
          <p:graphicFrame>
            <p:nvGraphicFramePr>
              <p:cNvPr id="29722" name="Object 9"/>
              <p:cNvGraphicFramePr>
                <a:graphicFrameLocks noChangeAspect="1"/>
              </p:cNvGraphicFramePr>
              <p:nvPr/>
            </p:nvGraphicFramePr>
            <p:xfrm>
              <a:off x="5467350" y="4760913"/>
              <a:ext cx="628650" cy="546100"/>
            </p:xfrm>
            <a:graphic>
              <a:graphicData uri="http://schemas.openxmlformats.org/presentationml/2006/ole">
                <mc:AlternateContent xmlns:mc="http://schemas.openxmlformats.org/markup-compatibility/2006">
                  <mc:Choice xmlns:v="urn:schemas-microsoft-com:vml" Requires="v">
                    <p:oleObj spid="_x0000_s29729" name="Equation" r:id="rId15" imgW="190500" imgH="165100" progId="Equation.3">
                      <p:embed/>
                    </p:oleObj>
                  </mc:Choice>
                  <mc:Fallback>
                    <p:oleObj name="Equation" r:id="rId15" imgW="190500" imgH="165100" progId="Equation.3">
                      <p:embed/>
                      <p:pic>
                        <p:nvPicPr>
                          <p:cNvPr id="0" name="Object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67350" y="4760913"/>
                            <a:ext cx="628650"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23" name="Object 10"/>
              <p:cNvGraphicFramePr>
                <a:graphicFrameLocks noChangeAspect="1"/>
              </p:cNvGraphicFramePr>
              <p:nvPr/>
            </p:nvGraphicFramePr>
            <p:xfrm>
              <a:off x="6743700" y="4838700"/>
              <a:ext cx="376237" cy="461962"/>
            </p:xfrm>
            <a:graphic>
              <a:graphicData uri="http://schemas.openxmlformats.org/presentationml/2006/ole">
                <mc:AlternateContent xmlns:mc="http://schemas.openxmlformats.org/markup-compatibility/2006">
                  <mc:Choice xmlns:v="urn:schemas-microsoft-com:vml" Requires="v">
                    <p:oleObj spid="_x0000_s29730" name="Equation" r:id="rId17" imgW="114300" imgH="139700" progId="Equation.3">
                      <p:embed/>
                    </p:oleObj>
                  </mc:Choice>
                  <mc:Fallback>
                    <p:oleObj name="Equation" r:id="rId17" imgW="114300" imgH="139700" progId="Equation.3">
                      <p:embed/>
                      <p:pic>
                        <p:nvPicPr>
                          <p:cNvPr id="0" name="Object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43700" y="4838700"/>
                            <a:ext cx="376237"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24" name="TextBox 38"/>
              <p:cNvSpPr txBox="1">
                <a:spLocks noChangeArrowheads="1"/>
              </p:cNvSpPr>
              <p:nvPr/>
            </p:nvSpPr>
            <p:spPr bwMode="auto">
              <a:xfrm>
                <a:off x="6096000" y="4716790"/>
                <a:ext cx="809625" cy="523220"/>
              </a:xfrm>
              <a:prstGeom prst="rect">
                <a:avLst/>
              </a:prstGeom>
              <a:noFill/>
              <a:ln w="9525">
                <a:noFill/>
                <a:miter lim="800000"/>
                <a:headEnd/>
                <a:tailEnd/>
              </a:ln>
            </p:spPr>
            <p:txBody>
              <a:bodyPr>
                <a:spAutoFit/>
              </a:bodyPr>
              <a:lstStyle/>
              <a:p>
                <a:r>
                  <a:rPr lang="en-US" sz="2800"/>
                  <a:t>and</a:t>
                </a:r>
              </a:p>
            </p:txBody>
          </p:sp>
        </p:grpSp>
        <p:sp>
          <p:nvSpPr>
            <p:cNvPr id="42" name="TextBox 41"/>
            <p:cNvSpPr txBox="1"/>
            <p:nvPr/>
          </p:nvSpPr>
          <p:spPr>
            <a:xfrm>
              <a:off x="5181600" y="4883476"/>
              <a:ext cx="2133600" cy="590224"/>
            </a:xfrm>
            <a:prstGeom prst="rect">
              <a:avLst/>
            </a:prstGeom>
            <a:noFill/>
          </p:spPr>
          <p:style>
            <a:lnRef idx="2">
              <a:schemeClr val="accent4"/>
            </a:lnRef>
            <a:fillRef idx="1">
              <a:schemeClr val="lt1"/>
            </a:fillRef>
            <a:effectRef idx="0">
              <a:schemeClr val="accent4"/>
            </a:effectRef>
            <a:fontRef idx="minor">
              <a:schemeClr val="dk1"/>
            </a:fontRef>
          </p:style>
          <p:txBody>
            <a:bodyPr>
              <a:spAutoFit/>
            </a:bodyPr>
            <a:lstStyle/>
            <a:p>
              <a:pPr>
                <a:defRPr/>
              </a:pPr>
              <a:endParaRPr lang="en-US" sz="1800" dirty="0"/>
            </a:p>
          </p:txBody>
        </p:sp>
      </p:grpSp>
      <p:grpSp>
        <p:nvGrpSpPr>
          <p:cNvPr id="6" name="Group 44"/>
          <p:cNvGrpSpPr>
            <a:grpSpLocks/>
          </p:cNvGrpSpPr>
          <p:nvPr/>
        </p:nvGrpSpPr>
        <p:grpSpPr bwMode="auto">
          <a:xfrm>
            <a:off x="1828800" y="4965700"/>
            <a:ext cx="2290763" cy="596900"/>
            <a:chOff x="1828800" y="4886980"/>
            <a:chExt cx="2290763" cy="596900"/>
          </a:xfrm>
        </p:grpSpPr>
        <p:grpSp>
          <p:nvGrpSpPr>
            <p:cNvPr id="29715" name="Group 39"/>
            <p:cNvGrpSpPr>
              <a:grpSpLocks/>
            </p:cNvGrpSpPr>
            <p:nvPr/>
          </p:nvGrpSpPr>
          <p:grpSpPr bwMode="auto">
            <a:xfrm>
              <a:off x="1962150" y="4886980"/>
              <a:ext cx="2000250" cy="523220"/>
              <a:chOff x="1809750" y="4838700"/>
              <a:chExt cx="2000250" cy="523220"/>
            </a:xfrm>
          </p:grpSpPr>
          <p:graphicFrame>
            <p:nvGraphicFramePr>
              <p:cNvPr id="29717" name="Object 7"/>
              <p:cNvGraphicFramePr>
                <a:graphicFrameLocks noChangeAspect="1"/>
              </p:cNvGraphicFramePr>
              <p:nvPr/>
            </p:nvGraphicFramePr>
            <p:xfrm>
              <a:off x="1809750" y="4887913"/>
              <a:ext cx="628650" cy="419100"/>
            </p:xfrm>
            <a:graphic>
              <a:graphicData uri="http://schemas.openxmlformats.org/presentationml/2006/ole">
                <mc:AlternateContent xmlns:mc="http://schemas.openxmlformats.org/markup-compatibility/2006">
                  <mc:Choice xmlns:v="urn:schemas-microsoft-com:vml" Requires="v">
                    <p:oleObj spid="_x0000_s29731" name="Equation" r:id="rId19" imgW="190500" imgH="127000" progId="Equation.3">
                      <p:embed/>
                    </p:oleObj>
                  </mc:Choice>
                  <mc:Fallback>
                    <p:oleObj name="Equation" r:id="rId19" imgW="190500" imgH="127000" progId="Equation.3">
                      <p:embed/>
                      <p:pic>
                        <p:nvPicPr>
                          <p:cNvPr id="0" name="Object 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809750" y="4887913"/>
                            <a:ext cx="62865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18" name="Object 8"/>
              <p:cNvGraphicFramePr>
                <a:graphicFrameLocks noChangeAspect="1"/>
              </p:cNvGraphicFramePr>
              <p:nvPr/>
            </p:nvGraphicFramePr>
            <p:xfrm>
              <a:off x="3181350" y="4887912"/>
              <a:ext cx="628650" cy="420688"/>
            </p:xfrm>
            <a:graphic>
              <a:graphicData uri="http://schemas.openxmlformats.org/presentationml/2006/ole">
                <mc:AlternateContent xmlns:mc="http://schemas.openxmlformats.org/markup-compatibility/2006">
                  <mc:Choice xmlns:v="urn:schemas-microsoft-com:vml" Requires="v">
                    <p:oleObj spid="_x0000_s29732" name="Equation" r:id="rId21" imgW="190500" imgH="127000" progId="Equation.3">
                      <p:embed/>
                    </p:oleObj>
                  </mc:Choice>
                  <mc:Fallback>
                    <p:oleObj name="Equation" r:id="rId21" imgW="190500" imgH="127000" progId="Equation.3">
                      <p:embed/>
                      <p:pic>
                        <p:nvPicPr>
                          <p:cNvPr id="0" name="Object 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181350" y="4887912"/>
                            <a:ext cx="628650"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19" name="TextBox 35"/>
              <p:cNvSpPr txBox="1">
                <a:spLocks noChangeArrowheads="1"/>
              </p:cNvSpPr>
              <p:nvPr/>
            </p:nvSpPr>
            <p:spPr bwMode="auto">
              <a:xfrm>
                <a:off x="2466975" y="4838700"/>
                <a:ext cx="809625" cy="523220"/>
              </a:xfrm>
              <a:prstGeom prst="rect">
                <a:avLst/>
              </a:prstGeom>
              <a:noFill/>
              <a:ln w="9525">
                <a:noFill/>
                <a:miter lim="800000"/>
                <a:headEnd/>
                <a:tailEnd/>
              </a:ln>
            </p:spPr>
            <p:txBody>
              <a:bodyPr>
                <a:spAutoFit/>
              </a:bodyPr>
              <a:lstStyle/>
              <a:p>
                <a:r>
                  <a:rPr lang="en-US" sz="2800"/>
                  <a:t>and</a:t>
                </a:r>
              </a:p>
            </p:txBody>
          </p:sp>
        </p:grpSp>
        <p:sp>
          <p:nvSpPr>
            <p:cNvPr id="44" name="TextBox 43"/>
            <p:cNvSpPr txBox="1"/>
            <p:nvPr/>
          </p:nvSpPr>
          <p:spPr>
            <a:xfrm>
              <a:off x="1828800" y="4890155"/>
              <a:ext cx="2290763" cy="593725"/>
            </a:xfrm>
            <a:prstGeom prst="rect">
              <a:avLst/>
            </a:prstGeom>
            <a:noFill/>
          </p:spPr>
          <p:style>
            <a:lnRef idx="2">
              <a:schemeClr val="accent4"/>
            </a:lnRef>
            <a:fillRef idx="1">
              <a:schemeClr val="lt1"/>
            </a:fillRef>
            <a:effectRef idx="0">
              <a:schemeClr val="accent4"/>
            </a:effectRef>
            <a:fontRef idx="minor">
              <a:schemeClr val="dk1"/>
            </a:fontRef>
          </p:style>
          <p:txBody>
            <a:bodyPr>
              <a:spAutoFit/>
            </a:bodyPr>
            <a:lstStyle/>
            <a:p>
              <a:pPr>
                <a:defRPr/>
              </a:pPr>
              <a:endParaRPr lang="en-US" sz="1800" dirty="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37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37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37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4372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2"/>
          </p:nvPr>
        </p:nvSpPr>
        <p:spPr bwMode="auto">
          <a:noFill/>
          <a:ln>
            <a:miter lim="800000"/>
            <a:headEnd/>
            <a:tailEnd/>
          </a:ln>
        </p:spPr>
        <p:txBody>
          <a:bodyPr/>
          <a:lstStyle/>
          <a:p>
            <a:fld id="{E81905DE-1783-4DBB-8DBC-D6B6F2D560A6}" type="slidenum">
              <a:rPr lang="en-US">
                <a:cs typeface="Arial" charset="0"/>
              </a:rPr>
              <a:pPr/>
              <a:t>19</a:t>
            </a:fld>
            <a:endParaRPr lang="en-US">
              <a:cs typeface="Arial" charset="0"/>
            </a:endParaRPr>
          </a:p>
        </p:txBody>
      </p:sp>
      <p:sp>
        <p:nvSpPr>
          <p:cNvPr id="4" name="White Background"/>
          <p:cNvSpPr>
            <a:spLocks noChangeArrowheads="1"/>
          </p:cNvSpPr>
          <p:nvPr/>
        </p:nvSpPr>
        <p:spPr bwMode="auto">
          <a:xfrm>
            <a:off x="114300" y="563563"/>
            <a:ext cx="8915400" cy="5319712"/>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sz="1800">
              <a:latin typeface="Calibri" charset="0"/>
              <a:ea typeface="ＭＳ Ｐゴシック" charset="-128"/>
            </a:endParaRPr>
          </a:p>
        </p:txBody>
      </p:sp>
      <p:sp>
        <p:nvSpPr>
          <p:cNvPr id="5" name="Page Title"/>
          <p:cNvSpPr txBox="1">
            <a:spLocks/>
          </p:cNvSpPr>
          <p:nvPr/>
        </p:nvSpPr>
        <p:spPr bwMode="auto">
          <a:xfrm>
            <a:off x="152400" y="127000"/>
            <a:ext cx="8229600" cy="639763"/>
          </a:xfrm>
          <a:prstGeom prst="rect">
            <a:avLst/>
          </a:prstGeom>
          <a:noFill/>
          <a:ln>
            <a:noFill/>
          </a:ln>
          <a:extLst/>
        </p:spPr>
        <p:txBody>
          <a:bodyPr anchor="ctr"/>
          <a:lstStyle/>
          <a:p>
            <a:pPr eaLnBrk="0" hangingPunct="0">
              <a:defRPr/>
            </a:pPr>
            <a:endParaRPr lang="en-US" sz="3200" b="1" dirty="0">
              <a:solidFill>
                <a:schemeClr val="bg1"/>
              </a:solidFill>
              <a:latin typeface="+mj-lt"/>
              <a:ea typeface="ＭＳ Ｐゴシック" charset="-128"/>
              <a:cs typeface="ＭＳ Ｐゴシック" charset="0"/>
            </a:endParaRPr>
          </a:p>
        </p:txBody>
      </p:sp>
      <p:sp>
        <p:nvSpPr>
          <p:cNvPr id="13" name="Agenda Link">
            <a:hlinkClick r:id="rId4"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sz="1800" b="1" dirty="0">
                <a:solidFill>
                  <a:schemeClr val="bg1"/>
                </a:solidFill>
                <a:latin typeface="Perpetua" pitchFamily="18" charset="0"/>
                <a:ea typeface="+mj-ea"/>
                <a:cs typeface="+mj-cs"/>
              </a:rPr>
              <a:t>Agenda</a:t>
            </a:r>
          </a:p>
        </p:txBody>
      </p:sp>
      <p:graphicFrame>
        <p:nvGraphicFramePr>
          <p:cNvPr id="75" name="Object 2"/>
          <p:cNvGraphicFramePr>
            <a:graphicFrameLocks noChangeAspect="1"/>
          </p:cNvGraphicFramePr>
          <p:nvPr/>
        </p:nvGraphicFramePr>
        <p:xfrm>
          <a:off x="6186488" y="4648200"/>
          <a:ext cx="1890712" cy="614363"/>
        </p:xfrm>
        <a:graphic>
          <a:graphicData uri="http://schemas.openxmlformats.org/presentationml/2006/ole">
            <mc:AlternateContent xmlns:mc="http://schemas.openxmlformats.org/markup-compatibility/2006">
              <mc:Choice xmlns:v="urn:schemas-microsoft-com:vml" Requires="v">
                <p:oleObj spid="_x0000_s30734" name="Equation" r:id="rId5" imgW="508000" imgH="165100" progId="Equation.3">
                  <p:embed/>
                </p:oleObj>
              </mc:Choice>
              <mc:Fallback>
                <p:oleObj name="Equation" r:id="rId5" imgW="508000" imgH="1651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6488" y="4648200"/>
                        <a:ext cx="1890712" cy="614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807" name="Object 3"/>
          <p:cNvGraphicFramePr>
            <a:graphicFrameLocks noChangeAspect="1"/>
          </p:cNvGraphicFramePr>
          <p:nvPr/>
        </p:nvGraphicFramePr>
        <p:xfrm>
          <a:off x="5105400" y="1485900"/>
          <a:ext cx="3810000" cy="619125"/>
        </p:xfrm>
        <a:graphic>
          <a:graphicData uri="http://schemas.openxmlformats.org/presentationml/2006/ole">
            <mc:AlternateContent xmlns:mc="http://schemas.openxmlformats.org/markup-compatibility/2006">
              <mc:Choice xmlns:v="urn:schemas-microsoft-com:vml" Requires="v">
                <p:oleObj spid="_x0000_s30735" name="Equation" r:id="rId7" imgW="1016000" imgH="165100" progId="Equation.3">
                  <p:embed/>
                </p:oleObj>
              </mc:Choice>
              <mc:Fallback>
                <p:oleObj name="Equation" r:id="rId7" imgW="1016000" imgH="1651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5400" y="1485900"/>
                        <a:ext cx="3810000"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a:spLocks noChangeArrowheads="1"/>
          </p:cNvSpPr>
          <p:nvPr/>
        </p:nvSpPr>
        <p:spPr bwMode="auto">
          <a:xfrm>
            <a:off x="76200" y="1371600"/>
            <a:ext cx="4649788" cy="646113"/>
          </a:xfrm>
          <a:prstGeom prst="rect">
            <a:avLst/>
          </a:prstGeom>
          <a:noFill/>
          <a:ln w="9525">
            <a:noFill/>
            <a:miter lim="800000"/>
            <a:headEnd/>
            <a:tailEnd/>
          </a:ln>
        </p:spPr>
        <p:txBody>
          <a:bodyPr>
            <a:spAutoFit/>
          </a:bodyPr>
          <a:lstStyle/>
          <a:p>
            <a:r>
              <a:rPr lang="en-US" sz="3600"/>
              <a:t>1.  Copy the expression</a:t>
            </a:r>
          </a:p>
        </p:txBody>
      </p:sp>
      <p:sp>
        <p:nvSpPr>
          <p:cNvPr id="17" name="TextBox 16"/>
          <p:cNvSpPr txBox="1">
            <a:spLocks noChangeArrowheads="1"/>
          </p:cNvSpPr>
          <p:nvPr/>
        </p:nvSpPr>
        <p:spPr bwMode="auto">
          <a:xfrm>
            <a:off x="76200" y="2971800"/>
            <a:ext cx="5259388" cy="1200150"/>
          </a:xfrm>
          <a:prstGeom prst="rect">
            <a:avLst/>
          </a:prstGeom>
          <a:noFill/>
          <a:ln w="9525">
            <a:noFill/>
            <a:miter lim="800000"/>
            <a:headEnd/>
            <a:tailEnd/>
          </a:ln>
        </p:spPr>
        <p:txBody>
          <a:bodyPr>
            <a:spAutoFit/>
          </a:bodyPr>
          <a:lstStyle/>
          <a:p>
            <a:pPr marL="742950" indent="-742950"/>
            <a:r>
              <a:rPr lang="en-US" sz="3600">
                <a:solidFill>
                  <a:srgbClr val="000000"/>
                </a:solidFill>
              </a:rPr>
              <a:t>3.  Rewrite using the </a:t>
            </a:r>
          </a:p>
          <a:p>
            <a:pPr marL="742950" indent="-742950"/>
            <a:r>
              <a:rPr lang="en-US" sz="3600">
                <a:solidFill>
                  <a:srgbClr val="000000"/>
                </a:solidFill>
              </a:rPr>
              <a:t>     Commutative Property</a:t>
            </a:r>
          </a:p>
        </p:txBody>
      </p:sp>
      <p:sp>
        <p:nvSpPr>
          <p:cNvPr id="19" name="TextBox 18"/>
          <p:cNvSpPr txBox="1">
            <a:spLocks noChangeArrowheads="1"/>
          </p:cNvSpPr>
          <p:nvPr/>
        </p:nvSpPr>
        <p:spPr bwMode="auto">
          <a:xfrm>
            <a:off x="76200" y="4343400"/>
            <a:ext cx="5422900" cy="1200150"/>
          </a:xfrm>
          <a:prstGeom prst="rect">
            <a:avLst/>
          </a:prstGeom>
          <a:noFill/>
          <a:ln w="9525">
            <a:noFill/>
            <a:miter lim="800000"/>
            <a:headEnd/>
            <a:tailEnd/>
          </a:ln>
        </p:spPr>
        <p:txBody>
          <a:bodyPr>
            <a:spAutoFit/>
          </a:bodyPr>
          <a:lstStyle/>
          <a:p>
            <a:pPr marL="742950" indent="-742950"/>
            <a:r>
              <a:rPr lang="en-US" sz="3600">
                <a:solidFill>
                  <a:srgbClr val="000000"/>
                </a:solidFill>
              </a:rPr>
              <a:t>4.  Combine the variables </a:t>
            </a:r>
          </a:p>
          <a:p>
            <a:pPr marL="742950" indent="-742950"/>
            <a:r>
              <a:rPr lang="en-US" sz="3600">
                <a:solidFill>
                  <a:srgbClr val="000000"/>
                </a:solidFill>
              </a:rPr>
              <a:t>      that are the same</a:t>
            </a:r>
          </a:p>
        </p:txBody>
      </p:sp>
      <p:sp>
        <p:nvSpPr>
          <p:cNvPr id="21" name="Rectangle 20"/>
          <p:cNvSpPr/>
          <p:nvPr/>
        </p:nvSpPr>
        <p:spPr>
          <a:xfrm>
            <a:off x="3276600" y="381000"/>
            <a:ext cx="2354130"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solidFill>
                  <a:srgbClr val="4A144D"/>
                </a:solidFill>
                <a:effectLst>
                  <a:outerShdw blurRad="50800" dist="39000" dir="5460000" algn="tl">
                    <a:srgbClr val="000000">
                      <a:alpha val="38000"/>
                    </a:srgbClr>
                  </a:outerShdw>
                </a:effectLst>
                <a:latin typeface="Calibri" charset="0"/>
                <a:ea typeface="ＭＳ Ｐゴシック" charset="-128"/>
              </a:rPr>
              <a:t>Process</a:t>
            </a:r>
          </a:p>
        </p:txBody>
      </p:sp>
      <p:sp>
        <p:nvSpPr>
          <p:cNvPr id="22" name="TextBox 21"/>
          <p:cNvSpPr txBox="1">
            <a:spLocks noChangeArrowheads="1"/>
          </p:cNvSpPr>
          <p:nvPr/>
        </p:nvSpPr>
        <p:spPr bwMode="auto">
          <a:xfrm>
            <a:off x="101600" y="2249488"/>
            <a:ext cx="5054600" cy="646112"/>
          </a:xfrm>
          <a:prstGeom prst="rect">
            <a:avLst/>
          </a:prstGeom>
          <a:noFill/>
          <a:ln w="9525">
            <a:noFill/>
            <a:miter lim="800000"/>
            <a:headEnd/>
            <a:tailEnd/>
          </a:ln>
        </p:spPr>
        <p:txBody>
          <a:bodyPr>
            <a:spAutoFit/>
          </a:bodyPr>
          <a:lstStyle/>
          <a:p>
            <a:r>
              <a:rPr lang="en-US" sz="3600">
                <a:solidFill>
                  <a:srgbClr val="000000"/>
                </a:solidFill>
              </a:rPr>
              <a:t>2.  Identify the like terms</a:t>
            </a:r>
          </a:p>
        </p:txBody>
      </p:sp>
      <p:graphicFrame>
        <p:nvGraphicFramePr>
          <p:cNvPr id="112648" name="Object 4"/>
          <p:cNvGraphicFramePr>
            <a:graphicFrameLocks noChangeAspect="1"/>
          </p:cNvGraphicFramePr>
          <p:nvPr/>
        </p:nvGraphicFramePr>
        <p:xfrm>
          <a:off x="5105400" y="2352675"/>
          <a:ext cx="3810000" cy="619125"/>
        </p:xfrm>
        <a:graphic>
          <a:graphicData uri="http://schemas.openxmlformats.org/presentationml/2006/ole">
            <mc:AlternateContent xmlns:mc="http://schemas.openxmlformats.org/markup-compatibility/2006">
              <mc:Choice xmlns:v="urn:schemas-microsoft-com:vml" Requires="v">
                <p:oleObj spid="_x0000_s30736" name="Equation" r:id="rId9" imgW="1016000" imgH="165100" progId="Equation.3">
                  <p:embed/>
                </p:oleObj>
              </mc:Choice>
              <mc:Fallback>
                <p:oleObj name="Equation" r:id="rId9" imgW="1016000" imgH="16510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5400" y="2352675"/>
                        <a:ext cx="3810000"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Page Title"/>
          <p:cNvSpPr txBox="1">
            <a:spLocks/>
          </p:cNvSpPr>
          <p:nvPr/>
        </p:nvSpPr>
        <p:spPr bwMode="auto">
          <a:xfrm>
            <a:off x="152400" y="-76200"/>
            <a:ext cx="8229600" cy="639763"/>
          </a:xfrm>
          <a:prstGeom prst="rect">
            <a:avLst/>
          </a:prstGeom>
          <a:noFill/>
          <a:ln>
            <a:noFill/>
          </a:ln>
          <a:extLst/>
        </p:spPr>
        <p:txBody>
          <a:bodyPr anchor="ctr"/>
          <a:lstStyle/>
          <a:p>
            <a:pPr eaLnBrk="0" hangingPunct="0">
              <a:defRPr/>
            </a:pPr>
            <a:r>
              <a:rPr lang="en-US" sz="3200" b="1" dirty="0">
                <a:solidFill>
                  <a:schemeClr val="bg1"/>
                </a:solidFill>
                <a:latin typeface="+mj-lt"/>
                <a:ea typeface="ＭＳ Ｐゴシック" charset="-128"/>
                <a:cs typeface="ＭＳ Ｐゴシック" charset="0"/>
              </a:rPr>
              <a:t>Summary- Process</a:t>
            </a:r>
          </a:p>
        </p:txBody>
      </p:sp>
      <p:grpSp>
        <p:nvGrpSpPr>
          <p:cNvPr id="2" name="Group 203"/>
          <p:cNvGrpSpPr>
            <a:grpSpLocks/>
          </p:cNvGrpSpPr>
          <p:nvPr/>
        </p:nvGrpSpPr>
        <p:grpSpPr bwMode="auto">
          <a:xfrm>
            <a:off x="5106988" y="3733800"/>
            <a:ext cx="1827212" cy="431800"/>
            <a:chOff x="1841500" y="3026771"/>
            <a:chExt cx="1524000" cy="431799"/>
          </a:xfrm>
        </p:grpSpPr>
        <p:sp>
          <p:nvSpPr>
            <p:cNvPr id="25" name="Down Arrow 24"/>
            <p:cNvSpPr/>
            <p:nvPr/>
          </p:nvSpPr>
          <p:spPr>
            <a:xfrm>
              <a:off x="2457190" y="3276008"/>
              <a:ext cx="313804" cy="182562"/>
            </a:xfrm>
            <a:prstGeom prst="downArrow">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6" name="Right Bracket 25"/>
            <p:cNvSpPr/>
            <p:nvPr/>
          </p:nvSpPr>
          <p:spPr>
            <a:xfrm rot="5400000">
              <a:off x="2489200" y="2379071"/>
              <a:ext cx="228599" cy="1524000"/>
            </a:xfrm>
            <a:prstGeom prst="rightBracket">
              <a:avLst/>
            </a:prstGeom>
            <a:ln w="38100">
              <a:solidFill>
                <a:srgbClr val="CC9B00"/>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en-US" sz="1800">
                <a:ln w="38100">
                  <a:solidFill>
                    <a:schemeClr val="tx1"/>
                  </a:solidFill>
                </a:ln>
              </a:endParaRPr>
            </a:p>
          </p:txBody>
        </p:sp>
      </p:grpSp>
      <p:grpSp>
        <p:nvGrpSpPr>
          <p:cNvPr id="3" name="Group 203"/>
          <p:cNvGrpSpPr>
            <a:grpSpLocks/>
          </p:cNvGrpSpPr>
          <p:nvPr/>
        </p:nvGrpSpPr>
        <p:grpSpPr bwMode="auto">
          <a:xfrm>
            <a:off x="7138988" y="3733800"/>
            <a:ext cx="1547812" cy="431800"/>
            <a:chOff x="1841500" y="3026771"/>
            <a:chExt cx="1524000" cy="431799"/>
          </a:xfrm>
        </p:grpSpPr>
        <p:sp>
          <p:nvSpPr>
            <p:cNvPr id="28" name="Down Arrow 27"/>
            <p:cNvSpPr/>
            <p:nvPr/>
          </p:nvSpPr>
          <p:spPr>
            <a:xfrm>
              <a:off x="2457353" y="3276008"/>
              <a:ext cx="314178" cy="182562"/>
            </a:xfrm>
            <a:prstGeom prst="downArrow">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9" name="Right Bracket 28"/>
            <p:cNvSpPr/>
            <p:nvPr/>
          </p:nvSpPr>
          <p:spPr>
            <a:xfrm rot="5400000">
              <a:off x="2489200" y="2379071"/>
              <a:ext cx="228599" cy="1524000"/>
            </a:xfrm>
            <a:prstGeom prst="rightBracket">
              <a:avLst/>
            </a:prstGeom>
            <a:ln w="38100">
              <a:solidFill>
                <a:srgbClr val="CC9B00"/>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en-US" sz="1800">
                <a:ln w="38100">
                  <a:solidFill>
                    <a:schemeClr val="tx1"/>
                  </a:solidFill>
                </a:ln>
              </a:endParaRPr>
            </a:p>
          </p:txBody>
        </p:sp>
      </p:grpSp>
      <p:sp>
        <p:nvSpPr>
          <p:cNvPr id="30" name="Rectangle 29"/>
          <p:cNvSpPr/>
          <p:nvPr/>
        </p:nvSpPr>
        <p:spPr>
          <a:xfrm>
            <a:off x="5130800" y="2324100"/>
            <a:ext cx="650875"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1" name="Rectangle 30"/>
          <p:cNvSpPr/>
          <p:nvPr/>
        </p:nvSpPr>
        <p:spPr>
          <a:xfrm>
            <a:off x="6934200" y="2333625"/>
            <a:ext cx="11303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2" name="Oval 31"/>
          <p:cNvSpPr/>
          <p:nvPr/>
        </p:nvSpPr>
        <p:spPr>
          <a:xfrm>
            <a:off x="5800725" y="2311400"/>
            <a:ext cx="1133475" cy="609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3" name="Oval 32"/>
          <p:cNvSpPr/>
          <p:nvPr/>
        </p:nvSpPr>
        <p:spPr>
          <a:xfrm>
            <a:off x="8083550" y="2311400"/>
            <a:ext cx="819150" cy="609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6" name="TextBox 45"/>
          <p:cNvSpPr txBox="1">
            <a:spLocks noChangeArrowheads="1"/>
          </p:cNvSpPr>
          <p:nvPr/>
        </p:nvSpPr>
        <p:spPr bwMode="auto">
          <a:xfrm>
            <a:off x="5156200" y="2260600"/>
            <a:ext cx="762000" cy="708025"/>
          </a:xfrm>
          <a:prstGeom prst="rect">
            <a:avLst/>
          </a:prstGeom>
          <a:noFill/>
          <a:ln w="9525">
            <a:noFill/>
            <a:miter lim="800000"/>
            <a:headEnd/>
            <a:tailEnd/>
          </a:ln>
        </p:spPr>
        <p:txBody>
          <a:bodyPr>
            <a:spAutoFit/>
          </a:bodyPr>
          <a:lstStyle/>
          <a:p>
            <a:pPr>
              <a:defRPr/>
            </a:pPr>
            <a:r>
              <a:rPr lang="en-US" sz="4000" dirty="0">
                <a:latin typeface="+mn-lt"/>
                <a:ea typeface="Cambria" charset="0"/>
                <a:cs typeface="Cambria" charset="0"/>
              </a:rPr>
              <a:t>5x</a:t>
            </a:r>
          </a:p>
        </p:txBody>
      </p:sp>
      <p:grpSp>
        <p:nvGrpSpPr>
          <p:cNvPr id="6" name="Group 53"/>
          <p:cNvGrpSpPr>
            <a:grpSpLocks/>
          </p:cNvGrpSpPr>
          <p:nvPr/>
        </p:nvGrpSpPr>
        <p:grpSpPr bwMode="auto">
          <a:xfrm>
            <a:off x="5727700" y="2260600"/>
            <a:ext cx="1071563" cy="708025"/>
            <a:chOff x="5728361" y="2260600"/>
            <a:chExt cx="1070538" cy="708025"/>
          </a:xfrm>
        </p:grpSpPr>
        <p:sp>
          <p:nvSpPr>
            <p:cNvPr id="30749" name="Rectangle 46"/>
            <p:cNvSpPr>
              <a:spLocks noChangeArrowheads="1"/>
            </p:cNvSpPr>
            <p:nvPr/>
          </p:nvSpPr>
          <p:spPr bwMode="auto">
            <a:xfrm>
              <a:off x="5728361" y="2260600"/>
              <a:ext cx="468313" cy="708025"/>
            </a:xfrm>
            <a:prstGeom prst="rect">
              <a:avLst/>
            </a:prstGeom>
            <a:noFill/>
            <a:ln w="9525">
              <a:noFill/>
              <a:miter lim="800000"/>
              <a:headEnd/>
              <a:tailEnd/>
            </a:ln>
          </p:spPr>
          <p:txBody>
            <a:bodyPr wrap="none">
              <a:spAutoFit/>
            </a:bodyPr>
            <a:lstStyle/>
            <a:p>
              <a:r>
                <a:rPr lang="en-US" sz="4000">
                  <a:latin typeface="Cambria" pitchFamily="18" charset="0"/>
                </a:rPr>
                <a:t>+</a:t>
              </a:r>
              <a:endParaRPr lang="en-US" sz="4000"/>
            </a:p>
          </p:txBody>
        </p:sp>
        <p:sp>
          <p:nvSpPr>
            <p:cNvPr id="30750" name="Rectangle 47"/>
            <p:cNvSpPr>
              <a:spLocks noChangeArrowheads="1"/>
            </p:cNvSpPr>
            <p:nvPr/>
          </p:nvSpPr>
          <p:spPr bwMode="auto">
            <a:xfrm>
              <a:off x="6121684" y="2260600"/>
              <a:ext cx="677215" cy="708025"/>
            </a:xfrm>
            <a:prstGeom prst="rect">
              <a:avLst/>
            </a:prstGeom>
            <a:noFill/>
            <a:ln w="9525">
              <a:noFill/>
              <a:miter lim="800000"/>
              <a:headEnd/>
              <a:tailEnd/>
            </a:ln>
          </p:spPr>
          <p:txBody>
            <a:bodyPr wrap="none">
              <a:spAutoFit/>
            </a:bodyPr>
            <a:lstStyle/>
            <a:p>
              <a:r>
                <a:rPr lang="en-US" sz="4000"/>
                <a:t>3y</a:t>
              </a:r>
            </a:p>
          </p:txBody>
        </p:sp>
      </p:grpSp>
      <p:grpSp>
        <p:nvGrpSpPr>
          <p:cNvPr id="7" name="Group 54"/>
          <p:cNvGrpSpPr>
            <a:grpSpLocks/>
          </p:cNvGrpSpPr>
          <p:nvPr/>
        </p:nvGrpSpPr>
        <p:grpSpPr bwMode="auto">
          <a:xfrm>
            <a:off x="6692900" y="2260600"/>
            <a:ext cx="1060450" cy="711200"/>
            <a:chOff x="6693561" y="2260600"/>
            <a:chExt cx="1060519" cy="711200"/>
          </a:xfrm>
        </p:grpSpPr>
        <p:sp>
          <p:nvSpPr>
            <p:cNvPr id="30747" name="Rectangle 48"/>
            <p:cNvSpPr>
              <a:spLocks noChangeArrowheads="1"/>
            </p:cNvSpPr>
            <p:nvPr/>
          </p:nvSpPr>
          <p:spPr bwMode="auto">
            <a:xfrm>
              <a:off x="7087287" y="2260600"/>
              <a:ext cx="666793" cy="708025"/>
            </a:xfrm>
            <a:prstGeom prst="rect">
              <a:avLst/>
            </a:prstGeom>
            <a:noFill/>
            <a:ln w="9525">
              <a:noFill/>
              <a:miter lim="800000"/>
              <a:headEnd/>
              <a:tailEnd/>
            </a:ln>
          </p:spPr>
          <p:txBody>
            <a:bodyPr wrap="none">
              <a:spAutoFit/>
            </a:bodyPr>
            <a:lstStyle/>
            <a:p>
              <a:r>
                <a:rPr lang="en-US" sz="4000"/>
                <a:t>2x</a:t>
              </a:r>
            </a:p>
          </p:txBody>
        </p:sp>
        <p:sp>
          <p:nvSpPr>
            <p:cNvPr id="30748" name="Rectangle 49"/>
            <p:cNvSpPr>
              <a:spLocks noChangeArrowheads="1"/>
            </p:cNvSpPr>
            <p:nvPr/>
          </p:nvSpPr>
          <p:spPr bwMode="auto">
            <a:xfrm>
              <a:off x="6693561" y="2263775"/>
              <a:ext cx="468313" cy="708025"/>
            </a:xfrm>
            <a:prstGeom prst="rect">
              <a:avLst/>
            </a:prstGeom>
            <a:noFill/>
            <a:ln w="9525">
              <a:noFill/>
              <a:miter lim="800000"/>
              <a:headEnd/>
              <a:tailEnd/>
            </a:ln>
          </p:spPr>
          <p:txBody>
            <a:bodyPr wrap="none">
              <a:spAutoFit/>
            </a:bodyPr>
            <a:lstStyle/>
            <a:p>
              <a:r>
                <a:rPr lang="en-US" sz="4000">
                  <a:latin typeface="Cambria" pitchFamily="18" charset="0"/>
                </a:rPr>
                <a:t>+</a:t>
              </a:r>
              <a:endParaRPr lang="en-US" sz="4000"/>
            </a:p>
          </p:txBody>
        </p:sp>
      </p:grpSp>
      <p:grpSp>
        <p:nvGrpSpPr>
          <p:cNvPr id="8" name="Group 50"/>
          <p:cNvGrpSpPr>
            <a:grpSpLocks/>
          </p:cNvGrpSpPr>
          <p:nvPr/>
        </p:nvGrpSpPr>
        <p:grpSpPr bwMode="auto">
          <a:xfrm>
            <a:off x="7658100" y="2260600"/>
            <a:ext cx="800100" cy="708025"/>
            <a:chOff x="3937000" y="1892300"/>
            <a:chExt cx="799439" cy="708025"/>
          </a:xfrm>
        </p:grpSpPr>
        <p:sp>
          <p:nvSpPr>
            <p:cNvPr id="30745" name="Rectangle 51"/>
            <p:cNvSpPr>
              <a:spLocks noChangeArrowheads="1"/>
            </p:cNvSpPr>
            <p:nvPr/>
          </p:nvSpPr>
          <p:spPr bwMode="auto">
            <a:xfrm>
              <a:off x="4319272" y="1892300"/>
              <a:ext cx="417167" cy="708025"/>
            </a:xfrm>
            <a:prstGeom prst="rect">
              <a:avLst/>
            </a:prstGeom>
            <a:noFill/>
            <a:ln w="9525">
              <a:noFill/>
              <a:miter lim="800000"/>
              <a:headEnd/>
              <a:tailEnd/>
            </a:ln>
          </p:spPr>
          <p:txBody>
            <a:bodyPr wrap="none">
              <a:spAutoFit/>
            </a:bodyPr>
            <a:lstStyle/>
            <a:p>
              <a:r>
                <a:rPr lang="en-US" sz="4000"/>
                <a:t>y</a:t>
              </a:r>
            </a:p>
          </p:txBody>
        </p:sp>
        <p:sp>
          <p:nvSpPr>
            <p:cNvPr id="30746" name="Rectangle 52"/>
            <p:cNvSpPr>
              <a:spLocks noChangeArrowheads="1"/>
            </p:cNvSpPr>
            <p:nvPr/>
          </p:nvSpPr>
          <p:spPr bwMode="auto">
            <a:xfrm>
              <a:off x="3937000" y="1892300"/>
              <a:ext cx="468313" cy="708025"/>
            </a:xfrm>
            <a:prstGeom prst="rect">
              <a:avLst/>
            </a:prstGeom>
            <a:noFill/>
            <a:ln w="9525">
              <a:noFill/>
              <a:miter lim="800000"/>
              <a:headEnd/>
              <a:tailEnd/>
            </a:ln>
          </p:spPr>
          <p:txBody>
            <a:bodyPr wrap="none">
              <a:spAutoFit/>
            </a:bodyPr>
            <a:lstStyle/>
            <a:p>
              <a:r>
                <a:rPr lang="en-US" sz="4000">
                  <a:latin typeface="Cambria" pitchFamily="18" charset="0"/>
                </a:rPr>
                <a:t>+</a:t>
              </a:r>
              <a:endParaRPr lang="en-US" sz="40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680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64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linds(horizontal)">
                                      <p:cBhvr>
                                        <p:cTn id="23" dur="500"/>
                                        <p:tgtEl>
                                          <p:spTgt spid="3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blinds(horizontal)">
                                      <p:cBhvr>
                                        <p:cTn id="26" dur="500"/>
                                        <p:tgtEl>
                                          <p:spTgt spid="3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0" presetClass="path" presetSubtype="0" accel="50000" decel="50000" fill="hold" grpId="0" nodeType="withEffect">
                                  <p:stCondLst>
                                    <p:cond delay="0"/>
                                  </p:stCondLst>
                                  <p:childTnLst>
                                    <p:animMotion origin="layout" path="M 4.44444E-6 0 L 0.00277 0.14097 " pathEditMode="relative" rAng="0" ptsTypes="AA">
                                      <p:cBhvr>
                                        <p:cTn id="50" dur="1000" fill="hold"/>
                                        <p:tgtEl>
                                          <p:spTgt spid="46"/>
                                        </p:tgtEl>
                                        <p:attrNameLst>
                                          <p:attrName>ppt_x</p:attrName>
                                          <p:attrName>ppt_y</p:attrName>
                                        </p:attrNameLst>
                                      </p:cBhvr>
                                      <p:rCtr x="100" y="7000"/>
                                    </p:animMotion>
                                  </p:childTnLst>
                                </p:cTn>
                              </p:par>
                              <p:par>
                                <p:cTn id="51" presetID="0" presetClass="path" presetSubtype="0" accel="50000" decel="50000" fill="hold" nodeType="withEffect">
                                  <p:stCondLst>
                                    <p:cond delay="0"/>
                                  </p:stCondLst>
                                  <p:childTnLst>
                                    <p:animMotion origin="layout" path="M 0.00069 0.00046 L 0.02708 0.1412 " pathEditMode="relative" rAng="0" ptsTypes="AA">
                                      <p:cBhvr>
                                        <p:cTn id="52" dur="1000" fill="hold"/>
                                        <p:tgtEl>
                                          <p:spTgt spid="8"/>
                                        </p:tgtEl>
                                        <p:attrNameLst>
                                          <p:attrName>ppt_x</p:attrName>
                                          <p:attrName>ppt_y</p:attrName>
                                        </p:attrNameLst>
                                      </p:cBhvr>
                                      <p:rCtr x="1300" y="7000"/>
                                    </p:animMotion>
                                  </p:childTnLst>
                                </p:cTn>
                              </p:par>
                              <p:par>
                                <p:cTn id="53" presetID="0" presetClass="path" presetSubtype="0" accel="50000" decel="50000" fill="hold" nodeType="withEffect">
                                  <p:stCondLst>
                                    <p:cond delay="0"/>
                                  </p:stCondLst>
                                  <p:childTnLst>
                                    <p:animMotion origin="layout" path="M -5.55556E-7 -1.48148E-6 L -0.08993 0.14121 " pathEditMode="relative" rAng="0" ptsTypes="AA">
                                      <p:cBhvr>
                                        <p:cTn id="54" dur="2000" fill="hold"/>
                                        <p:tgtEl>
                                          <p:spTgt spid="7"/>
                                        </p:tgtEl>
                                        <p:attrNameLst>
                                          <p:attrName>ppt_x</p:attrName>
                                          <p:attrName>ppt_y</p:attrName>
                                        </p:attrNameLst>
                                      </p:cBhvr>
                                      <p:rCtr x="-4500" y="7100"/>
                                    </p:animMotion>
                                  </p:childTnLst>
                                </p:cTn>
                              </p:par>
                              <p:par>
                                <p:cTn id="55" presetID="0" presetClass="path" presetSubtype="0" accel="50000" decel="50000" fill="hold" nodeType="withEffect">
                                  <p:stCondLst>
                                    <p:cond delay="0"/>
                                  </p:stCondLst>
                                  <p:childTnLst>
                                    <p:animMotion origin="layout" path="M -4.16667E-6 -2.96296E-6 L 0.14167 0.14121 " pathEditMode="relative" ptsTypes="AA">
                                      <p:cBhvr>
                                        <p:cTn id="56" dur="2000" fill="hold"/>
                                        <p:tgtEl>
                                          <p:spTgt spid="6"/>
                                        </p:tgtEl>
                                        <p:attrNameLst>
                                          <p:attrName>ppt_x</p:attrName>
                                          <p:attrName>ppt_y</p:attrName>
                                        </p:attrNameLst>
                                      </p:cBhvr>
                                    </p:animMotion>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3"/>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2" grpId="0"/>
      <p:bldP spid="30" grpId="0" animBg="1"/>
      <p:bldP spid="31" grpId="0" animBg="1"/>
      <p:bldP spid="32" grpId="0" animBg="1"/>
      <p:bldP spid="33" grpId="0" animBg="1"/>
      <p:bldP spid="46" grpId="0"/>
      <p:bldP spid="4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p:cNvSpPr>
            <a:spLocks noGrp="1"/>
          </p:cNvSpPr>
          <p:nvPr>
            <p:ph type="sldNum" sz="quarter" idx="12"/>
          </p:nvPr>
        </p:nvSpPr>
        <p:spPr bwMode="auto">
          <a:noFill/>
          <a:ln>
            <a:miter lim="800000"/>
            <a:headEnd/>
            <a:tailEnd/>
          </a:ln>
        </p:spPr>
        <p:txBody>
          <a:bodyPr/>
          <a:lstStyle/>
          <a:p>
            <a:fld id="{79C1177B-1F77-4127-BCBA-778D15AA7D0A}" type="slidenum">
              <a:rPr lang="en-US">
                <a:cs typeface="Arial" charset="0"/>
              </a:rPr>
              <a:pPr/>
              <a:t>2</a:t>
            </a:fld>
            <a:endParaRPr lang="en-US">
              <a:cs typeface="Arial" charset="0"/>
            </a:endParaRPr>
          </a:p>
        </p:txBody>
      </p:sp>
      <p:sp>
        <p:nvSpPr>
          <p:cNvPr id="4" name="TextBox 3"/>
          <p:cNvSpPr txBox="1"/>
          <p:nvPr/>
        </p:nvSpPr>
        <p:spPr>
          <a:xfrm>
            <a:off x="3200400" y="2590800"/>
            <a:ext cx="5562600" cy="954088"/>
          </a:xfrm>
          <a:prstGeom prst="rect">
            <a:avLst/>
          </a:prstGeom>
          <a:noFill/>
        </p:spPr>
        <p:txBody>
          <a:bodyPr>
            <a:spAutoFit/>
          </a:bodyPr>
          <a:lstStyle/>
          <a:p>
            <a:pPr>
              <a:defRPr/>
            </a:pPr>
            <a:r>
              <a:rPr lang="en-US" sz="2800" dirty="0">
                <a:solidFill>
                  <a:schemeClr val="bg1">
                    <a:lumMod val="85000"/>
                  </a:schemeClr>
                </a:solidFill>
                <a:ea typeface="+mn-ea"/>
                <a:cs typeface="Arial" charset="0"/>
              </a:rPr>
              <a:t>This project is funded by the American Federation of Teachers.</a:t>
            </a:r>
          </a:p>
        </p:txBody>
      </p:sp>
      <p:pic>
        <p:nvPicPr>
          <p:cNvPr id="8" name="Picture 10" descr="http://www.ilr.cornell.edu/creditInternships/internships/images/AFT_logo_1.png"/>
          <p:cNvPicPr>
            <a:picLocks noChangeAspect="1" noChangeArrowheads="1"/>
          </p:cNvPicPr>
          <p:nvPr/>
        </p:nvPicPr>
        <p:blipFill>
          <a:blip r:embed="rId2" cstate="print">
            <a:extLst/>
          </a:blip>
          <a:srcRect/>
          <a:stretch>
            <a:fillRect/>
          </a:stretch>
        </p:blipFill>
        <p:spPr bwMode="auto">
          <a:xfrm>
            <a:off x="1066800" y="2057400"/>
            <a:ext cx="1905000" cy="179959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p:spPr>
      </p:pic>
      <p:grpSp>
        <p:nvGrpSpPr>
          <p:cNvPr id="13317" name="Group 4"/>
          <p:cNvGrpSpPr>
            <a:grpSpLocks/>
          </p:cNvGrpSpPr>
          <p:nvPr/>
        </p:nvGrpSpPr>
        <p:grpSpPr bwMode="auto">
          <a:xfrm>
            <a:off x="609600" y="6413500"/>
            <a:ext cx="7402513" cy="387350"/>
            <a:chOff x="609600" y="6414018"/>
            <a:chExt cx="7401771" cy="386725"/>
          </a:xfrm>
        </p:grpSpPr>
        <p:pic>
          <p:nvPicPr>
            <p:cNvPr id="13318" name="Picture 5" descr="blue.png"/>
            <p:cNvPicPr>
              <a:picLocks noChangeAspect="1"/>
            </p:cNvPicPr>
            <p:nvPr/>
          </p:nvPicPr>
          <p:blipFill>
            <a:blip r:embed="rId3" cstate="print"/>
            <a:srcRect/>
            <a:stretch>
              <a:fillRect/>
            </a:stretch>
          </p:blipFill>
          <p:spPr bwMode="auto">
            <a:xfrm>
              <a:off x="4343400" y="6419332"/>
              <a:ext cx="1828800" cy="369142"/>
            </a:xfrm>
            <a:prstGeom prst="rect">
              <a:avLst/>
            </a:prstGeom>
            <a:noFill/>
            <a:ln w="9525">
              <a:noFill/>
              <a:miter lim="800000"/>
              <a:headEnd/>
              <a:tailEnd/>
            </a:ln>
          </p:spPr>
        </p:pic>
        <p:pic>
          <p:nvPicPr>
            <p:cNvPr id="13319" name="Picture 6" descr="red.png"/>
            <p:cNvPicPr>
              <a:picLocks noChangeAspect="1"/>
            </p:cNvPicPr>
            <p:nvPr/>
          </p:nvPicPr>
          <p:blipFill>
            <a:blip r:embed="rId4" cstate="print"/>
            <a:srcRect/>
            <a:stretch>
              <a:fillRect/>
            </a:stretch>
          </p:blipFill>
          <p:spPr bwMode="auto">
            <a:xfrm rot="216847" flipV="1">
              <a:off x="6182571" y="6414018"/>
              <a:ext cx="1828800" cy="386725"/>
            </a:xfrm>
            <a:prstGeom prst="rect">
              <a:avLst/>
            </a:prstGeom>
            <a:noFill/>
            <a:ln w="9525">
              <a:noFill/>
              <a:miter lim="800000"/>
              <a:headEnd/>
              <a:tailEnd/>
            </a:ln>
          </p:spPr>
        </p:pic>
        <p:pic>
          <p:nvPicPr>
            <p:cNvPr id="13320" name="Picture 8" descr="black.png"/>
            <p:cNvPicPr>
              <a:picLocks noChangeAspect="1"/>
            </p:cNvPicPr>
            <p:nvPr/>
          </p:nvPicPr>
          <p:blipFill>
            <a:blip r:embed="rId5" cstate="print"/>
            <a:srcRect/>
            <a:stretch>
              <a:fillRect/>
            </a:stretch>
          </p:blipFill>
          <p:spPr bwMode="auto">
            <a:xfrm>
              <a:off x="609600" y="6435574"/>
              <a:ext cx="1828800" cy="36378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age Title"/>
          <p:cNvSpPr>
            <a:spLocks noGrp="1"/>
          </p:cNvSpPr>
          <p:nvPr>
            <p:ph type="title" idx="4294967295"/>
          </p:nvPr>
        </p:nvSpPr>
        <p:spPr>
          <a:xfrm>
            <a:off x="152400" y="-76200"/>
            <a:ext cx="8229600" cy="639763"/>
          </a:xfrm>
        </p:spPr>
        <p:txBody>
          <a:bodyPr/>
          <a:lstStyle/>
          <a:p>
            <a:pPr algn="l"/>
            <a:r>
              <a:rPr lang="en-US" sz="3200" b="1" smtClean="0">
                <a:solidFill>
                  <a:schemeClr val="bg1"/>
                </a:solidFill>
              </a:rPr>
              <a:t>Summary- Quick Check</a:t>
            </a:r>
          </a:p>
        </p:txBody>
      </p:sp>
      <p:sp>
        <p:nvSpPr>
          <p:cNvPr id="4"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sz="1800" b="1" dirty="0">
                <a:solidFill>
                  <a:schemeClr val="bg1"/>
                </a:solidFill>
                <a:latin typeface="Perpetua" pitchFamily="18" charset="0"/>
                <a:ea typeface="+mj-ea"/>
                <a:cs typeface="+mj-cs"/>
              </a:rPr>
              <a:t>Agenda</a:t>
            </a:r>
          </a:p>
        </p:txBody>
      </p:sp>
      <p:sp>
        <p:nvSpPr>
          <p:cNvPr id="31748" name="Slide Number Placeholder 4"/>
          <p:cNvSpPr>
            <a:spLocks noGrp="1"/>
          </p:cNvSpPr>
          <p:nvPr>
            <p:ph type="sldNum" sz="quarter" idx="12"/>
          </p:nvPr>
        </p:nvSpPr>
        <p:spPr bwMode="auto">
          <a:noFill/>
          <a:ln>
            <a:miter lim="800000"/>
            <a:headEnd/>
            <a:tailEnd/>
          </a:ln>
        </p:spPr>
        <p:txBody>
          <a:bodyPr/>
          <a:lstStyle/>
          <a:p>
            <a:pPr algn="ctr"/>
            <a:fld id="{AEE705F8-FB45-4C31-8E04-BCB33AFEAD6F}" type="slidenum">
              <a:rPr lang="en-US">
                <a:cs typeface="Arial" charset="0"/>
              </a:rPr>
              <a:pPr algn="ctr"/>
              <a:t>20</a:t>
            </a:fld>
            <a:endParaRPr lang="en-US">
              <a:cs typeface="Arial" charset="0"/>
            </a:endParaRPr>
          </a:p>
        </p:txBody>
      </p:sp>
      <p:sp>
        <p:nvSpPr>
          <p:cNvPr id="6" name="White Background"/>
          <p:cNvSpPr>
            <a:spLocks noChangeArrowheads="1"/>
          </p:cNvSpPr>
          <p:nvPr/>
        </p:nvSpPr>
        <p:spPr bwMode="auto">
          <a:xfrm>
            <a:off x="76200" y="517525"/>
            <a:ext cx="8991600" cy="5349875"/>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sz="1800">
              <a:latin typeface="Calibri" charset="0"/>
              <a:ea typeface="ＭＳ Ｐゴシック" charset="-128"/>
            </a:endParaRPr>
          </a:p>
        </p:txBody>
      </p:sp>
      <p:grpSp>
        <p:nvGrpSpPr>
          <p:cNvPr id="31750" name="Group 7"/>
          <p:cNvGrpSpPr>
            <a:grpSpLocks/>
          </p:cNvGrpSpPr>
          <p:nvPr/>
        </p:nvGrpSpPr>
        <p:grpSpPr bwMode="auto">
          <a:xfrm>
            <a:off x="609600" y="6413500"/>
            <a:ext cx="7402513" cy="387350"/>
            <a:chOff x="609600" y="6414018"/>
            <a:chExt cx="7401771" cy="386725"/>
          </a:xfrm>
        </p:grpSpPr>
        <p:pic>
          <p:nvPicPr>
            <p:cNvPr id="31777" name="Picture 2" descr="blue.png"/>
            <p:cNvPicPr>
              <a:picLocks noChangeAspect="1"/>
            </p:cNvPicPr>
            <p:nvPr/>
          </p:nvPicPr>
          <p:blipFill>
            <a:blip r:embed="rId4" cstate="print"/>
            <a:srcRect/>
            <a:stretch>
              <a:fillRect/>
            </a:stretch>
          </p:blipFill>
          <p:spPr bwMode="auto">
            <a:xfrm>
              <a:off x="4343400" y="6419332"/>
              <a:ext cx="1828800" cy="369142"/>
            </a:xfrm>
            <a:prstGeom prst="rect">
              <a:avLst/>
            </a:prstGeom>
            <a:noFill/>
            <a:ln w="9525">
              <a:noFill/>
              <a:miter lim="800000"/>
              <a:headEnd/>
              <a:tailEnd/>
            </a:ln>
          </p:spPr>
        </p:pic>
        <p:pic>
          <p:nvPicPr>
            <p:cNvPr id="31778" name="Picture 4" descr="red.png"/>
            <p:cNvPicPr>
              <a:picLocks noChangeAspect="1"/>
            </p:cNvPicPr>
            <p:nvPr/>
          </p:nvPicPr>
          <p:blipFill>
            <a:blip r:embed="rId5" cstate="print"/>
            <a:srcRect/>
            <a:stretch>
              <a:fillRect/>
            </a:stretch>
          </p:blipFill>
          <p:spPr bwMode="auto">
            <a:xfrm rot="216847" flipV="1">
              <a:off x="6182571" y="6414018"/>
              <a:ext cx="1828800" cy="386725"/>
            </a:xfrm>
            <a:prstGeom prst="rect">
              <a:avLst/>
            </a:prstGeom>
            <a:noFill/>
            <a:ln w="9525">
              <a:noFill/>
              <a:miter lim="800000"/>
              <a:headEnd/>
              <a:tailEnd/>
            </a:ln>
          </p:spPr>
        </p:pic>
        <p:pic>
          <p:nvPicPr>
            <p:cNvPr id="31779" name="Picture 6" descr="black.png"/>
            <p:cNvPicPr>
              <a:picLocks noChangeAspect="1"/>
            </p:cNvPicPr>
            <p:nvPr/>
          </p:nvPicPr>
          <p:blipFill>
            <a:blip r:embed="rId6" cstate="print"/>
            <a:srcRect/>
            <a:stretch>
              <a:fillRect/>
            </a:stretch>
          </p:blipFill>
          <p:spPr bwMode="auto">
            <a:xfrm>
              <a:off x="609600" y="6435574"/>
              <a:ext cx="1828800" cy="363786"/>
            </a:xfrm>
            <a:prstGeom prst="rect">
              <a:avLst/>
            </a:prstGeom>
            <a:noFill/>
            <a:ln w="9525">
              <a:noFill/>
              <a:miter lim="800000"/>
              <a:headEnd/>
              <a:tailEnd/>
            </a:ln>
          </p:spPr>
        </p:pic>
      </p:grpSp>
      <p:grpSp>
        <p:nvGrpSpPr>
          <p:cNvPr id="31751" name="Group 22"/>
          <p:cNvGrpSpPr>
            <a:grpSpLocks/>
          </p:cNvGrpSpPr>
          <p:nvPr/>
        </p:nvGrpSpPr>
        <p:grpSpPr bwMode="auto">
          <a:xfrm>
            <a:off x="204788" y="457200"/>
            <a:ext cx="9015412" cy="5321300"/>
            <a:chOff x="204927" y="457200"/>
            <a:chExt cx="9015273" cy="5321300"/>
          </a:xfrm>
        </p:grpSpPr>
        <p:pic>
          <p:nvPicPr>
            <p:cNvPr id="31775" name="Picture 1" descr="Warm-up.gif"/>
            <p:cNvPicPr>
              <a:picLocks noChangeAspect="1"/>
            </p:cNvPicPr>
            <p:nvPr/>
          </p:nvPicPr>
          <p:blipFill>
            <a:blip r:embed="rId7" cstate="print"/>
            <a:srcRect/>
            <a:stretch>
              <a:fillRect/>
            </a:stretch>
          </p:blipFill>
          <p:spPr bwMode="auto">
            <a:xfrm>
              <a:off x="7346000" y="4419600"/>
              <a:ext cx="1569400" cy="1358900"/>
            </a:xfrm>
            <a:prstGeom prst="rect">
              <a:avLst/>
            </a:prstGeom>
            <a:noFill/>
            <a:ln w="9525">
              <a:noFill/>
              <a:miter lim="800000"/>
              <a:headEnd/>
              <a:tailEnd/>
            </a:ln>
          </p:spPr>
        </p:pic>
        <p:sp>
          <p:nvSpPr>
            <p:cNvPr id="31776" name="TextBox 9"/>
            <p:cNvSpPr txBox="1">
              <a:spLocks noChangeArrowheads="1"/>
            </p:cNvSpPr>
            <p:nvPr/>
          </p:nvSpPr>
          <p:spPr bwMode="auto">
            <a:xfrm>
              <a:off x="204927" y="457200"/>
              <a:ext cx="9015273" cy="1323439"/>
            </a:xfrm>
            <a:prstGeom prst="rect">
              <a:avLst/>
            </a:prstGeom>
            <a:noFill/>
            <a:ln w="9525">
              <a:noFill/>
              <a:miter lim="800000"/>
              <a:headEnd/>
              <a:tailEnd/>
            </a:ln>
          </p:spPr>
          <p:txBody>
            <a:bodyPr>
              <a:spAutoFit/>
            </a:bodyPr>
            <a:lstStyle/>
            <a:p>
              <a:r>
                <a:rPr lang="en-US" sz="4000" b="1"/>
                <a:t>With your partner, write an </a:t>
              </a:r>
              <a:r>
                <a:rPr lang="en-US" sz="4000" b="1" u="sng"/>
                <a:t>equivalent expression </a:t>
              </a:r>
              <a:r>
                <a:rPr lang="en-US" sz="4000" b="1"/>
                <a:t>for the following:</a:t>
              </a:r>
            </a:p>
          </p:txBody>
        </p:sp>
      </p:grpSp>
      <p:grpSp>
        <p:nvGrpSpPr>
          <p:cNvPr id="31752" name="Group 20"/>
          <p:cNvGrpSpPr>
            <a:grpSpLocks/>
          </p:cNvGrpSpPr>
          <p:nvPr/>
        </p:nvGrpSpPr>
        <p:grpSpPr bwMode="auto">
          <a:xfrm>
            <a:off x="685800" y="1981200"/>
            <a:ext cx="5257800" cy="3114675"/>
            <a:chOff x="2286000" y="2514600"/>
            <a:chExt cx="5257800" cy="3114258"/>
          </a:xfrm>
        </p:grpSpPr>
        <p:sp>
          <p:nvSpPr>
            <p:cNvPr id="31771" name="TextBox 14"/>
            <p:cNvSpPr txBox="1">
              <a:spLocks noChangeArrowheads="1"/>
            </p:cNvSpPr>
            <p:nvPr/>
          </p:nvSpPr>
          <p:spPr bwMode="auto">
            <a:xfrm>
              <a:off x="2286000" y="2514600"/>
              <a:ext cx="5257800" cy="707886"/>
            </a:xfrm>
            <a:prstGeom prst="rect">
              <a:avLst/>
            </a:prstGeom>
            <a:noFill/>
            <a:ln w="9525">
              <a:noFill/>
              <a:miter lim="800000"/>
              <a:headEnd/>
              <a:tailEnd/>
            </a:ln>
          </p:spPr>
          <p:txBody>
            <a:bodyPr>
              <a:spAutoFit/>
            </a:bodyPr>
            <a:lstStyle/>
            <a:p>
              <a:r>
                <a:rPr lang="en-US" sz="4000" b="1"/>
                <a:t>#1.  4</a:t>
              </a:r>
              <a:r>
                <a:rPr lang="en-US" sz="4000" b="1" i="1"/>
                <a:t>a</a:t>
              </a:r>
              <a:r>
                <a:rPr lang="en-US" sz="4000" b="1"/>
                <a:t> + 6</a:t>
              </a:r>
              <a:r>
                <a:rPr lang="en-US" sz="4000" b="1" i="1"/>
                <a:t>b</a:t>
              </a:r>
              <a:r>
                <a:rPr lang="en-US" sz="4000" b="1"/>
                <a:t> + 3</a:t>
              </a:r>
              <a:r>
                <a:rPr lang="en-US" sz="4000" b="1" i="1"/>
                <a:t>a</a:t>
              </a:r>
              <a:r>
                <a:rPr lang="en-US" sz="4000" b="1"/>
                <a:t> + 9</a:t>
              </a:r>
              <a:r>
                <a:rPr lang="en-US" sz="4000" b="1" i="1"/>
                <a:t>b</a:t>
              </a:r>
            </a:p>
          </p:txBody>
        </p:sp>
        <p:sp>
          <p:nvSpPr>
            <p:cNvPr id="31772" name="TextBox 16"/>
            <p:cNvSpPr txBox="1">
              <a:spLocks noChangeArrowheads="1"/>
            </p:cNvSpPr>
            <p:nvPr/>
          </p:nvSpPr>
          <p:spPr bwMode="auto">
            <a:xfrm>
              <a:off x="2286000" y="3352800"/>
              <a:ext cx="5257800" cy="707886"/>
            </a:xfrm>
            <a:prstGeom prst="rect">
              <a:avLst/>
            </a:prstGeom>
            <a:noFill/>
            <a:ln w="9525">
              <a:noFill/>
              <a:miter lim="800000"/>
              <a:headEnd/>
              <a:tailEnd/>
            </a:ln>
          </p:spPr>
          <p:txBody>
            <a:bodyPr>
              <a:spAutoFit/>
            </a:bodyPr>
            <a:lstStyle/>
            <a:p>
              <a:r>
                <a:rPr lang="en-US" sz="4000" b="1"/>
                <a:t>#2.  15</a:t>
              </a:r>
              <a:r>
                <a:rPr lang="en-US" sz="4000" b="1" i="1"/>
                <a:t>x</a:t>
              </a:r>
              <a:r>
                <a:rPr lang="en-US" sz="4000" b="1"/>
                <a:t> – 4</a:t>
              </a:r>
              <a:r>
                <a:rPr lang="en-US" sz="4000" b="1" i="1"/>
                <a:t>x</a:t>
              </a:r>
              <a:r>
                <a:rPr lang="en-US" sz="4000" b="1"/>
                <a:t> + 12</a:t>
              </a:r>
              <a:endParaRPr lang="en-US" sz="4000" b="1" i="1"/>
            </a:p>
          </p:txBody>
        </p:sp>
        <p:sp>
          <p:nvSpPr>
            <p:cNvPr id="31773" name="TextBox 17"/>
            <p:cNvSpPr txBox="1">
              <a:spLocks noChangeArrowheads="1"/>
            </p:cNvSpPr>
            <p:nvPr/>
          </p:nvSpPr>
          <p:spPr bwMode="auto">
            <a:xfrm>
              <a:off x="2286000" y="4168914"/>
              <a:ext cx="5257800" cy="707886"/>
            </a:xfrm>
            <a:prstGeom prst="rect">
              <a:avLst/>
            </a:prstGeom>
            <a:noFill/>
            <a:ln w="9525">
              <a:noFill/>
              <a:miter lim="800000"/>
              <a:headEnd/>
              <a:tailEnd/>
            </a:ln>
          </p:spPr>
          <p:txBody>
            <a:bodyPr>
              <a:spAutoFit/>
            </a:bodyPr>
            <a:lstStyle/>
            <a:p>
              <a:r>
                <a:rPr lang="en-US" sz="4000" b="1"/>
                <a:t>#3.  </a:t>
              </a:r>
              <a:r>
                <a:rPr lang="en-US" sz="4000" b="1" i="1"/>
                <a:t>y</a:t>
              </a:r>
              <a:r>
                <a:rPr lang="en-US" sz="4000" b="1"/>
                <a:t> + </a:t>
              </a:r>
              <a:r>
                <a:rPr lang="en-US" sz="4000" b="1" i="1"/>
                <a:t>y</a:t>
              </a:r>
              <a:r>
                <a:rPr lang="en-US" sz="4000" b="1"/>
                <a:t> + </a:t>
              </a:r>
              <a:r>
                <a:rPr lang="en-US" sz="4000" b="1" i="1"/>
                <a:t>y</a:t>
              </a:r>
            </a:p>
          </p:txBody>
        </p:sp>
        <p:sp>
          <p:nvSpPr>
            <p:cNvPr id="31774" name="TextBox 18"/>
            <p:cNvSpPr txBox="1">
              <a:spLocks noChangeArrowheads="1"/>
            </p:cNvSpPr>
            <p:nvPr/>
          </p:nvSpPr>
          <p:spPr bwMode="auto">
            <a:xfrm>
              <a:off x="2286000" y="4920972"/>
              <a:ext cx="5257800" cy="707886"/>
            </a:xfrm>
            <a:prstGeom prst="rect">
              <a:avLst/>
            </a:prstGeom>
            <a:noFill/>
            <a:ln w="9525">
              <a:noFill/>
              <a:miter lim="800000"/>
              <a:headEnd/>
              <a:tailEnd/>
            </a:ln>
          </p:spPr>
          <p:txBody>
            <a:bodyPr>
              <a:spAutoFit/>
            </a:bodyPr>
            <a:lstStyle/>
            <a:p>
              <a:r>
                <a:rPr lang="en-US" sz="4000" b="1"/>
                <a:t>#4.  5</a:t>
              </a:r>
              <a:r>
                <a:rPr lang="en-US" sz="4000" b="1" i="1"/>
                <a:t>y</a:t>
              </a:r>
              <a:r>
                <a:rPr lang="en-US" sz="4000" b="1"/>
                <a:t> + 7</a:t>
              </a:r>
              <a:r>
                <a:rPr lang="en-US" sz="4000" b="1" i="1"/>
                <a:t>z</a:t>
              </a:r>
              <a:r>
                <a:rPr lang="en-US" sz="4000" b="1"/>
                <a:t> </a:t>
              </a:r>
              <a:endParaRPr lang="en-US" sz="4000" b="1" i="1"/>
            </a:p>
          </p:txBody>
        </p:sp>
      </p:grpSp>
      <p:sp>
        <p:nvSpPr>
          <p:cNvPr id="20" name="TextBox 19"/>
          <p:cNvSpPr txBox="1">
            <a:spLocks noChangeArrowheads="1"/>
          </p:cNvSpPr>
          <p:nvPr/>
        </p:nvSpPr>
        <p:spPr bwMode="auto">
          <a:xfrm>
            <a:off x="5562600" y="2133600"/>
            <a:ext cx="1782763" cy="584200"/>
          </a:xfrm>
          <a:prstGeom prst="rect">
            <a:avLst/>
          </a:prstGeom>
          <a:noFill/>
          <a:ln w="9525">
            <a:solidFill>
              <a:schemeClr val="tx1"/>
            </a:solidFill>
            <a:miter lim="800000"/>
            <a:headEnd/>
            <a:tailEnd/>
          </a:ln>
        </p:spPr>
        <p:txBody>
          <a:bodyPr>
            <a:spAutoFit/>
          </a:bodyPr>
          <a:lstStyle/>
          <a:p>
            <a:r>
              <a:rPr lang="en-US" sz="3200" b="1">
                <a:solidFill>
                  <a:srgbClr val="FF0000"/>
                </a:solidFill>
              </a:rPr>
              <a:t>7a + 15b</a:t>
            </a:r>
          </a:p>
        </p:txBody>
      </p:sp>
      <p:sp>
        <p:nvSpPr>
          <p:cNvPr id="22" name="TextBox 21"/>
          <p:cNvSpPr txBox="1">
            <a:spLocks noChangeArrowheads="1"/>
          </p:cNvSpPr>
          <p:nvPr/>
        </p:nvSpPr>
        <p:spPr bwMode="auto">
          <a:xfrm>
            <a:off x="5562600" y="2997200"/>
            <a:ext cx="1600200" cy="584200"/>
          </a:xfrm>
          <a:prstGeom prst="rect">
            <a:avLst/>
          </a:prstGeom>
          <a:noFill/>
          <a:ln w="9525">
            <a:solidFill>
              <a:schemeClr val="tx1"/>
            </a:solidFill>
            <a:miter lim="800000"/>
            <a:headEnd/>
            <a:tailEnd/>
          </a:ln>
        </p:spPr>
        <p:txBody>
          <a:bodyPr>
            <a:spAutoFit/>
          </a:bodyPr>
          <a:lstStyle/>
          <a:p>
            <a:r>
              <a:rPr lang="en-US" sz="3200" b="1">
                <a:solidFill>
                  <a:srgbClr val="FF0000"/>
                </a:solidFill>
              </a:rPr>
              <a:t>11x + 12</a:t>
            </a:r>
          </a:p>
        </p:txBody>
      </p:sp>
      <p:sp>
        <p:nvSpPr>
          <p:cNvPr id="24" name="TextBox 23"/>
          <p:cNvSpPr txBox="1">
            <a:spLocks noChangeArrowheads="1"/>
          </p:cNvSpPr>
          <p:nvPr/>
        </p:nvSpPr>
        <p:spPr bwMode="auto">
          <a:xfrm>
            <a:off x="5562600" y="3733800"/>
            <a:ext cx="685800" cy="584200"/>
          </a:xfrm>
          <a:prstGeom prst="rect">
            <a:avLst/>
          </a:prstGeom>
          <a:noFill/>
          <a:ln w="9525">
            <a:solidFill>
              <a:schemeClr val="tx1"/>
            </a:solidFill>
            <a:miter lim="800000"/>
            <a:headEnd/>
            <a:tailEnd/>
          </a:ln>
        </p:spPr>
        <p:txBody>
          <a:bodyPr>
            <a:spAutoFit/>
          </a:bodyPr>
          <a:lstStyle/>
          <a:p>
            <a:r>
              <a:rPr lang="en-US" sz="3200" b="1">
                <a:solidFill>
                  <a:srgbClr val="FF0000"/>
                </a:solidFill>
              </a:rPr>
              <a:t>3y</a:t>
            </a:r>
          </a:p>
        </p:txBody>
      </p:sp>
      <p:sp>
        <p:nvSpPr>
          <p:cNvPr id="25" name="TextBox 24"/>
          <p:cNvSpPr txBox="1">
            <a:spLocks noChangeArrowheads="1"/>
          </p:cNvSpPr>
          <p:nvPr/>
        </p:nvSpPr>
        <p:spPr bwMode="auto">
          <a:xfrm>
            <a:off x="5562600" y="4521200"/>
            <a:ext cx="1524000" cy="584200"/>
          </a:xfrm>
          <a:prstGeom prst="rect">
            <a:avLst/>
          </a:prstGeom>
          <a:noFill/>
          <a:ln w="9525">
            <a:solidFill>
              <a:schemeClr val="tx1"/>
            </a:solidFill>
            <a:miter lim="800000"/>
            <a:headEnd/>
            <a:tailEnd/>
          </a:ln>
        </p:spPr>
        <p:txBody>
          <a:bodyPr>
            <a:spAutoFit/>
          </a:bodyPr>
          <a:lstStyle/>
          <a:p>
            <a:r>
              <a:rPr lang="en-US" sz="3200" b="1">
                <a:solidFill>
                  <a:srgbClr val="FF0000"/>
                </a:solidFill>
              </a:rPr>
              <a:t>5y + 7z</a:t>
            </a:r>
          </a:p>
        </p:txBody>
      </p:sp>
      <p:sp>
        <p:nvSpPr>
          <p:cNvPr id="26" name="Agenda Link">
            <a:hlinkClick r:id="rId8" action="ppaction://hlinksldjump"/>
          </p:cNvPr>
          <p:cNvSpPr txBox="1"/>
          <p:nvPr/>
        </p:nvSpPr>
        <p:spPr>
          <a:xfrm>
            <a:off x="2819400" y="6057900"/>
            <a:ext cx="1016000" cy="419100"/>
          </a:xfrm>
          <a:prstGeom prst="rect">
            <a:avLst/>
          </a:prstGeom>
        </p:spPr>
        <p:txBody>
          <a:bodyPr wrap="none" anchor="ctr"/>
          <a:lstStyle/>
          <a:p>
            <a:pPr fontAlgn="auto">
              <a:spcAft>
                <a:spcPts val="0"/>
              </a:spcAft>
              <a:defRPr/>
            </a:pPr>
            <a:r>
              <a:rPr lang="en-US" sz="1400" b="1" dirty="0">
                <a:solidFill>
                  <a:schemeClr val="bg1"/>
                </a:solidFill>
                <a:latin typeface="Perpetua" pitchFamily="18" charset="0"/>
                <a:ea typeface="+mj-ea"/>
                <a:cs typeface="+mj-cs"/>
              </a:rPr>
              <a:t>Click for </a:t>
            </a:r>
          </a:p>
          <a:p>
            <a:pPr fontAlgn="auto">
              <a:spcAft>
                <a:spcPts val="0"/>
              </a:spcAft>
              <a:defRPr/>
            </a:pPr>
            <a:r>
              <a:rPr lang="en-US" sz="1400" b="1" dirty="0">
                <a:solidFill>
                  <a:schemeClr val="bg1"/>
                </a:solidFill>
                <a:latin typeface="Perpetua" pitchFamily="18" charset="0"/>
                <a:ea typeface="+mj-ea"/>
                <a:cs typeface="+mj-cs"/>
              </a:rPr>
              <a:t>definition</a:t>
            </a:r>
          </a:p>
        </p:txBody>
      </p:sp>
      <p:cxnSp>
        <p:nvCxnSpPr>
          <p:cNvPr id="28" name="Straight Connector 27"/>
          <p:cNvCxnSpPr>
            <a:cxnSpLocks noChangeShapeType="1"/>
          </p:cNvCxnSpPr>
          <p:nvPr/>
        </p:nvCxnSpPr>
        <p:spPr bwMode="auto">
          <a:xfrm>
            <a:off x="1676400" y="2590800"/>
            <a:ext cx="457200" cy="1588"/>
          </a:xfrm>
          <a:prstGeom prst="line">
            <a:avLst/>
          </a:prstGeom>
          <a:noFill/>
          <a:ln w="38100">
            <a:solidFill>
              <a:srgbClr val="81228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2" name="Straight Connector 31"/>
          <p:cNvCxnSpPr>
            <a:cxnSpLocks noChangeShapeType="1"/>
          </p:cNvCxnSpPr>
          <p:nvPr/>
        </p:nvCxnSpPr>
        <p:spPr bwMode="auto">
          <a:xfrm>
            <a:off x="3695700" y="2603500"/>
            <a:ext cx="457200" cy="1588"/>
          </a:xfrm>
          <a:prstGeom prst="line">
            <a:avLst/>
          </a:prstGeom>
          <a:noFill/>
          <a:ln w="38100">
            <a:solidFill>
              <a:srgbClr val="81228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nvGrpSpPr>
          <p:cNvPr id="7" name="Group 36"/>
          <p:cNvGrpSpPr>
            <a:grpSpLocks/>
          </p:cNvGrpSpPr>
          <p:nvPr/>
        </p:nvGrpSpPr>
        <p:grpSpPr bwMode="auto">
          <a:xfrm>
            <a:off x="2667000" y="2605088"/>
            <a:ext cx="457200" cy="115887"/>
            <a:chOff x="2667000" y="2605088"/>
            <a:chExt cx="457200" cy="115888"/>
          </a:xfrm>
        </p:grpSpPr>
        <p:cxnSp>
          <p:nvCxnSpPr>
            <p:cNvPr id="33" name="Straight Connector 32"/>
            <p:cNvCxnSpPr>
              <a:cxnSpLocks noChangeShapeType="1"/>
            </p:cNvCxnSpPr>
            <p:nvPr/>
          </p:nvCxnSpPr>
          <p:spPr bwMode="auto">
            <a:xfrm>
              <a:off x="2667000" y="2605088"/>
              <a:ext cx="457200" cy="1587"/>
            </a:xfrm>
            <a:prstGeom prst="line">
              <a:avLst/>
            </a:prstGeom>
            <a:noFill/>
            <a:ln w="38100">
              <a:solidFill>
                <a:srgbClr val="000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5" name="Straight Connector 34"/>
            <p:cNvCxnSpPr>
              <a:cxnSpLocks noChangeShapeType="1"/>
            </p:cNvCxnSpPr>
            <p:nvPr/>
          </p:nvCxnSpPr>
          <p:spPr bwMode="auto">
            <a:xfrm>
              <a:off x="2667000" y="2719389"/>
              <a:ext cx="457200" cy="1587"/>
            </a:xfrm>
            <a:prstGeom prst="line">
              <a:avLst/>
            </a:prstGeom>
            <a:noFill/>
            <a:ln w="38100">
              <a:solidFill>
                <a:srgbClr val="000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8" name="Group 37"/>
          <p:cNvGrpSpPr>
            <a:grpSpLocks/>
          </p:cNvGrpSpPr>
          <p:nvPr/>
        </p:nvGrpSpPr>
        <p:grpSpPr bwMode="auto">
          <a:xfrm>
            <a:off x="4686300" y="2611438"/>
            <a:ext cx="457200" cy="111125"/>
            <a:chOff x="4686300" y="2610864"/>
            <a:chExt cx="457200" cy="111700"/>
          </a:xfrm>
        </p:grpSpPr>
        <p:cxnSp>
          <p:nvCxnSpPr>
            <p:cNvPr id="34" name="Straight Connector 33"/>
            <p:cNvCxnSpPr>
              <a:cxnSpLocks noChangeShapeType="1"/>
            </p:cNvCxnSpPr>
            <p:nvPr/>
          </p:nvCxnSpPr>
          <p:spPr bwMode="auto">
            <a:xfrm>
              <a:off x="4686300" y="2610864"/>
              <a:ext cx="457200" cy="1595"/>
            </a:xfrm>
            <a:prstGeom prst="line">
              <a:avLst/>
            </a:prstGeom>
            <a:noFill/>
            <a:ln w="38100">
              <a:solidFill>
                <a:srgbClr val="000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6" name="Straight Connector 35"/>
            <p:cNvCxnSpPr>
              <a:cxnSpLocks noChangeShapeType="1"/>
            </p:cNvCxnSpPr>
            <p:nvPr/>
          </p:nvCxnSpPr>
          <p:spPr bwMode="auto">
            <a:xfrm>
              <a:off x="4686300" y="2720968"/>
              <a:ext cx="457200" cy="1596"/>
            </a:xfrm>
            <a:prstGeom prst="line">
              <a:avLst/>
            </a:prstGeom>
            <a:noFill/>
            <a:ln w="38100">
              <a:solidFill>
                <a:srgbClr val="000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cxnSp>
        <p:nvCxnSpPr>
          <p:cNvPr id="39" name="Straight Connector 38"/>
          <p:cNvCxnSpPr>
            <a:cxnSpLocks noChangeShapeType="1"/>
          </p:cNvCxnSpPr>
          <p:nvPr/>
        </p:nvCxnSpPr>
        <p:spPr bwMode="auto">
          <a:xfrm>
            <a:off x="2908300" y="3441700"/>
            <a:ext cx="457200" cy="1588"/>
          </a:xfrm>
          <a:prstGeom prst="line">
            <a:avLst/>
          </a:prstGeom>
          <a:noFill/>
          <a:ln w="38100">
            <a:solidFill>
              <a:srgbClr val="81228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4" name="Straight Connector 53"/>
          <p:cNvCxnSpPr>
            <a:cxnSpLocks noChangeShapeType="1"/>
          </p:cNvCxnSpPr>
          <p:nvPr/>
        </p:nvCxnSpPr>
        <p:spPr bwMode="auto">
          <a:xfrm>
            <a:off x="1625600" y="3454400"/>
            <a:ext cx="762000" cy="1588"/>
          </a:xfrm>
          <a:prstGeom prst="line">
            <a:avLst/>
          </a:prstGeom>
          <a:noFill/>
          <a:ln w="38100">
            <a:solidFill>
              <a:srgbClr val="81228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7" name="Straight Connector 56"/>
          <p:cNvCxnSpPr>
            <a:cxnSpLocks noChangeShapeType="1"/>
          </p:cNvCxnSpPr>
          <p:nvPr/>
        </p:nvCxnSpPr>
        <p:spPr bwMode="auto">
          <a:xfrm>
            <a:off x="1524000" y="4313238"/>
            <a:ext cx="457200" cy="1587"/>
          </a:xfrm>
          <a:prstGeom prst="line">
            <a:avLst/>
          </a:prstGeom>
          <a:noFill/>
          <a:ln w="38100">
            <a:solidFill>
              <a:srgbClr val="81228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8" name="Straight Connector 57"/>
          <p:cNvCxnSpPr>
            <a:cxnSpLocks noChangeShapeType="1"/>
          </p:cNvCxnSpPr>
          <p:nvPr/>
        </p:nvCxnSpPr>
        <p:spPr bwMode="auto">
          <a:xfrm>
            <a:off x="2247900" y="4314825"/>
            <a:ext cx="457200" cy="1588"/>
          </a:xfrm>
          <a:prstGeom prst="line">
            <a:avLst/>
          </a:prstGeom>
          <a:noFill/>
          <a:ln w="38100">
            <a:solidFill>
              <a:srgbClr val="81228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9" name="Straight Connector 58"/>
          <p:cNvCxnSpPr>
            <a:cxnSpLocks noChangeShapeType="1"/>
          </p:cNvCxnSpPr>
          <p:nvPr/>
        </p:nvCxnSpPr>
        <p:spPr bwMode="auto">
          <a:xfrm>
            <a:off x="2984500" y="4316413"/>
            <a:ext cx="457200" cy="1587"/>
          </a:xfrm>
          <a:prstGeom prst="line">
            <a:avLst/>
          </a:prstGeom>
          <a:noFill/>
          <a:ln w="38100">
            <a:solidFill>
              <a:srgbClr val="81228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4"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Page Title"/>
          <p:cNvSpPr>
            <a:spLocks noGrp="1"/>
          </p:cNvSpPr>
          <p:nvPr>
            <p:ph type="title" idx="4294967295"/>
          </p:nvPr>
        </p:nvSpPr>
        <p:spPr>
          <a:xfrm>
            <a:off x="152400" y="-76200"/>
            <a:ext cx="8229600" cy="639763"/>
          </a:xfrm>
        </p:spPr>
        <p:txBody>
          <a:bodyPr/>
          <a:lstStyle/>
          <a:p>
            <a:pPr algn="l"/>
            <a:r>
              <a:rPr lang="en-US" sz="3200" b="1" smtClean="0">
                <a:solidFill>
                  <a:schemeClr val="bg1"/>
                </a:solidFill>
              </a:rPr>
              <a:t>Summary- Process</a:t>
            </a:r>
          </a:p>
        </p:txBody>
      </p:sp>
      <p:sp>
        <p:nvSpPr>
          <p:cNvPr id="4"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sz="1800" b="1" dirty="0">
                <a:solidFill>
                  <a:schemeClr val="bg1"/>
                </a:solidFill>
                <a:latin typeface="Perpetua" pitchFamily="18" charset="0"/>
                <a:ea typeface="+mj-ea"/>
                <a:cs typeface="+mj-cs"/>
              </a:rPr>
              <a:t>Agenda</a:t>
            </a:r>
          </a:p>
        </p:txBody>
      </p:sp>
      <p:sp>
        <p:nvSpPr>
          <p:cNvPr id="32772" name="Slide Number Placeholder 4"/>
          <p:cNvSpPr>
            <a:spLocks noGrp="1"/>
          </p:cNvSpPr>
          <p:nvPr>
            <p:ph type="sldNum" sz="quarter" idx="12"/>
          </p:nvPr>
        </p:nvSpPr>
        <p:spPr bwMode="auto">
          <a:noFill/>
          <a:ln>
            <a:miter lim="800000"/>
            <a:headEnd/>
            <a:tailEnd/>
          </a:ln>
        </p:spPr>
        <p:txBody>
          <a:bodyPr/>
          <a:lstStyle/>
          <a:p>
            <a:pPr algn="ctr"/>
            <a:fld id="{A35BD622-E5E0-4636-ADC0-7DC4638867BD}" type="slidenum">
              <a:rPr lang="en-US">
                <a:cs typeface="Arial" charset="0"/>
              </a:rPr>
              <a:pPr algn="ctr"/>
              <a:t>21</a:t>
            </a:fld>
            <a:endParaRPr lang="en-US">
              <a:cs typeface="Arial" charset="0"/>
            </a:endParaRPr>
          </a:p>
        </p:txBody>
      </p:sp>
      <p:sp>
        <p:nvSpPr>
          <p:cNvPr id="6" name="White Background"/>
          <p:cNvSpPr>
            <a:spLocks noChangeArrowheads="1"/>
          </p:cNvSpPr>
          <p:nvPr/>
        </p:nvSpPr>
        <p:spPr bwMode="auto">
          <a:xfrm>
            <a:off x="76200" y="533400"/>
            <a:ext cx="8991600" cy="5351463"/>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sz="1800">
              <a:latin typeface="Calibri" charset="0"/>
              <a:ea typeface="ＭＳ Ｐゴシック" charset="-128"/>
            </a:endParaRPr>
          </a:p>
        </p:txBody>
      </p:sp>
      <p:grpSp>
        <p:nvGrpSpPr>
          <p:cNvPr id="32774" name="Group 7"/>
          <p:cNvGrpSpPr>
            <a:grpSpLocks/>
          </p:cNvGrpSpPr>
          <p:nvPr/>
        </p:nvGrpSpPr>
        <p:grpSpPr bwMode="auto">
          <a:xfrm>
            <a:off x="609600" y="6413500"/>
            <a:ext cx="7402513" cy="387350"/>
            <a:chOff x="609600" y="6414018"/>
            <a:chExt cx="7401771" cy="386725"/>
          </a:xfrm>
        </p:grpSpPr>
        <p:pic>
          <p:nvPicPr>
            <p:cNvPr id="32780" name="Picture 2" descr="blue.png"/>
            <p:cNvPicPr>
              <a:picLocks noChangeAspect="1"/>
            </p:cNvPicPr>
            <p:nvPr/>
          </p:nvPicPr>
          <p:blipFill>
            <a:blip r:embed="rId4" cstate="print"/>
            <a:srcRect/>
            <a:stretch>
              <a:fillRect/>
            </a:stretch>
          </p:blipFill>
          <p:spPr bwMode="auto">
            <a:xfrm>
              <a:off x="4343400" y="6419332"/>
              <a:ext cx="1828800" cy="369142"/>
            </a:xfrm>
            <a:prstGeom prst="rect">
              <a:avLst/>
            </a:prstGeom>
            <a:noFill/>
            <a:ln w="9525">
              <a:noFill/>
              <a:miter lim="800000"/>
              <a:headEnd/>
              <a:tailEnd/>
            </a:ln>
          </p:spPr>
        </p:pic>
        <p:pic>
          <p:nvPicPr>
            <p:cNvPr id="32781" name="Picture 4" descr="red.png"/>
            <p:cNvPicPr>
              <a:picLocks noChangeAspect="1"/>
            </p:cNvPicPr>
            <p:nvPr/>
          </p:nvPicPr>
          <p:blipFill>
            <a:blip r:embed="rId5" cstate="print"/>
            <a:srcRect/>
            <a:stretch>
              <a:fillRect/>
            </a:stretch>
          </p:blipFill>
          <p:spPr bwMode="auto">
            <a:xfrm rot="216847" flipV="1">
              <a:off x="6182571" y="6414018"/>
              <a:ext cx="1828800" cy="386725"/>
            </a:xfrm>
            <a:prstGeom prst="rect">
              <a:avLst/>
            </a:prstGeom>
            <a:noFill/>
            <a:ln w="9525">
              <a:noFill/>
              <a:miter lim="800000"/>
              <a:headEnd/>
              <a:tailEnd/>
            </a:ln>
          </p:spPr>
        </p:pic>
        <p:pic>
          <p:nvPicPr>
            <p:cNvPr id="32782" name="Picture 6" descr="black.png"/>
            <p:cNvPicPr>
              <a:picLocks noChangeAspect="1"/>
            </p:cNvPicPr>
            <p:nvPr/>
          </p:nvPicPr>
          <p:blipFill>
            <a:blip r:embed="rId6" cstate="print"/>
            <a:srcRect/>
            <a:stretch>
              <a:fillRect/>
            </a:stretch>
          </p:blipFill>
          <p:spPr bwMode="auto">
            <a:xfrm>
              <a:off x="609600" y="6435574"/>
              <a:ext cx="1828800" cy="363786"/>
            </a:xfrm>
            <a:prstGeom prst="rect">
              <a:avLst/>
            </a:prstGeom>
            <a:noFill/>
            <a:ln w="9525">
              <a:noFill/>
              <a:miter lim="800000"/>
              <a:headEnd/>
              <a:tailEnd/>
            </a:ln>
          </p:spPr>
        </p:pic>
      </p:grpSp>
      <p:grpSp>
        <p:nvGrpSpPr>
          <p:cNvPr id="32775" name="Group 22"/>
          <p:cNvGrpSpPr>
            <a:grpSpLocks/>
          </p:cNvGrpSpPr>
          <p:nvPr/>
        </p:nvGrpSpPr>
        <p:grpSpPr bwMode="auto">
          <a:xfrm>
            <a:off x="204788" y="457200"/>
            <a:ext cx="9015412" cy="5321300"/>
            <a:chOff x="204927" y="457200"/>
            <a:chExt cx="9015273" cy="5321300"/>
          </a:xfrm>
        </p:grpSpPr>
        <p:pic>
          <p:nvPicPr>
            <p:cNvPr id="32778" name="Picture 1" descr="Warm-up.gif"/>
            <p:cNvPicPr>
              <a:picLocks noChangeAspect="1"/>
            </p:cNvPicPr>
            <p:nvPr/>
          </p:nvPicPr>
          <p:blipFill>
            <a:blip r:embed="rId7" cstate="print"/>
            <a:srcRect/>
            <a:stretch>
              <a:fillRect/>
            </a:stretch>
          </p:blipFill>
          <p:spPr bwMode="auto">
            <a:xfrm>
              <a:off x="7346000" y="4419600"/>
              <a:ext cx="1569400" cy="1358900"/>
            </a:xfrm>
            <a:prstGeom prst="rect">
              <a:avLst/>
            </a:prstGeom>
            <a:noFill/>
            <a:ln w="9525">
              <a:noFill/>
              <a:miter lim="800000"/>
              <a:headEnd/>
              <a:tailEnd/>
            </a:ln>
          </p:spPr>
        </p:pic>
        <p:sp>
          <p:nvSpPr>
            <p:cNvPr id="32779" name="TextBox 9"/>
            <p:cNvSpPr txBox="1">
              <a:spLocks noChangeArrowheads="1"/>
            </p:cNvSpPr>
            <p:nvPr/>
          </p:nvSpPr>
          <p:spPr bwMode="auto">
            <a:xfrm>
              <a:off x="204927" y="457200"/>
              <a:ext cx="9015273" cy="1323439"/>
            </a:xfrm>
            <a:prstGeom prst="rect">
              <a:avLst/>
            </a:prstGeom>
            <a:noFill/>
            <a:ln w="9525">
              <a:noFill/>
              <a:miter lim="800000"/>
              <a:headEnd/>
              <a:tailEnd/>
            </a:ln>
          </p:spPr>
          <p:txBody>
            <a:bodyPr>
              <a:spAutoFit/>
            </a:bodyPr>
            <a:lstStyle/>
            <a:p>
              <a:r>
                <a:rPr lang="en-US" sz="4000" b="1"/>
                <a:t>With your partner, write an </a:t>
              </a:r>
              <a:r>
                <a:rPr lang="en-US" sz="4000" b="1" u="sng"/>
                <a:t>equivalent expression </a:t>
              </a:r>
              <a:r>
                <a:rPr lang="en-US" sz="4000" b="1"/>
                <a:t>for the following:</a:t>
              </a:r>
            </a:p>
          </p:txBody>
        </p:sp>
      </p:grpSp>
      <p:sp>
        <p:nvSpPr>
          <p:cNvPr id="27" name="TextBox 26"/>
          <p:cNvSpPr txBox="1"/>
          <p:nvPr/>
        </p:nvSpPr>
        <p:spPr>
          <a:xfrm>
            <a:off x="457200" y="2446338"/>
            <a:ext cx="8458200" cy="677862"/>
          </a:xfrm>
          <a:prstGeom prst="rect">
            <a:avLst/>
          </a:prstGeom>
          <a:ln w="44450"/>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sz="3800" dirty="0"/>
              <a:t>Definition: two expressions that are equal</a:t>
            </a:r>
          </a:p>
        </p:txBody>
      </p:sp>
      <p:sp>
        <p:nvSpPr>
          <p:cNvPr id="32777" name="TextBox 27">
            <a:hlinkClick r:id="rId8" action="ppaction://hlinksldjump"/>
          </p:cNvPr>
          <p:cNvSpPr txBox="1">
            <a:spLocks noChangeArrowheads="1"/>
          </p:cNvSpPr>
          <p:nvPr/>
        </p:nvSpPr>
        <p:spPr bwMode="auto">
          <a:xfrm>
            <a:off x="2876550" y="5054600"/>
            <a:ext cx="3143250" cy="522288"/>
          </a:xfrm>
          <a:prstGeom prst="rect">
            <a:avLst/>
          </a:prstGeom>
          <a:solidFill>
            <a:schemeClr val="bg1"/>
          </a:solidFill>
          <a:ln w="9525">
            <a:noFill/>
            <a:miter lim="800000"/>
            <a:headEnd/>
            <a:tailEnd/>
          </a:ln>
        </p:spPr>
        <p:txBody>
          <a:bodyPr>
            <a:spAutoFit/>
          </a:bodyPr>
          <a:lstStyle/>
          <a:p>
            <a:pPr algn="ctr"/>
            <a:r>
              <a:rPr lang="en-US" sz="2800" u="sng"/>
              <a:t>Press to go back</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age Title"/>
          <p:cNvSpPr>
            <a:spLocks noGrp="1"/>
          </p:cNvSpPr>
          <p:nvPr>
            <p:ph type="title" idx="4294967295"/>
          </p:nvPr>
        </p:nvSpPr>
        <p:spPr>
          <a:xfrm>
            <a:off x="152400" y="-76200"/>
            <a:ext cx="8229600" cy="639763"/>
          </a:xfrm>
        </p:spPr>
        <p:txBody>
          <a:bodyPr/>
          <a:lstStyle/>
          <a:p>
            <a:pPr algn="l"/>
            <a:r>
              <a:rPr lang="en-US" sz="3200" b="1" smtClean="0">
                <a:solidFill>
                  <a:schemeClr val="bg1"/>
                </a:solidFill>
              </a:rPr>
              <a:t>Practice- Partners</a:t>
            </a:r>
          </a:p>
        </p:txBody>
      </p:sp>
      <p:sp>
        <p:nvSpPr>
          <p:cNvPr id="33795" name="Slide Number Placeholder 4"/>
          <p:cNvSpPr>
            <a:spLocks noGrp="1"/>
          </p:cNvSpPr>
          <p:nvPr>
            <p:ph type="sldNum" sz="quarter" idx="12"/>
          </p:nvPr>
        </p:nvSpPr>
        <p:spPr bwMode="auto">
          <a:noFill/>
          <a:ln>
            <a:miter lim="800000"/>
            <a:headEnd/>
            <a:tailEnd/>
          </a:ln>
        </p:spPr>
        <p:txBody>
          <a:bodyPr/>
          <a:lstStyle/>
          <a:p>
            <a:pPr algn="ctr"/>
            <a:fld id="{BCBB0DA2-4EAE-434B-932F-2F8FEBB46359}" type="slidenum">
              <a:rPr lang="en-US">
                <a:cs typeface="Arial" charset="0"/>
              </a:rPr>
              <a:pPr algn="ctr"/>
              <a:t>22</a:t>
            </a:fld>
            <a:endParaRPr lang="en-US">
              <a:cs typeface="Arial" charset="0"/>
            </a:endParaRPr>
          </a:p>
        </p:txBody>
      </p:sp>
      <p:sp>
        <p:nvSpPr>
          <p:cNvPr id="19" name="Agenda Link">
            <a:hlinkClick r:id="rId4"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sz="1800"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76200" y="563563"/>
            <a:ext cx="8991600" cy="5319712"/>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sz="1800">
              <a:latin typeface="Calibri" charset="0"/>
              <a:ea typeface="ＭＳ Ｐゴシック" charset="-128"/>
            </a:endParaRPr>
          </a:p>
        </p:txBody>
      </p:sp>
      <p:grpSp>
        <p:nvGrpSpPr>
          <p:cNvPr id="33798" name="Group 5"/>
          <p:cNvGrpSpPr>
            <a:grpSpLocks/>
          </p:cNvGrpSpPr>
          <p:nvPr/>
        </p:nvGrpSpPr>
        <p:grpSpPr bwMode="auto">
          <a:xfrm>
            <a:off x="609600" y="6413500"/>
            <a:ext cx="7402513" cy="387350"/>
            <a:chOff x="609600" y="6414018"/>
            <a:chExt cx="7401771" cy="386725"/>
          </a:xfrm>
        </p:grpSpPr>
        <p:pic>
          <p:nvPicPr>
            <p:cNvPr id="33840" name="Picture 7" descr="blue.png"/>
            <p:cNvPicPr>
              <a:picLocks noChangeAspect="1"/>
            </p:cNvPicPr>
            <p:nvPr/>
          </p:nvPicPr>
          <p:blipFill>
            <a:blip r:embed="rId5" cstate="print"/>
            <a:srcRect/>
            <a:stretch>
              <a:fillRect/>
            </a:stretch>
          </p:blipFill>
          <p:spPr bwMode="auto">
            <a:xfrm>
              <a:off x="4343400" y="6419332"/>
              <a:ext cx="1828800" cy="369142"/>
            </a:xfrm>
            <a:prstGeom prst="rect">
              <a:avLst/>
            </a:prstGeom>
            <a:noFill/>
            <a:ln w="9525">
              <a:noFill/>
              <a:miter lim="800000"/>
              <a:headEnd/>
              <a:tailEnd/>
            </a:ln>
          </p:spPr>
        </p:pic>
        <p:pic>
          <p:nvPicPr>
            <p:cNvPr id="33841" name="Picture 8" descr="red.png"/>
            <p:cNvPicPr>
              <a:picLocks noChangeAspect="1"/>
            </p:cNvPicPr>
            <p:nvPr/>
          </p:nvPicPr>
          <p:blipFill>
            <a:blip r:embed="rId6" cstate="print"/>
            <a:srcRect/>
            <a:stretch>
              <a:fillRect/>
            </a:stretch>
          </p:blipFill>
          <p:spPr bwMode="auto">
            <a:xfrm rot="216847" flipV="1">
              <a:off x="6182571" y="6414018"/>
              <a:ext cx="1828800" cy="386725"/>
            </a:xfrm>
            <a:prstGeom prst="rect">
              <a:avLst/>
            </a:prstGeom>
            <a:noFill/>
            <a:ln w="9525">
              <a:noFill/>
              <a:miter lim="800000"/>
              <a:headEnd/>
              <a:tailEnd/>
            </a:ln>
          </p:spPr>
        </p:pic>
        <p:pic>
          <p:nvPicPr>
            <p:cNvPr id="33842" name="Picture 9" descr="black.png"/>
            <p:cNvPicPr>
              <a:picLocks noChangeAspect="1"/>
            </p:cNvPicPr>
            <p:nvPr/>
          </p:nvPicPr>
          <p:blipFill>
            <a:blip r:embed="rId7" cstate="print"/>
            <a:srcRect/>
            <a:stretch>
              <a:fillRect/>
            </a:stretch>
          </p:blipFill>
          <p:spPr bwMode="auto">
            <a:xfrm>
              <a:off x="609600" y="6435574"/>
              <a:ext cx="1828800" cy="363786"/>
            </a:xfrm>
            <a:prstGeom prst="rect">
              <a:avLst/>
            </a:prstGeom>
            <a:noFill/>
            <a:ln w="9525">
              <a:noFill/>
              <a:miter lim="800000"/>
              <a:headEnd/>
              <a:tailEnd/>
            </a:ln>
          </p:spPr>
        </p:pic>
      </p:grpSp>
      <p:grpSp>
        <p:nvGrpSpPr>
          <p:cNvPr id="33799" name="Group 19"/>
          <p:cNvGrpSpPr>
            <a:grpSpLocks/>
          </p:cNvGrpSpPr>
          <p:nvPr/>
        </p:nvGrpSpPr>
        <p:grpSpPr bwMode="auto">
          <a:xfrm>
            <a:off x="215900" y="533400"/>
            <a:ext cx="8255000" cy="4191000"/>
            <a:chOff x="216274" y="533400"/>
            <a:chExt cx="8255000" cy="4191000"/>
          </a:xfrm>
        </p:grpSpPr>
        <p:sp>
          <p:nvSpPr>
            <p:cNvPr id="33833" name="Text Box 2"/>
            <p:cNvSpPr txBox="1">
              <a:spLocks noChangeArrowheads="1"/>
            </p:cNvSpPr>
            <p:nvPr/>
          </p:nvSpPr>
          <p:spPr bwMode="auto">
            <a:xfrm>
              <a:off x="216274" y="533400"/>
              <a:ext cx="8255000" cy="4191000"/>
            </a:xfrm>
            <a:prstGeom prst="rect">
              <a:avLst/>
            </a:prstGeom>
            <a:noFill/>
            <a:ln w="9525">
              <a:noFill/>
              <a:miter lim="800000"/>
              <a:headEnd/>
              <a:tailEnd/>
            </a:ln>
          </p:spPr>
          <p:txBody>
            <a:bodyPr tIns="91440" bIns="91440"/>
            <a:lstStyle/>
            <a:p>
              <a:r>
                <a:rPr lang="en-US" sz="3200" b="1">
                  <a:latin typeface="Cambria" pitchFamily="18" charset="0"/>
                  <a:cs typeface="Times New Roman" pitchFamily="18" charset="0"/>
                </a:rPr>
                <a:t>I.  Model the following expression by drawing squares.                    Let                    = x</a:t>
              </a:r>
            </a:p>
            <a:p>
              <a:r>
                <a:rPr lang="en-US" sz="3200" b="1">
                  <a:latin typeface="Cambria" pitchFamily="18" charset="0"/>
                  <a:cs typeface="Times New Roman" pitchFamily="18" charset="0"/>
                </a:rPr>
                <a:t> 	                                                                        = y</a:t>
              </a:r>
              <a:endParaRPr lang="en-US" sz="3200" b="1">
                <a:latin typeface="Times New Roman" pitchFamily="18" charset="0"/>
                <a:cs typeface="Times New Roman" pitchFamily="18" charset="0"/>
              </a:endParaRPr>
            </a:p>
            <a:p>
              <a:r>
                <a:rPr lang="en-US" sz="3200" b="1">
                  <a:latin typeface="Cambria" pitchFamily="18" charset="0"/>
                  <a:cs typeface="Times New Roman" pitchFamily="18" charset="0"/>
                </a:rPr>
                <a:t>a.  </a:t>
              </a:r>
            </a:p>
            <a:p>
              <a:endParaRPr lang="en-US" sz="3200" b="1">
                <a:latin typeface="Cambria" pitchFamily="18" charset="0"/>
                <a:cs typeface="Times New Roman" pitchFamily="18" charset="0"/>
              </a:endParaRPr>
            </a:p>
            <a:p>
              <a:endParaRPr lang="en-US" sz="3200" b="1">
                <a:latin typeface="Cambria" pitchFamily="18" charset="0"/>
                <a:cs typeface="Times New Roman" pitchFamily="18" charset="0"/>
              </a:endParaRPr>
            </a:p>
            <a:p>
              <a:endParaRPr lang="en-US" sz="3200" b="1">
                <a:latin typeface="Cambria" pitchFamily="18" charset="0"/>
                <a:cs typeface="Times New Roman" pitchFamily="18" charset="0"/>
              </a:endParaRPr>
            </a:p>
            <a:p>
              <a:r>
                <a:rPr lang="en-US" sz="3200" b="1">
                  <a:latin typeface="Cambria" pitchFamily="18" charset="0"/>
                  <a:cs typeface="Times New Roman" pitchFamily="18" charset="0"/>
                </a:rPr>
                <a:t>b.                                                                                                                              </a:t>
              </a:r>
            </a:p>
            <a:p>
              <a:endParaRPr lang="en-US" sz="3200" b="1">
                <a:latin typeface="Cambria" pitchFamily="18" charset="0"/>
                <a:cs typeface="Times New Roman" pitchFamily="18" charset="0"/>
              </a:endParaRPr>
            </a:p>
            <a:p>
              <a:endParaRPr lang="en-US" sz="3200" b="1">
                <a:latin typeface="Cambria" pitchFamily="18" charset="0"/>
                <a:cs typeface="Times New Roman" pitchFamily="18" charset="0"/>
              </a:endParaRPr>
            </a:p>
            <a:p>
              <a:r>
                <a:rPr lang="en-US" sz="3200" b="1">
                  <a:latin typeface="Cambria" pitchFamily="18" charset="0"/>
                  <a:cs typeface="Times New Roman" pitchFamily="18" charset="0"/>
                </a:rPr>
                <a:t>  </a:t>
              </a:r>
              <a:endParaRPr lang="en-US" sz="3200" b="1">
                <a:latin typeface="Times New Roman" pitchFamily="18" charset="0"/>
                <a:cs typeface="Times New Roman" pitchFamily="18" charset="0"/>
              </a:endParaRPr>
            </a:p>
          </p:txBody>
        </p:sp>
        <p:grpSp>
          <p:nvGrpSpPr>
            <p:cNvPr id="33834" name="Group 10"/>
            <p:cNvGrpSpPr>
              <a:grpSpLocks/>
            </p:cNvGrpSpPr>
            <p:nvPr/>
          </p:nvGrpSpPr>
          <p:grpSpPr bwMode="auto">
            <a:xfrm>
              <a:off x="6959263" y="1219200"/>
              <a:ext cx="508337" cy="1143002"/>
              <a:chOff x="2438583" y="1374508"/>
              <a:chExt cx="914400" cy="2298157"/>
            </a:xfrm>
          </p:grpSpPr>
          <p:sp>
            <p:nvSpPr>
              <p:cNvPr id="12" name="Rounded Rectangle 11"/>
              <p:cNvSpPr>
                <a:spLocks noChangeArrowheads="1"/>
              </p:cNvSpPr>
              <p:nvPr/>
            </p:nvSpPr>
            <p:spPr bwMode="auto">
              <a:xfrm>
                <a:off x="2439862" y="1374508"/>
                <a:ext cx="913794" cy="912877"/>
              </a:xfrm>
              <a:prstGeom prst="roundRect">
                <a:avLst>
                  <a:gd name="adj" fmla="val 16667"/>
                </a:avLst>
              </a:prstGeom>
              <a:solidFill>
                <a:srgbClr val="FFFF00"/>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sz="1800" dirty="0">
                  <a:solidFill>
                    <a:srgbClr val="FFFF00"/>
                  </a:solidFill>
                  <a:latin typeface="+mn-lt"/>
                  <a:ea typeface="+mn-ea"/>
                </a:endParaRPr>
              </a:p>
            </p:txBody>
          </p:sp>
          <p:sp>
            <p:nvSpPr>
              <p:cNvPr id="33839" name="TextBox 12"/>
              <p:cNvSpPr txBox="1">
                <a:spLocks noChangeArrowheads="1"/>
              </p:cNvSpPr>
              <p:nvPr/>
            </p:nvSpPr>
            <p:spPr bwMode="auto">
              <a:xfrm>
                <a:off x="2667000" y="2735759"/>
                <a:ext cx="457200" cy="936906"/>
              </a:xfrm>
              <a:prstGeom prst="rect">
                <a:avLst/>
              </a:prstGeom>
              <a:noFill/>
              <a:ln w="9525">
                <a:noFill/>
                <a:miter lim="800000"/>
                <a:headEnd/>
                <a:tailEnd/>
              </a:ln>
            </p:spPr>
            <p:txBody>
              <a:bodyPr>
                <a:spAutoFit/>
              </a:bodyPr>
              <a:lstStyle/>
              <a:p>
                <a:endParaRPr lang="en-US" sz="4400" b="1" i="1"/>
              </a:p>
            </p:txBody>
          </p:sp>
        </p:grpSp>
        <p:grpSp>
          <p:nvGrpSpPr>
            <p:cNvPr id="33835" name="Group 13"/>
            <p:cNvGrpSpPr>
              <a:grpSpLocks/>
            </p:cNvGrpSpPr>
            <p:nvPr/>
          </p:nvGrpSpPr>
          <p:grpSpPr bwMode="auto">
            <a:xfrm>
              <a:off x="6959263" y="1752600"/>
              <a:ext cx="508337" cy="1143002"/>
              <a:chOff x="2438583" y="1374508"/>
              <a:chExt cx="914400" cy="2298157"/>
            </a:xfrm>
          </p:grpSpPr>
          <p:sp>
            <p:nvSpPr>
              <p:cNvPr id="15" name="Rounded Rectangle 14"/>
              <p:cNvSpPr>
                <a:spLocks noChangeArrowheads="1"/>
              </p:cNvSpPr>
              <p:nvPr/>
            </p:nvSpPr>
            <p:spPr bwMode="auto">
              <a:xfrm>
                <a:off x="2439862" y="1374508"/>
                <a:ext cx="913794" cy="912877"/>
              </a:xfrm>
              <a:prstGeom prst="roundRect">
                <a:avLst>
                  <a:gd name="adj" fmla="val 16667"/>
                </a:avLst>
              </a:prstGeom>
              <a:solidFill>
                <a:schemeClr val="bg1"/>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33837" name="TextBox 15"/>
              <p:cNvSpPr txBox="1">
                <a:spLocks noChangeArrowheads="1"/>
              </p:cNvSpPr>
              <p:nvPr/>
            </p:nvSpPr>
            <p:spPr bwMode="auto">
              <a:xfrm>
                <a:off x="2667000" y="2735759"/>
                <a:ext cx="457200" cy="936906"/>
              </a:xfrm>
              <a:prstGeom prst="rect">
                <a:avLst/>
              </a:prstGeom>
              <a:noFill/>
              <a:ln w="9525">
                <a:noFill/>
                <a:miter lim="800000"/>
                <a:headEnd/>
                <a:tailEnd/>
              </a:ln>
            </p:spPr>
            <p:txBody>
              <a:bodyPr>
                <a:spAutoFit/>
              </a:bodyPr>
              <a:lstStyle/>
              <a:p>
                <a:endParaRPr lang="en-US" sz="4400" b="1" i="1"/>
              </a:p>
            </p:txBody>
          </p:sp>
        </p:grpSp>
      </p:grpSp>
      <p:graphicFrame>
        <p:nvGraphicFramePr>
          <p:cNvPr id="33800" name="Object 2"/>
          <p:cNvGraphicFramePr>
            <a:graphicFrameLocks noChangeAspect="1"/>
          </p:cNvGraphicFramePr>
          <p:nvPr/>
        </p:nvGraphicFramePr>
        <p:xfrm>
          <a:off x="838200" y="2209800"/>
          <a:ext cx="1355725" cy="463550"/>
        </p:xfrm>
        <a:graphic>
          <a:graphicData uri="http://schemas.openxmlformats.org/presentationml/2006/ole">
            <mc:AlternateContent xmlns:mc="http://schemas.openxmlformats.org/markup-compatibility/2006">
              <mc:Choice xmlns:v="urn:schemas-microsoft-com:vml" Requires="v">
                <p:oleObj spid="_x0000_s33802" name="Equation" r:id="rId8" imgW="482600" imgH="165100" progId="Equation.3">
                  <p:embed/>
                </p:oleObj>
              </mc:Choice>
              <mc:Fallback>
                <p:oleObj name="Equation" r:id="rId8" imgW="482600" imgH="165100" progId="Equation.3">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 y="2209800"/>
                        <a:ext cx="13557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3801" name="Object 3"/>
          <p:cNvGraphicFramePr>
            <a:graphicFrameLocks noChangeAspect="1"/>
          </p:cNvGraphicFramePr>
          <p:nvPr/>
        </p:nvGraphicFramePr>
        <p:xfrm>
          <a:off x="838200" y="4108450"/>
          <a:ext cx="2882900" cy="463550"/>
        </p:xfrm>
        <a:graphic>
          <a:graphicData uri="http://schemas.openxmlformats.org/presentationml/2006/ole">
            <mc:AlternateContent xmlns:mc="http://schemas.openxmlformats.org/markup-compatibility/2006">
              <mc:Choice xmlns:v="urn:schemas-microsoft-com:vml" Requires="v">
                <p:oleObj spid="_x0000_s33803" name="Equation" r:id="rId10" imgW="1028700" imgH="165100" progId="Equation.3">
                  <p:embed/>
                </p:oleObj>
              </mc:Choice>
              <mc:Fallback>
                <p:oleObj name="Equation" r:id="rId10" imgW="1028700" imgH="165100" progId="Equation.3">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200" y="4108450"/>
                        <a:ext cx="2882900"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6" name="Group 37"/>
          <p:cNvGrpSpPr>
            <a:grpSpLocks/>
          </p:cNvGrpSpPr>
          <p:nvPr/>
        </p:nvGrpSpPr>
        <p:grpSpPr bwMode="auto">
          <a:xfrm>
            <a:off x="444500" y="2743200"/>
            <a:ext cx="5956300" cy="1000125"/>
            <a:chOff x="457200" y="3551612"/>
            <a:chExt cx="5956466" cy="999375"/>
          </a:xfrm>
        </p:grpSpPr>
        <p:grpSp>
          <p:nvGrpSpPr>
            <p:cNvPr id="33822" name="Group 35"/>
            <p:cNvGrpSpPr>
              <a:grpSpLocks/>
            </p:cNvGrpSpPr>
            <p:nvPr/>
          </p:nvGrpSpPr>
          <p:grpSpPr bwMode="auto">
            <a:xfrm>
              <a:off x="1015663" y="3758912"/>
              <a:ext cx="5080337" cy="584776"/>
              <a:chOff x="457200" y="2667000"/>
              <a:chExt cx="5080337" cy="584776"/>
            </a:xfrm>
          </p:grpSpPr>
          <p:sp>
            <p:nvSpPr>
              <p:cNvPr id="27" name="Rounded Rectangle 26"/>
              <p:cNvSpPr>
                <a:spLocks noChangeArrowheads="1"/>
              </p:cNvSpPr>
              <p:nvPr/>
            </p:nvSpPr>
            <p:spPr bwMode="auto">
              <a:xfrm>
                <a:off x="3581840" y="2769030"/>
                <a:ext cx="508014" cy="453684"/>
              </a:xfrm>
              <a:prstGeom prst="roundRect">
                <a:avLst>
                  <a:gd name="adj" fmla="val 16667"/>
                </a:avLst>
              </a:prstGeom>
              <a:solidFill>
                <a:srgbClr val="FFFF00"/>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sz="1800" dirty="0">
                  <a:solidFill>
                    <a:srgbClr val="FFFF00"/>
                  </a:solidFill>
                  <a:latin typeface="+mn-lt"/>
                  <a:ea typeface="+mn-ea"/>
                </a:endParaRPr>
              </a:p>
            </p:txBody>
          </p:sp>
          <p:sp>
            <p:nvSpPr>
              <p:cNvPr id="28" name="Rounded Rectangle 27"/>
              <p:cNvSpPr>
                <a:spLocks noChangeArrowheads="1"/>
              </p:cNvSpPr>
              <p:nvPr/>
            </p:nvSpPr>
            <p:spPr bwMode="auto">
              <a:xfrm>
                <a:off x="2972223" y="2769030"/>
                <a:ext cx="508014" cy="453684"/>
              </a:xfrm>
              <a:prstGeom prst="roundRect">
                <a:avLst>
                  <a:gd name="adj" fmla="val 16667"/>
                </a:avLst>
              </a:prstGeom>
              <a:solidFill>
                <a:srgbClr val="FFFF00"/>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sz="1800" dirty="0">
                  <a:solidFill>
                    <a:srgbClr val="FFFF00"/>
                  </a:solidFill>
                  <a:latin typeface="+mn-lt"/>
                  <a:ea typeface="+mn-ea"/>
                </a:endParaRPr>
              </a:p>
            </p:txBody>
          </p:sp>
          <p:sp>
            <p:nvSpPr>
              <p:cNvPr id="29" name="Rounded Rectangle 28"/>
              <p:cNvSpPr>
                <a:spLocks noChangeArrowheads="1"/>
              </p:cNvSpPr>
              <p:nvPr/>
            </p:nvSpPr>
            <p:spPr bwMode="auto">
              <a:xfrm>
                <a:off x="2337206" y="2756340"/>
                <a:ext cx="508014" cy="453684"/>
              </a:xfrm>
              <a:prstGeom prst="roundRect">
                <a:avLst>
                  <a:gd name="adj" fmla="val 16667"/>
                </a:avLst>
              </a:prstGeom>
              <a:solidFill>
                <a:srgbClr val="FFFF00"/>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sz="1800" dirty="0">
                  <a:solidFill>
                    <a:srgbClr val="FFFF00"/>
                  </a:solidFill>
                  <a:latin typeface="+mn-lt"/>
                  <a:ea typeface="+mn-ea"/>
                </a:endParaRPr>
              </a:p>
            </p:txBody>
          </p:sp>
          <p:sp>
            <p:nvSpPr>
              <p:cNvPr id="30" name="Rounded Rectangle 29"/>
              <p:cNvSpPr>
                <a:spLocks noChangeArrowheads="1"/>
              </p:cNvSpPr>
              <p:nvPr/>
            </p:nvSpPr>
            <p:spPr bwMode="auto">
              <a:xfrm>
                <a:off x="1702188" y="2756340"/>
                <a:ext cx="508014" cy="453684"/>
              </a:xfrm>
              <a:prstGeom prst="roundRect">
                <a:avLst>
                  <a:gd name="adj" fmla="val 16667"/>
                </a:avLst>
              </a:prstGeom>
              <a:solidFill>
                <a:srgbClr val="FFFF00"/>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sz="1800" dirty="0">
                  <a:solidFill>
                    <a:srgbClr val="FFFF00"/>
                  </a:solidFill>
                  <a:latin typeface="+mn-lt"/>
                  <a:ea typeface="+mn-ea"/>
                </a:endParaRPr>
              </a:p>
            </p:txBody>
          </p:sp>
          <p:sp>
            <p:nvSpPr>
              <p:cNvPr id="31" name="Rounded Rectangle 30"/>
              <p:cNvSpPr>
                <a:spLocks noChangeArrowheads="1"/>
              </p:cNvSpPr>
              <p:nvPr/>
            </p:nvSpPr>
            <p:spPr bwMode="auto">
              <a:xfrm>
                <a:off x="1067170" y="2756340"/>
                <a:ext cx="508014" cy="453684"/>
              </a:xfrm>
              <a:prstGeom prst="roundRect">
                <a:avLst>
                  <a:gd name="adj" fmla="val 16667"/>
                </a:avLst>
              </a:prstGeom>
              <a:solidFill>
                <a:srgbClr val="FFFF00"/>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sz="1800" dirty="0">
                  <a:solidFill>
                    <a:srgbClr val="FFFF00"/>
                  </a:solidFill>
                  <a:latin typeface="+mn-lt"/>
                  <a:ea typeface="+mn-ea"/>
                </a:endParaRPr>
              </a:p>
            </p:txBody>
          </p:sp>
          <p:sp>
            <p:nvSpPr>
              <p:cNvPr id="32" name="Rounded Rectangle 31"/>
              <p:cNvSpPr>
                <a:spLocks noChangeArrowheads="1"/>
              </p:cNvSpPr>
              <p:nvPr/>
            </p:nvSpPr>
            <p:spPr bwMode="auto">
              <a:xfrm>
                <a:off x="457553" y="2743649"/>
                <a:ext cx="508014" cy="453684"/>
              </a:xfrm>
              <a:prstGeom prst="roundRect">
                <a:avLst>
                  <a:gd name="adj" fmla="val 16667"/>
                </a:avLst>
              </a:prstGeom>
              <a:solidFill>
                <a:srgbClr val="FFFF00"/>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sz="1800" dirty="0">
                  <a:solidFill>
                    <a:srgbClr val="FFFF00"/>
                  </a:solidFill>
                  <a:latin typeface="+mn-lt"/>
                  <a:ea typeface="+mn-ea"/>
                </a:endParaRPr>
              </a:p>
            </p:txBody>
          </p:sp>
          <p:sp>
            <p:nvSpPr>
              <p:cNvPr id="33" name="Rounded Rectangle 32"/>
              <p:cNvSpPr>
                <a:spLocks noChangeArrowheads="1"/>
              </p:cNvSpPr>
              <p:nvPr/>
            </p:nvSpPr>
            <p:spPr bwMode="auto">
              <a:xfrm>
                <a:off x="5029681" y="2769030"/>
                <a:ext cx="508014" cy="453684"/>
              </a:xfrm>
              <a:prstGeom prst="roundRect">
                <a:avLst>
                  <a:gd name="adj" fmla="val 16667"/>
                </a:avLst>
              </a:prstGeom>
              <a:solidFill>
                <a:schemeClr val="bg1"/>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34" name="Rounded Rectangle 33"/>
              <p:cNvSpPr>
                <a:spLocks noChangeArrowheads="1"/>
              </p:cNvSpPr>
              <p:nvPr/>
            </p:nvSpPr>
            <p:spPr bwMode="auto">
              <a:xfrm>
                <a:off x="4445464" y="2769030"/>
                <a:ext cx="508014" cy="453684"/>
              </a:xfrm>
              <a:prstGeom prst="roundRect">
                <a:avLst>
                  <a:gd name="adj" fmla="val 16667"/>
                </a:avLst>
              </a:prstGeom>
              <a:solidFill>
                <a:schemeClr val="bg1"/>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33832" name="TextBox 34"/>
              <p:cNvSpPr txBox="1">
                <a:spLocks noChangeArrowheads="1"/>
              </p:cNvSpPr>
              <p:nvPr/>
            </p:nvSpPr>
            <p:spPr bwMode="auto">
              <a:xfrm>
                <a:off x="4013200" y="2667000"/>
                <a:ext cx="508337" cy="584776"/>
              </a:xfrm>
              <a:prstGeom prst="rect">
                <a:avLst/>
              </a:prstGeom>
              <a:noFill/>
              <a:ln w="9525">
                <a:noFill/>
                <a:miter lim="800000"/>
                <a:headEnd/>
                <a:tailEnd/>
              </a:ln>
            </p:spPr>
            <p:txBody>
              <a:bodyPr>
                <a:spAutoFit/>
              </a:bodyPr>
              <a:lstStyle/>
              <a:p>
                <a:pPr algn="ctr"/>
                <a:r>
                  <a:rPr lang="en-US" sz="3200" b="1"/>
                  <a:t>+</a:t>
                </a:r>
              </a:p>
            </p:txBody>
          </p:sp>
        </p:grpSp>
        <p:sp>
          <p:nvSpPr>
            <p:cNvPr id="33823" name="TextBox 36"/>
            <p:cNvSpPr txBox="1">
              <a:spLocks noChangeArrowheads="1"/>
            </p:cNvSpPr>
            <p:nvPr/>
          </p:nvSpPr>
          <p:spPr bwMode="auto">
            <a:xfrm>
              <a:off x="457200" y="3551612"/>
              <a:ext cx="5956466" cy="999375"/>
            </a:xfrm>
            <a:prstGeom prst="rect">
              <a:avLst/>
            </a:prstGeom>
            <a:noFill/>
            <a:ln w="44450">
              <a:solidFill>
                <a:srgbClr val="FF0000"/>
              </a:solidFill>
              <a:miter lim="800000"/>
              <a:headEnd/>
              <a:tailEnd/>
            </a:ln>
          </p:spPr>
          <p:txBody>
            <a:bodyPr>
              <a:spAutoFit/>
            </a:bodyPr>
            <a:lstStyle/>
            <a:p>
              <a:endParaRPr lang="en-US" sz="1800"/>
            </a:p>
          </p:txBody>
        </p:sp>
      </p:grpSp>
      <p:grpSp>
        <p:nvGrpSpPr>
          <p:cNvPr id="9" name="Group 58"/>
          <p:cNvGrpSpPr>
            <a:grpSpLocks/>
          </p:cNvGrpSpPr>
          <p:nvPr/>
        </p:nvGrpSpPr>
        <p:grpSpPr bwMode="auto">
          <a:xfrm>
            <a:off x="425450" y="4572000"/>
            <a:ext cx="8267700" cy="1000125"/>
            <a:chOff x="424864" y="4791825"/>
            <a:chExt cx="8267866" cy="999375"/>
          </a:xfrm>
        </p:grpSpPr>
        <p:sp>
          <p:nvSpPr>
            <p:cNvPr id="33804" name="TextBox 40"/>
            <p:cNvSpPr txBox="1">
              <a:spLocks noChangeArrowheads="1"/>
            </p:cNvSpPr>
            <p:nvPr/>
          </p:nvSpPr>
          <p:spPr bwMode="auto">
            <a:xfrm>
              <a:off x="424864" y="4791825"/>
              <a:ext cx="8267866" cy="999375"/>
            </a:xfrm>
            <a:prstGeom prst="rect">
              <a:avLst/>
            </a:prstGeom>
            <a:noFill/>
            <a:ln w="44450">
              <a:solidFill>
                <a:srgbClr val="FF0000"/>
              </a:solidFill>
              <a:miter lim="800000"/>
              <a:headEnd/>
              <a:tailEnd/>
            </a:ln>
          </p:spPr>
          <p:txBody>
            <a:bodyPr>
              <a:spAutoFit/>
            </a:bodyPr>
            <a:lstStyle/>
            <a:p>
              <a:endParaRPr lang="en-US" sz="1800"/>
            </a:p>
          </p:txBody>
        </p:sp>
        <p:grpSp>
          <p:nvGrpSpPr>
            <p:cNvPr id="33805" name="Group 57"/>
            <p:cNvGrpSpPr>
              <a:grpSpLocks/>
            </p:cNvGrpSpPr>
            <p:nvPr/>
          </p:nvGrpSpPr>
          <p:grpSpPr bwMode="auto">
            <a:xfrm>
              <a:off x="571331" y="5023948"/>
              <a:ext cx="7963069" cy="614852"/>
              <a:chOff x="114131" y="4749224"/>
              <a:chExt cx="7963069" cy="614852"/>
            </a:xfrm>
          </p:grpSpPr>
          <p:grpSp>
            <p:nvGrpSpPr>
              <p:cNvPr id="33806" name="Group 51"/>
              <p:cNvGrpSpPr>
                <a:grpSpLocks/>
              </p:cNvGrpSpPr>
              <p:nvPr/>
            </p:nvGrpSpPr>
            <p:grpSpPr bwMode="auto">
              <a:xfrm>
                <a:off x="2756066" y="4749224"/>
                <a:ext cx="5321134" cy="614852"/>
                <a:chOff x="914400" y="4749224"/>
                <a:chExt cx="5321134" cy="614852"/>
              </a:xfrm>
            </p:grpSpPr>
            <p:sp>
              <p:nvSpPr>
                <p:cNvPr id="42" name="Rounded Rectangle 41"/>
                <p:cNvSpPr>
                  <a:spLocks noChangeArrowheads="1"/>
                </p:cNvSpPr>
                <p:nvPr/>
              </p:nvSpPr>
              <p:spPr bwMode="auto">
                <a:xfrm>
                  <a:off x="4279272" y="4880367"/>
                  <a:ext cx="508010" cy="455271"/>
                </a:xfrm>
                <a:prstGeom prst="roundRect">
                  <a:avLst>
                    <a:gd name="adj" fmla="val 16667"/>
                  </a:avLst>
                </a:prstGeom>
                <a:noFill/>
                <a:ln w="952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1800" dirty="0">
                    <a:solidFill>
                      <a:srgbClr val="FFFF00"/>
                    </a:solidFill>
                    <a:latin typeface="+mn-lt"/>
                    <a:ea typeface="+mn-ea"/>
                  </a:endParaRPr>
                </a:p>
              </p:txBody>
            </p:sp>
            <p:sp>
              <p:nvSpPr>
                <p:cNvPr id="43" name="Rounded Rectangle 42"/>
                <p:cNvSpPr>
                  <a:spLocks noChangeArrowheads="1"/>
                </p:cNvSpPr>
                <p:nvPr/>
              </p:nvSpPr>
              <p:spPr bwMode="auto">
                <a:xfrm>
                  <a:off x="3669659" y="4880367"/>
                  <a:ext cx="508010" cy="455271"/>
                </a:xfrm>
                <a:prstGeom prst="roundRect">
                  <a:avLst>
                    <a:gd name="adj" fmla="val 16667"/>
                  </a:avLst>
                </a:prstGeom>
                <a:noFill/>
                <a:ln w="952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1800" dirty="0">
                    <a:solidFill>
                      <a:srgbClr val="FFFF00"/>
                    </a:solidFill>
                    <a:latin typeface="+mn-lt"/>
                    <a:ea typeface="+mn-ea"/>
                  </a:endParaRPr>
                </a:p>
              </p:txBody>
            </p:sp>
            <p:sp>
              <p:nvSpPr>
                <p:cNvPr id="44" name="Rounded Rectangle 43"/>
                <p:cNvSpPr>
                  <a:spLocks noChangeArrowheads="1"/>
                </p:cNvSpPr>
                <p:nvPr/>
              </p:nvSpPr>
              <p:spPr bwMode="auto">
                <a:xfrm>
                  <a:off x="3034647" y="4867676"/>
                  <a:ext cx="508010" cy="455271"/>
                </a:xfrm>
                <a:prstGeom prst="roundRect">
                  <a:avLst>
                    <a:gd name="adj" fmla="val 16667"/>
                  </a:avLst>
                </a:prstGeom>
                <a:noFill/>
                <a:ln w="952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1800" dirty="0">
                    <a:solidFill>
                      <a:srgbClr val="FFFF00"/>
                    </a:solidFill>
                    <a:latin typeface="+mn-lt"/>
                    <a:ea typeface="+mn-ea"/>
                  </a:endParaRPr>
                </a:p>
              </p:txBody>
            </p:sp>
            <p:sp>
              <p:nvSpPr>
                <p:cNvPr id="45" name="Rounded Rectangle 44"/>
                <p:cNvSpPr>
                  <a:spLocks noChangeArrowheads="1"/>
                </p:cNvSpPr>
                <p:nvPr/>
              </p:nvSpPr>
              <p:spPr bwMode="auto">
                <a:xfrm>
                  <a:off x="2399634" y="4867676"/>
                  <a:ext cx="508010" cy="455271"/>
                </a:xfrm>
                <a:prstGeom prst="roundRect">
                  <a:avLst>
                    <a:gd name="adj" fmla="val 16667"/>
                  </a:avLst>
                </a:prstGeom>
                <a:noFill/>
                <a:ln w="952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1800" dirty="0">
                    <a:solidFill>
                      <a:srgbClr val="FFFF00"/>
                    </a:solidFill>
                    <a:latin typeface="+mn-lt"/>
                    <a:ea typeface="+mn-ea"/>
                  </a:endParaRPr>
                </a:p>
              </p:txBody>
            </p:sp>
            <p:sp>
              <p:nvSpPr>
                <p:cNvPr id="46" name="Rounded Rectangle 45"/>
                <p:cNvSpPr>
                  <a:spLocks noChangeArrowheads="1"/>
                </p:cNvSpPr>
                <p:nvPr/>
              </p:nvSpPr>
              <p:spPr bwMode="auto">
                <a:xfrm>
                  <a:off x="1764621" y="4867676"/>
                  <a:ext cx="508010" cy="455271"/>
                </a:xfrm>
                <a:prstGeom prst="roundRect">
                  <a:avLst>
                    <a:gd name="adj" fmla="val 16667"/>
                  </a:avLst>
                </a:prstGeom>
                <a:noFill/>
                <a:ln w="952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1800" dirty="0">
                    <a:solidFill>
                      <a:srgbClr val="FFFF00"/>
                    </a:solidFill>
                    <a:latin typeface="+mn-lt"/>
                    <a:ea typeface="+mn-ea"/>
                  </a:endParaRPr>
                </a:p>
              </p:txBody>
            </p:sp>
            <p:sp>
              <p:nvSpPr>
                <p:cNvPr id="47" name="Rounded Rectangle 46"/>
                <p:cNvSpPr>
                  <a:spLocks noChangeArrowheads="1"/>
                </p:cNvSpPr>
                <p:nvPr/>
              </p:nvSpPr>
              <p:spPr bwMode="auto">
                <a:xfrm>
                  <a:off x="913704" y="4854986"/>
                  <a:ext cx="508010" cy="455271"/>
                </a:xfrm>
                <a:prstGeom prst="roundRect">
                  <a:avLst>
                    <a:gd name="adj" fmla="val 16667"/>
                  </a:avLst>
                </a:prstGeom>
                <a:noFill/>
                <a:ln w="952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1800" dirty="0">
                    <a:solidFill>
                      <a:srgbClr val="FFFF00"/>
                    </a:solidFill>
                    <a:latin typeface="+mn-lt"/>
                    <a:ea typeface="+mn-ea"/>
                  </a:endParaRPr>
                </a:p>
              </p:txBody>
            </p:sp>
            <p:sp>
              <p:nvSpPr>
                <p:cNvPr id="48" name="Rounded Rectangle 47"/>
                <p:cNvSpPr>
                  <a:spLocks noChangeArrowheads="1"/>
                </p:cNvSpPr>
                <p:nvPr/>
              </p:nvSpPr>
              <p:spPr bwMode="auto">
                <a:xfrm>
                  <a:off x="5727101" y="4880367"/>
                  <a:ext cx="508010" cy="455271"/>
                </a:xfrm>
                <a:prstGeom prst="roundRect">
                  <a:avLst>
                    <a:gd name="adj" fmla="val 16667"/>
                  </a:avLst>
                </a:prstGeom>
                <a:solidFill>
                  <a:srgbClr val="FFFF00"/>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49" name="Rounded Rectangle 48"/>
                <p:cNvSpPr>
                  <a:spLocks noChangeArrowheads="1"/>
                </p:cNvSpPr>
                <p:nvPr/>
              </p:nvSpPr>
              <p:spPr bwMode="auto">
                <a:xfrm>
                  <a:off x="5142889" y="4880367"/>
                  <a:ext cx="508010" cy="455271"/>
                </a:xfrm>
                <a:prstGeom prst="roundRect">
                  <a:avLst>
                    <a:gd name="adj" fmla="val 16667"/>
                  </a:avLst>
                </a:prstGeom>
                <a:solidFill>
                  <a:srgbClr val="FFFF00"/>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33820" name="TextBox 49"/>
                <p:cNvSpPr txBox="1">
                  <a:spLocks noChangeArrowheads="1"/>
                </p:cNvSpPr>
                <p:nvPr/>
              </p:nvSpPr>
              <p:spPr bwMode="auto">
                <a:xfrm>
                  <a:off x="4711197" y="4779300"/>
                  <a:ext cx="508337" cy="584776"/>
                </a:xfrm>
                <a:prstGeom prst="rect">
                  <a:avLst/>
                </a:prstGeom>
                <a:noFill/>
                <a:ln w="9525">
                  <a:noFill/>
                  <a:miter lim="800000"/>
                  <a:headEnd/>
                  <a:tailEnd/>
                </a:ln>
              </p:spPr>
              <p:txBody>
                <a:bodyPr>
                  <a:spAutoFit/>
                </a:bodyPr>
                <a:lstStyle/>
                <a:p>
                  <a:pPr algn="ctr"/>
                  <a:r>
                    <a:rPr lang="en-US" sz="3200" b="1"/>
                    <a:t>+</a:t>
                  </a:r>
                </a:p>
              </p:txBody>
            </p:sp>
            <p:sp>
              <p:nvSpPr>
                <p:cNvPr id="33821" name="TextBox 50"/>
                <p:cNvSpPr txBox="1">
                  <a:spLocks noChangeArrowheads="1"/>
                </p:cNvSpPr>
                <p:nvPr/>
              </p:nvSpPr>
              <p:spPr bwMode="auto">
                <a:xfrm>
                  <a:off x="1333500" y="4749224"/>
                  <a:ext cx="508337" cy="584776"/>
                </a:xfrm>
                <a:prstGeom prst="rect">
                  <a:avLst/>
                </a:prstGeom>
                <a:noFill/>
                <a:ln w="9525">
                  <a:noFill/>
                  <a:miter lim="800000"/>
                  <a:headEnd/>
                  <a:tailEnd/>
                </a:ln>
              </p:spPr>
              <p:txBody>
                <a:bodyPr>
                  <a:spAutoFit/>
                </a:bodyPr>
                <a:lstStyle/>
                <a:p>
                  <a:pPr algn="ctr"/>
                  <a:r>
                    <a:rPr lang="en-US" sz="3200" b="1"/>
                    <a:t>+</a:t>
                  </a:r>
                </a:p>
              </p:txBody>
            </p:sp>
          </p:grpSp>
          <p:sp>
            <p:nvSpPr>
              <p:cNvPr id="53" name="Rounded Rectangle 52"/>
              <p:cNvSpPr>
                <a:spLocks noChangeArrowheads="1"/>
              </p:cNvSpPr>
              <p:nvPr/>
            </p:nvSpPr>
            <p:spPr bwMode="auto">
              <a:xfrm>
                <a:off x="113717" y="4853399"/>
                <a:ext cx="508010" cy="455272"/>
              </a:xfrm>
              <a:prstGeom prst="roundRect">
                <a:avLst>
                  <a:gd name="adj" fmla="val 16667"/>
                </a:avLst>
              </a:prstGeom>
              <a:solidFill>
                <a:srgbClr val="FFFF00"/>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sz="1800" dirty="0">
                  <a:solidFill>
                    <a:srgbClr val="FFFF00"/>
                  </a:solidFill>
                  <a:latin typeface="+mn-lt"/>
                  <a:ea typeface="+mn-ea"/>
                </a:endParaRPr>
              </a:p>
            </p:txBody>
          </p:sp>
          <p:sp>
            <p:nvSpPr>
              <p:cNvPr id="54" name="Rounded Rectangle 53"/>
              <p:cNvSpPr>
                <a:spLocks noChangeArrowheads="1"/>
              </p:cNvSpPr>
              <p:nvPr/>
            </p:nvSpPr>
            <p:spPr bwMode="auto">
              <a:xfrm>
                <a:off x="685228" y="4854986"/>
                <a:ext cx="508010" cy="455271"/>
              </a:xfrm>
              <a:prstGeom prst="roundRect">
                <a:avLst>
                  <a:gd name="adj" fmla="val 16667"/>
                </a:avLst>
              </a:prstGeom>
              <a:solidFill>
                <a:srgbClr val="FFFF00"/>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sz="1800" dirty="0">
                  <a:solidFill>
                    <a:srgbClr val="FFFF00"/>
                  </a:solidFill>
                  <a:latin typeface="+mn-lt"/>
                  <a:ea typeface="+mn-ea"/>
                </a:endParaRPr>
              </a:p>
            </p:txBody>
          </p:sp>
          <p:sp>
            <p:nvSpPr>
              <p:cNvPr id="55" name="Rounded Rectangle 54"/>
              <p:cNvSpPr>
                <a:spLocks noChangeArrowheads="1"/>
              </p:cNvSpPr>
              <p:nvPr/>
            </p:nvSpPr>
            <p:spPr bwMode="auto">
              <a:xfrm>
                <a:off x="1269440" y="4850226"/>
                <a:ext cx="508010" cy="455272"/>
              </a:xfrm>
              <a:prstGeom prst="roundRect">
                <a:avLst>
                  <a:gd name="adj" fmla="val 16667"/>
                </a:avLst>
              </a:prstGeom>
              <a:solidFill>
                <a:srgbClr val="FFFF00"/>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sz="1800" dirty="0">
                  <a:solidFill>
                    <a:srgbClr val="FFFF00"/>
                  </a:solidFill>
                  <a:latin typeface="+mn-lt"/>
                  <a:ea typeface="+mn-ea"/>
                </a:endParaRPr>
              </a:p>
            </p:txBody>
          </p:sp>
          <p:sp>
            <p:nvSpPr>
              <p:cNvPr id="56" name="Rounded Rectangle 55"/>
              <p:cNvSpPr>
                <a:spLocks noChangeArrowheads="1"/>
              </p:cNvSpPr>
              <p:nvPr/>
            </p:nvSpPr>
            <p:spPr bwMode="auto">
              <a:xfrm>
                <a:off x="1853652" y="4854986"/>
                <a:ext cx="508010" cy="455271"/>
              </a:xfrm>
              <a:prstGeom prst="roundRect">
                <a:avLst>
                  <a:gd name="adj" fmla="val 16667"/>
                </a:avLst>
              </a:prstGeom>
              <a:solidFill>
                <a:srgbClr val="FFFF00"/>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sz="1800" dirty="0">
                  <a:solidFill>
                    <a:srgbClr val="FFFF00"/>
                  </a:solidFill>
                  <a:latin typeface="+mn-lt"/>
                  <a:ea typeface="+mn-ea"/>
                </a:endParaRPr>
              </a:p>
            </p:txBody>
          </p:sp>
          <p:sp>
            <p:nvSpPr>
              <p:cNvPr id="33811" name="TextBox 56"/>
              <p:cNvSpPr txBox="1">
                <a:spLocks noChangeArrowheads="1"/>
              </p:cNvSpPr>
              <p:nvPr/>
            </p:nvSpPr>
            <p:spPr bwMode="auto">
              <a:xfrm>
                <a:off x="2336800" y="4762500"/>
                <a:ext cx="508337" cy="584776"/>
              </a:xfrm>
              <a:prstGeom prst="rect">
                <a:avLst/>
              </a:prstGeom>
              <a:noFill/>
              <a:ln w="9525">
                <a:noFill/>
                <a:miter lim="800000"/>
                <a:headEnd/>
                <a:tailEnd/>
              </a:ln>
            </p:spPr>
            <p:txBody>
              <a:bodyPr>
                <a:spAutoFit/>
              </a:bodyPr>
              <a:lstStyle/>
              <a:p>
                <a:pPr algn="ctr"/>
                <a:r>
                  <a:rPr lang="en-US" sz="3200" b="1"/>
                  <a:t>+</a:t>
                </a:r>
              </a:p>
            </p:txBody>
          </p:sp>
        </p:grpSp>
      </p:gr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age Title"/>
          <p:cNvSpPr>
            <a:spLocks noGrp="1"/>
          </p:cNvSpPr>
          <p:nvPr>
            <p:ph type="title" idx="4294967295"/>
          </p:nvPr>
        </p:nvSpPr>
        <p:spPr>
          <a:xfrm>
            <a:off x="152400" y="-76200"/>
            <a:ext cx="8229600" cy="639763"/>
          </a:xfrm>
        </p:spPr>
        <p:txBody>
          <a:bodyPr/>
          <a:lstStyle/>
          <a:p>
            <a:pPr algn="l"/>
            <a:r>
              <a:rPr lang="en-US" sz="3200" b="1" smtClean="0">
                <a:solidFill>
                  <a:schemeClr val="bg1"/>
                </a:solidFill>
              </a:rPr>
              <a:t>Practice- Partners</a:t>
            </a:r>
          </a:p>
        </p:txBody>
      </p:sp>
      <p:sp>
        <p:nvSpPr>
          <p:cNvPr id="34819" name="Slide Number Placeholder 4"/>
          <p:cNvSpPr>
            <a:spLocks noGrp="1"/>
          </p:cNvSpPr>
          <p:nvPr>
            <p:ph type="sldNum" sz="quarter" idx="12"/>
          </p:nvPr>
        </p:nvSpPr>
        <p:spPr bwMode="auto">
          <a:noFill/>
          <a:ln>
            <a:miter lim="800000"/>
            <a:headEnd/>
            <a:tailEnd/>
          </a:ln>
        </p:spPr>
        <p:txBody>
          <a:bodyPr/>
          <a:lstStyle/>
          <a:p>
            <a:fld id="{1A93DD38-069C-490B-90FF-764057A669E8}" type="slidenum">
              <a:rPr lang="en-US">
                <a:cs typeface="Arial" charset="0"/>
              </a:rPr>
              <a:pPr/>
              <a:t>23</a:t>
            </a:fld>
            <a:endParaRPr lang="en-US">
              <a:cs typeface="Arial" charset="0"/>
            </a:endParaRPr>
          </a:p>
        </p:txBody>
      </p:sp>
      <p:sp>
        <p:nvSpPr>
          <p:cNvPr id="307" name="Agenda Link">
            <a:hlinkClick r:id="rId4" action="ppaction://hlinksldjump"/>
          </p:cNvPr>
          <p:cNvSpPr txBox="1"/>
          <p:nvPr/>
        </p:nvSpPr>
        <p:spPr>
          <a:xfrm>
            <a:off x="7696200" y="6019800"/>
            <a:ext cx="1016000" cy="419100"/>
          </a:xfrm>
          <a:prstGeom prst="rect">
            <a:avLst/>
          </a:prstGeom>
        </p:spPr>
        <p:txBody>
          <a:bodyPr wrap="none" anchor="ctr">
            <a:normAutofit/>
          </a:bodyPr>
          <a:lstStyle/>
          <a:p>
            <a:pPr fontAlgn="auto">
              <a:spcAft>
                <a:spcPts val="0"/>
              </a:spcAft>
              <a:defRPr/>
            </a:pPr>
            <a:r>
              <a:rPr lang="en-US" sz="1800"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563563"/>
            <a:ext cx="8686800" cy="51514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sz="1800">
              <a:latin typeface="Calibri" charset="0"/>
              <a:ea typeface="ＭＳ Ｐゴシック" charset="-128"/>
            </a:endParaRPr>
          </a:p>
        </p:txBody>
      </p:sp>
      <p:grpSp>
        <p:nvGrpSpPr>
          <p:cNvPr id="34822" name="Group 5"/>
          <p:cNvGrpSpPr>
            <a:grpSpLocks/>
          </p:cNvGrpSpPr>
          <p:nvPr/>
        </p:nvGrpSpPr>
        <p:grpSpPr bwMode="auto">
          <a:xfrm>
            <a:off x="609600" y="6413500"/>
            <a:ext cx="7402513" cy="387350"/>
            <a:chOff x="609600" y="6414018"/>
            <a:chExt cx="7401771" cy="386725"/>
          </a:xfrm>
        </p:grpSpPr>
        <p:pic>
          <p:nvPicPr>
            <p:cNvPr id="34827" name="Picture 7" descr="blue.png"/>
            <p:cNvPicPr>
              <a:picLocks noChangeAspect="1"/>
            </p:cNvPicPr>
            <p:nvPr/>
          </p:nvPicPr>
          <p:blipFill>
            <a:blip r:embed="rId5" cstate="print"/>
            <a:srcRect/>
            <a:stretch>
              <a:fillRect/>
            </a:stretch>
          </p:blipFill>
          <p:spPr bwMode="auto">
            <a:xfrm>
              <a:off x="4343400" y="6419332"/>
              <a:ext cx="1828800" cy="369142"/>
            </a:xfrm>
            <a:prstGeom prst="rect">
              <a:avLst/>
            </a:prstGeom>
            <a:noFill/>
            <a:ln w="9525">
              <a:noFill/>
              <a:miter lim="800000"/>
              <a:headEnd/>
              <a:tailEnd/>
            </a:ln>
          </p:spPr>
        </p:pic>
        <p:pic>
          <p:nvPicPr>
            <p:cNvPr id="34828" name="Picture 8" descr="red.png"/>
            <p:cNvPicPr>
              <a:picLocks noChangeAspect="1"/>
            </p:cNvPicPr>
            <p:nvPr/>
          </p:nvPicPr>
          <p:blipFill>
            <a:blip r:embed="rId6" cstate="print"/>
            <a:srcRect/>
            <a:stretch>
              <a:fillRect/>
            </a:stretch>
          </p:blipFill>
          <p:spPr bwMode="auto">
            <a:xfrm rot="216847" flipV="1">
              <a:off x="6182571" y="6414018"/>
              <a:ext cx="1828800" cy="386725"/>
            </a:xfrm>
            <a:prstGeom prst="rect">
              <a:avLst/>
            </a:prstGeom>
            <a:noFill/>
            <a:ln w="9525">
              <a:noFill/>
              <a:miter lim="800000"/>
              <a:headEnd/>
              <a:tailEnd/>
            </a:ln>
          </p:spPr>
        </p:pic>
        <p:pic>
          <p:nvPicPr>
            <p:cNvPr id="34829" name="Picture 9" descr="black.png"/>
            <p:cNvPicPr>
              <a:picLocks noChangeAspect="1"/>
            </p:cNvPicPr>
            <p:nvPr/>
          </p:nvPicPr>
          <p:blipFill>
            <a:blip r:embed="rId7" cstate="print"/>
            <a:srcRect/>
            <a:stretch>
              <a:fillRect/>
            </a:stretch>
          </p:blipFill>
          <p:spPr bwMode="auto">
            <a:xfrm>
              <a:off x="609600" y="6435574"/>
              <a:ext cx="1828800" cy="363786"/>
            </a:xfrm>
            <a:prstGeom prst="rect">
              <a:avLst/>
            </a:prstGeom>
            <a:noFill/>
            <a:ln w="9525">
              <a:noFill/>
              <a:miter lim="800000"/>
              <a:headEnd/>
              <a:tailEnd/>
            </a:ln>
          </p:spPr>
        </p:pic>
      </p:grpSp>
      <p:sp>
        <p:nvSpPr>
          <p:cNvPr id="34823" name="Text Box 2"/>
          <p:cNvSpPr txBox="1">
            <a:spLocks noChangeArrowheads="1"/>
          </p:cNvSpPr>
          <p:nvPr/>
        </p:nvSpPr>
        <p:spPr bwMode="auto">
          <a:xfrm>
            <a:off x="631825" y="533400"/>
            <a:ext cx="8359775" cy="1828800"/>
          </a:xfrm>
          <a:prstGeom prst="rect">
            <a:avLst/>
          </a:prstGeom>
          <a:noFill/>
          <a:ln w="9525">
            <a:noFill/>
            <a:miter lim="800000"/>
            <a:headEnd/>
            <a:tailEnd/>
          </a:ln>
        </p:spPr>
        <p:txBody>
          <a:bodyPr tIns="91440" bIns="91440"/>
          <a:lstStyle/>
          <a:p>
            <a:r>
              <a:rPr lang="en-US" sz="3200" b="1">
                <a:latin typeface="Cambria" pitchFamily="18" charset="0"/>
                <a:cs typeface="Times New Roman" pitchFamily="18" charset="0"/>
              </a:rPr>
              <a:t>II.  </a:t>
            </a:r>
            <a:r>
              <a:rPr lang="en-US" sz="3200" b="1" i="1">
                <a:latin typeface="Cambria" pitchFamily="18" charset="0"/>
                <a:cs typeface="Times New Roman" pitchFamily="18" charset="0"/>
              </a:rPr>
              <a:t>Explain </a:t>
            </a:r>
            <a:r>
              <a:rPr lang="en-US" sz="3200" b="1">
                <a:latin typeface="Cambria" pitchFamily="18" charset="0"/>
                <a:cs typeface="Times New Roman" pitchFamily="18" charset="0"/>
              </a:rPr>
              <a:t>why the following statement is true.  </a:t>
            </a:r>
            <a:endParaRPr lang="en-US" sz="3200" b="1">
              <a:latin typeface="Times New Roman" pitchFamily="18" charset="0"/>
              <a:cs typeface="Times New Roman" pitchFamily="18" charset="0"/>
            </a:endParaRPr>
          </a:p>
        </p:txBody>
      </p:sp>
      <p:graphicFrame>
        <p:nvGraphicFramePr>
          <p:cNvPr id="34824" name="Object 2"/>
          <p:cNvGraphicFramePr>
            <a:graphicFrameLocks noChangeAspect="1"/>
          </p:cNvGraphicFramePr>
          <p:nvPr/>
        </p:nvGraphicFramePr>
        <p:xfrm>
          <a:off x="3138488" y="1371600"/>
          <a:ext cx="2957512" cy="549275"/>
        </p:xfrm>
        <a:graphic>
          <a:graphicData uri="http://schemas.openxmlformats.org/presentationml/2006/ole">
            <mc:AlternateContent xmlns:mc="http://schemas.openxmlformats.org/markup-compatibility/2006">
              <mc:Choice xmlns:v="urn:schemas-microsoft-com:vml" Requires="v">
                <p:oleObj spid="_x0000_s34825" name="Equation" r:id="rId8" imgW="889000" imgH="165100" progId="Equation.3">
                  <p:embed/>
                </p:oleObj>
              </mc:Choice>
              <mc:Fallback>
                <p:oleObj name="Equation" r:id="rId8" imgW="889000" imgH="165100" progId="Equation.3">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8488" y="1371600"/>
                        <a:ext cx="2957512" cy="54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5" name="TextBox 14"/>
          <p:cNvSpPr txBox="1">
            <a:spLocks noChangeArrowheads="1"/>
          </p:cNvSpPr>
          <p:nvPr/>
        </p:nvSpPr>
        <p:spPr bwMode="auto">
          <a:xfrm>
            <a:off x="1196975" y="2474913"/>
            <a:ext cx="6499225" cy="954087"/>
          </a:xfrm>
          <a:prstGeom prst="rect">
            <a:avLst/>
          </a:prstGeom>
          <a:noFill/>
          <a:ln w="38100">
            <a:solidFill>
              <a:srgbClr val="FF0000"/>
            </a:solidFill>
            <a:miter lim="800000"/>
            <a:headEnd/>
            <a:tailEnd/>
          </a:ln>
        </p:spPr>
        <p:txBody>
          <a:bodyPr>
            <a:spAutoFit/>
          </a:bodyPr>
          <a:lstStyle/>
          <a:p>
            <a:r>
              <a:rPr lang="en-US" sz="2800"/>
              <a:t>2x and 4y are not like terms, therefore, you cannot combine them.</a:t>
            </a:r>
          </a:p>
        </p:txBody>
      </p:sp>
      <p:sp>
        <p:nvSpPr>
          <p:cNvPr id="13" name="Agenda Link">
            <a:hlinkClick r:id="rId10" action="ppaction://hlinksldjump"/>
          </p:cNvPr>
          <p:cNvSpPr txBox="1"/>
          <p:nvPr/>
        </p:nvSpPr>
        <p:spPr>
          <a:xfrm>
            <a:off x="2768600" y="6032500"/>
            <a:ext cx="1016000" cy="447675"/>
          </a:xfrm>
          <a:prstGeom prst="rect">
            <a:avLst/>
          </a:prstGeom>
        </p:spPr>
        <p:txBody>
          <a:bodyPr wrap="none" anchor="ctr">
            <a:normAutofit fontScale="77500" lnSpcReduction="20000"/>
          </a:bodyPr>
          <a:lstStyle/>
          <a:p>
            <a:pPr algn="ctr" fontAlgn="auto">
              <a:spcAft>
                <a:spcPts val="0"/>
              </a:spcAft>
              <a:defRPr/>
            </a:pPr>
            <a:r>
              <a:rPr lang="en-US" sz="1800" b="1" dirty="0">
                <a:solidFill>
                  <a:schemeClr val="bg1"/>
                </a:solidFill>
                <a:latin typeface="Perpetua" pitchFamily="18" charset="0"/>
                <a:ea typeface="+mj-ea"/>
                <a:cs typeface="+mj-cs"/>
              </a:rPr>
              <a:t>Another</a:t>
            </a:r>
          </a:p>
          <a:p>
            <a:pPr algn="ctr" fontAlgn="auto">
              <a:spcAft>
                <a:spcPts val="0"/>
              </a:spcAft>
              <a:defRPr/>
            </a:pPr>
            <a:r>
              <a:rPr lang="en-US" sz="1800" b="1" dirty="0">
                <a:solidFill>
                  <a:schemeClr val="bg1"/>
                </a:solidFill>
                <a:latin typeface="Perpetua" pitchFamily="18" charset="0"/>
                <a:ea typeface="+mj-ea"/>
                <a:cs typeface="+mj-cs"/>
              </a:rPr>
              <a:t>Explanation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Page Title"/>
          <p:cNvSpPr>
            <a:spLocks noGrp="1"/>
          </p:cNvSpPr>
          <p:nvPr>
            <p:ph type="title" idx="4294967295"/>
          </p:nvPr>
        </p:nvSpPr>
        <p:spPr>
          <a:xfrm>
            <a:off x="152400" y="-76200"/>
            <a:ext cx="8229600" cy="639763"/>
          </a:xfrm>
        </p:spPr>
        <p:txBody>
          <a:bodyPr/>
          <a:lstStyle/>
          <a:p>
            <a:pPr algn="l"/>
            <a:r>
              <a:rPr lang="en-US" sz="3200" b="1" smtClean="0">
                <a:solidFill>
                  <a:schemeClr val="bg1"/>
                </a:solidFill>
              </a:rPr>
              <a:t>Practice- Partners</a:t>
            </a:r>
          </a:p>
        </p:txBody>
      </p:sp>
      <p:sp>
        <p:nvSpPr>
          <p:cNvPr id="35843" name="Slide Number Placeholder 4"/>
          <p:cNvSpPr>
            <a:spLocks noGrp="1"/>
          </p:cNvSpPr>
          <p:nvPr>
            <p:ph type="sldNum" sz="quarter" idx="12"/>
          </p:nvPr>
        </p:nvSpPr>
        <p:spPr bwMode="auto">
          <a:noFill/>
          <a:ln>
            <a:miter lim="800000"/>
            <a:headEnd/>
            <a:tailEnd/>
          </a:ln>
        </p:spPr>
        <p:txBody>
          <a:bodyPr/>
          <a:lstStyle/>
          <a:p>
            <a:fld id="{34776F18-F383-4E5A-AFA1-6BDC4432F6BD}" type="slidenum">
              <a:rPr lang="en-US">
                <a:cs typeface="Arial" charset="0"/>
              </a:rPr>
              <a:pPr/>
              <a:t>24</a:t>
            </a:fld>
            <a:endParaRPr lang="en-US">
              <a:cs typeface="Arial" charset="0"/>
            </a:endParaRPr>
          </a:p>
        </p:txBody>
      </p:sp>
      <p:sp>
        <p:nvSpPr>
          <p:cNvPr id="307" name="Agenda Link">
            <a:hlinkClick r:id="rId4" action="ppaction://hlinksldjump"/>
          </p:cNvPr>
          <p:cNvSpPr txBox="1"/>
          <p:nvPr/>
        </p:nvSpPr>
        <p:spPr>
          <a:xfrm>
            <a:off x="7696200" y="6019800"/>
            <a:ext cx="1016000" cy="419100"/>
          </a:xfrm>
          <a:prstGeom prst="rect">
            <a:avLst/>
          </a:prstGeom>
        </p:spPr>
        <p:txBody>
          <a:bodyPr wrap="none" anchor="ctr">
            <a:normAutofit/>
          </a:bodyPr>
          <a:lstStyle/>
          <a:p>
            <a:pPr fontAlgn="auto">
              <a:spcAft>
                <a:spcPts val="0"/>
              </a:spcAft>
              <a:defRPr/>
            </a:pPr>
            <a:r>
              <a:rPr lang="en-US" sz="1800"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563563"/>
            <a:ext cx="8686800" cy="51514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sz="1800">
              <a:latin typeface="Calibri" charset="0"/>
              <a:ea typeface="ＭＳ Ｐゴシック" charset="-128"/>
            </a:endParaRPr>
          </a:p>
        </p:txBody>
      </p:sp>
      <p:grpSp>
        <p:nvGrpSpPr>
          <p:cNvPr id="35846" name="Group 5"/>
          <p:cNvGrpSpPr>
            <a:grpSpLocks/>
          </p:cNvGrpSpPr>
          <p:nvPr/>
        </p:nvGrpSpPr>
        <p:grpSpPr bwMode="auto">
          <a:xfrm>
            <a:off x="609600" y="6413500"/>
            <a:ext cx="7402513" cy="387350"/>
            <a:chOff x="609600" y="6414018"/>
            <a:chExt cx="7401771" cy="386725"/>
          </a:xfrm>
        </p:grpSpPr>
        <p:pic>
          <p:nvPicPr>
            <p:cNvPr id="35853" name="Picture 7" descr="blue.png"/>
            <p:cNvPicPr>
              <a:picLocks noChangeAspect="1"/>
            </p:cNvPicPr>
            <p:nvPr/>
          </p:nvPicPr>
          <p:blipFill>
            <a:blip r:embed="rId5" cstate="print"/>
            <a:srcRect/>
            <a:stretch>
              <a:fillRect/>
            </a:stretch>
          </p:blipFill>
          <p:spPr bwMode="auto">
            <a:xfrm>
              <a:off x="4343400" y="6419332"/>
              <a:ext cx="1828800" cy="369142"/>
            </a:xfrm>
            <a:prstGeom prst="rect">
              <a:avLst/>
            </a:prstGeom>
            <a:noFill/>
            <a:ln w="9525">
              <a:noFill/>
              <a:miter lim="800000"/>
              <a:headEnd/>
              <a:tailEnd/>
            </a:ln>
          </p:spPr>
        </p:pic>
        <p:pic>
          <p:nvPicPr>
            <p:cNvPr id="35854" name="Picture 8" descr="red.png"/>
            <p:cNvPicPr>
              <a:picLocks noChangeAspect="1"/>
            </p:cNvPicPr>
            <p:nvPr/>
          </p:nvPicPr>
          <p:blipFill>
            <a:blip r:embed="rId6" cstate="print"/>
            <a:srcRect/>
            <a:stretch>
              <a:fillRect/>
            </a:stretch>
          </p:blipFill>
          <p:spPr bwMode="auto">
            <a:xfrm rot="216847" flipV="1">
              <a:off x="6182571" y="6414018"/>
              <a:ext cx="1828800" cy="386725"/>
            </a:xfrm>
            <a:prstGeom prst="rect">
              <a:avLst/>
            </a:prstGeom>
            <a:noFill/>
            <a:ln w="9525">
              <a:noFill/>
              <a:miter lim="800000"/>
              <a:headEnd/>
              <a:tailEnd/>
            </a:ln>
          </p:spPr>
        </p:pic>
        <p:pic>
          <p:nvPicPr>
            <p:cNvPr id="35855" name="Picture 9" descr="black.png"/>
            <p:cNvPicPr>
              <a:picLocks noChangeAspect="1"/>
            </p:cNvPicPr>
            <p:nvPr/>
          </p:nvPicPr>
          <p:blipFill>
            <a:blip r:embed="rId7" cstate="print"/>
            <a:srcRect/>
            <a:stretch>
              <a:fillRect/>
            </a:stretch>
          </p:blipFill>
          <p:spPr bwMode="auto">
            <a:xfrm>
              <a:off x="609600" y="6435574"/>
              <a:ext cx="1828800" cy="363786"/>
            </a:xfrm>
            <a:prstGeom prst="rect">
              <a:avLst/>
            </a:prstGeom>
            <a:noFill/>
            <a:ln w="9525">
              <a:noFill/>
              <a:miter lim="800000"/>
              <a:headEnd/>
              <a:tailEnd/>
            </a:ln>
          </p:spPr>
        </p:pic>
      </p:grpSp>
      <p:sp>
        <p:nvSpPr>
          <p:cNvPr id="35847" name="Text Box 2"/>
          <p:cNvSpPr txBox="1">
            <a:spLocks noChangeArrowheads="1"/>
          </p:cNvSpPr>
          <p:nvPr/>
        </p:nvSpPr>
        <p:spPr bwMode="auto">
          <a:xfrm>
            <a:off x="631825" y="533400"/>
            <a:ext cx="8359775" cy="1828800"/>
          </a:xfrm>
          <a:prstGeom prst="rect">
            <a:avLst/>
          </a:prstGeom>
          <a:noFill/>
          <a:ln w="9525">
            <a:noFill/>
            <a:miter lim="800000"/>
            <a:headEnd/>
            <a:tailEnd/>
          </a:ln>
        </p:spPr>
        <p:txBody>
          <a:bodyPr tIns="91440" bIns="91440"/>
          <a:lstStyle/>
          <a:p>
            <a:r>
              <a:rPr lang="en-US" sz="3200" b="1">
                <a:latin typeface="Cambria" pitchFamily="18" charset="0"/>
                <a:cs typeface="Times New Roman" pitchFamily="18" charset="0"/>
              </a:rPr>
              <a:t>II.  </a:t>
            </a:r>
            <a:r>
              <a:rPr lang="en-US" sz="3200" b="1" i="1">
                <a:latin typeface="Cambria" pitchFamily="18" charset="0"/>
                <a:cs typeface="Times New Roman" pitchFamily="18" charset="0"/>
              </a:rPr>
              <a:t>Explain </a:t>
            </a:r>
            <a:r>
              <a:rPr lang="en-US" sz="3200" b="1">
                <a:latin typeface="Cambria" pitchFamily="18" charset="0"/>
                <a:cs typeface="Times New Roman" pitchFamily="18" charset="0"/>
              </a:rPr>
              <a:t>why the following statement is true.  </a:t>
            </a:r>
            <a:endParaRPr lang="en-US" sz="3200" b="1">
              <a:latin typeface="Times New Roman" pitchFamily="18" charset="0"/>
              <a:cs typeface="Times New Roman" pitchFamily="18" charset="0"/>
            </a:endParaRPr>
          </a:p>
        </p:txBody>
      </p:sp>
      <p:graphicFrame>
        <p:nvGraphicFramePr>
          <p:cNvPr id="35848" name="Object 2"/>
          <p:cNvGraphicFramePr>
            <a:graphicFrameLocks noChangeAspect="1"/>
          </p:cNvGraphicFramePr>
          <p:nvPr/>
        </p:nvGraphicFramePr>
        <p:xfrm>
          <a:off x="3138488" y="1371600"/>
          <a:ext cx="2957512" cy="549275"/>
        </p:xfrm>
        <a:graphic>
          <a:graphicData uri="http://schemas.openxmlformats.org/presentationml/2006/ole">
            <mc:AlternateContent xmlns:mc="http://schemas.openxmlformats.org/markup-compatibility/2006">
              <mc:Choice xmlns:v="urn:schemas-microsoft-com:vml" Requires="v">
                <p:oleObj spid="_x0000_s35853" name="Equation" r:id="rId8" imgW="889000" imgH="165100" progId="Equation.3">
                  <p:embed/>
                </p:oleObj>
              </mc:Choice>
              <mc:Fallback>
                <p:oleObj name="Equation" r:id="rId8" imgW="889000" imgH="165100" progId="Equation.3">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8488" y="1371600"/>
                        <a:ext cx="2957512" cy="54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5849" name="TextBox 13"/>
          <p:cNvSpPr txBox="1">
            <a:spLocks noChangeArrowheads="1"/>
          </p:cNvSpPr>
          <p:nvPr/>
        </p:nvSpPr>
        <p:spPr bwMode="auto">
          <a:xfrm>
            <a:off x="1066800" y="2133600"/>
            <a:ext cx="7467600" cy="1570038"/>
          </a:xfrm>
          <a:prstGeom prst="rect">
            <a:avLst/>
          </a:prstGeom>
          <a:noFill/>
          <a:ln w="9525">
            <a:noFill/>
            <a:miter lim="800000"/>
            <a:headEnd/>
            <a:tailEnd/>
          </a:ln>
        </p:spPr>
        <p:txBody>
          <a:bodyPr>
            <a:spAutoFit/>
          </a:bodyPr>
          <a:lstStyle/>
          <a:p>
            <a:r>
              <a:rPr lang="en-US" sz="3200">
                <a:solidFill>
                  <a:srgbClr val="FF0000"/>
                </a:solidFill>
                <a:latin typeface="Cambria" pitchFamily="18" charset="0"/>
              </a:rPr>
              <a:t>If </a:t>
            </a:r>
            <a:r>
              <a:rPr lang="en-US" sz="3200" i="1">
                <a:solidFill>
                  <a:srgbClr val="FF0000"/>
                </a:solidFill>
                <a:latin typeface="Cambria" pitchFamily="18" charset="0"/>
              </a:rPr>
              <a:t>x </a:t>
            </a:r>
            <a:r>
              <a:rPr lang="en-US" sz="3200">
                <a:solidFill>
                  <a:srgbClr val="FF0000"/>
                </a:solidFill>
                <a:latin typeface="Cambria" pitchFamily="18" charset="0"/>
              </a:rPr>
              <a:t>= 3 and </a:t>
            </a:r>
            <a:r>
              <a:rPr lang="en-US" sz="3200" i="1">
                <a:solidFill>
                  <a:srgbClr val="FF0000"/>
                </a:solidFill>
                <a:latin typeface="Cambria" pitchFamily="18" charset="0"/>
              </a:rPr>
              <a:t>y </a:t>
            </a:r>
            <a:r>
              <a:rPr lang="en-US" sz="3200">
                <a:solidFill>
                  <a:srgbClr val="FF0000"/>
                </a:solidFill>
                <a:latin typeface="Cambria" pitchFamily="18" charset="0"/>
              </a:rPr>
              <a:t>= 5</a:t>
            </a:r>
          </a:p>
          <a:p>
            <a:endParaRPr lang="en-US" sz="3200">
              <a:solidFill>
                <a:srgbClr val="FF0000"/>
              </a:solidFill>
              <a:latin typeface="Cambria" pitchFamily="18" charset="0"/>
            </a:endParaRPr>
          </a:p>
          <a:p>
            <a:endParaRPr lang="en-US" sz="3200">
              <a:latin typeface="Cambria" pitchFamily="18" charset="0"/>
            </a:endParaRPr>
          </a:p>
        </p:txBody>
      </p:sp>
      <p:graphicFrame>
        <p:nvGraphicFramePr>
          <p:cNvPr id="323587" name="Object 3"/>
          <p:cNvGraphicFramePr>
            <a:graphicFrameLocks noChangeAspect="1"/>
          </p:cNvGraphicFramePr>
          <p:nvPr/>
        </p:nvGraphicFramePr>
        <p:xfrm>
          <a:off x="2674938" y="3048000"/>
          <a:ext cx="4183062" cy="506413"/>
        </p:xfrm>
        <a:graphic>
          <a:graphicData uri="http://schemas.openxmlformats.org/presentationml/2006/ole">
            <mc:AlternateContent xmlns:mc="http://schemas.openxmlformats.org/markup-compatibility/2006">
              <mc:Choice xmlns:v="urn:schemas-microsoft-com:vml" Requires="v">
                <p:oleObj spid="_x0000_s35854" name="Equation" r:id="rId10" imgW="1257300" imgH="152400" progId="Equation.3">
                  <p:embed/>
                </p:oleObj>
              </mc:Choice>
              <mc:Fallback>
                <p:oleObj name="Equation" r:id="rId10" imgW="1257300" imgH="152400" progId="Equation.3">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74938" y="3048000"/>
                        <a:ext cx="4183062" cy="50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23588" name="Object 4"/>
          <p:cNvGraphicFramePr>
            <a:graphicFrameLocks noChangeAspect="1"/>
          </p:cNvGraphicFramePr>
          <p:nvPr/>
        </p:nvGraphicFramePr>
        <p:xfrm>
          <a:off x="3581400" y="3733800"/>
          <a:ext cx="2832100" cy="506413"/>
        </p:xfrm>
        <a:graphic>
          <a:graphicData uri="http://schemas.openxmlformats.org/presentationml/2006/ole">
            <mc:AlternateContent xmlns:mc="http://schemas.openxmlformats.org/markup-compatibility/2006">
              <mc:Choice xmlns:v="urn:schemas-microsoft-com:vml" Requires="v">
                <p:oleObj spid="_x0000_s35855" name="Equation" r:id="rId12" imgW="850900" imgH="152400" progId="Equation.3">
                  <p:embed/>
                </p:oleObj>
              </mc:Choice>
              <mc:Fallback>
                <p:oleObj name="Equation" r:id="rId12" imgW="850900" imgH="152400" progId="Equation.3">
                  <p:embed/>
                  <p:pic>
                    <p:nvPicPr>
                      <p:cNvPr id="0" name="Object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1400" y="3733800"/>
                        <a:ext cx="2832100" cy="50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23589" name="Object 5"/>
          <p:cNvGraphicFramePr>
            <a:graphicFrameLocks noChangeAspect="1"/>
          </p:cNvGraphicFramePr>
          <p:nvPr/>
        </p:nvGraphicFramePr>
        <p:xfrm>
          <a:off x="4260850" y="4419600"/>
          <a:ext cx="1606550" cy="422275"/>
        </p:xfrm>
        <a:graphic>
          <a:graphicData uri="http://schemas.openxmlformats.org/presentationml/2006/ole">
            <mc:AlternateContent xmlns:mc="http://schemas.openxmlformats.org/markup-compatibility/2006">
              <mc:Choice xmlns:v="urn:schemas-microsoft-com:vml" Requires="v">
                <p:oleObj spid="_x0000_s35856" name="Equation" r:id="rId14" imgW="482600" imgH="127000" progId="Equation.3">
                  <p:embed/>
                </p:oleObj>
              </mc:Choice>
              <mc:Fallback>
                <p:oleObj name="Equation" r:id="rId14" imgW="482600" imgH="127000" progId="Equation.3">
                  <p:embed/>
                  <p:pic>
                    <p:nvPicPr>
                      <p:cNvPr id="0" name="Object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60850" y="4419600"/>
                        <a:ext cx="1606550" cy="42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35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35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35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age Title"/>
          <p:cNvSpPr>
            <a:spLocks noGrp="1"/>
          </p:cNvSpPr>
          <p:nvPr>
            <p:ph type="title" idx="4294967295"/>
          </p:nvPr>
        </p:nvSpPr>
        <p:spPr>
          <a:xfrm>
            <a:off x="152400" y="-76200"/>
            <a:ext cx="8991600" cy="635000"/>
          </a:xfrm>
        </p:spPr>
        <p:txBody>
          <a:bodyPr/>
          <a:lstStyle/>
          <a:p>
            <a:pPr algn="l"/>
            <a:r>
              <a:rPr lang="en-US" sz="3000" b="1" smtClean="0">
                <a:solidFill>
                  <a:schemeClr val="bg1"/>
                </a:solidFill>
              </a:rPr>
              <a:t>Practice- Partners</a:t>
            </a:r>
          </a:p>
        </p:txBody>
      </p:sp>
      <p:sp>
        <p:nvSpPr>
          <p:cNvPr id="36867" name="Slide Number Placeholder 4"/>
          <p:cNvSpPr>
            <a:spLocks noGrp="1"/>
          </p:cNvSpPr>
          <p:nvPr>
            <p:ph type="sldNum" sz="quarter" idx="12"/>
          </p:nvPr>
        </p:nvSpPr>
        <p:spPr bwMode="auto">
          <a:noFill/>
          <a:ln>
            <a:miter lim="800000"/>
            <a:headEnd/>
            <a:tailEnd/>
          </a:ln>
        </p:spPr>
        <p:txBody>
          <a:bodyPr/>
          <a:lstStyle/>
          <a:p>
            <a:fld id="{098CE1AB-C16E-40C5-8180-955802414EF1}" type="slidenum">
              <a:rPr lang="en-US">
                <a:cs typeface="Arial" charset="0"/>
              </a:rPr>
              <a:pPr/>
              <a:t>25</a:t>
            </a:fld>
            <a:endParaRPr lang="en-US">
              <a:cs typeface="Arial" charset="0"/>
            </a:endParaRPr>
          </a:p>
        </p:txBody>
      </p:sp>
      <p:sp>
        <p:nvSpPr>
          <p:cNvPr id="8" name="Agenda Link">
            <a:hlinkClick r:id="rId4" action="ppaction://hlinksldjump"/>
          </p:cNvPr>
          <p:cNvSpPr txBox="1"/>
          <p:nvPr/>
        </p:nvSpPr>
        <p:spPr>
          <a:xfrm>
            <a:off x="7696200" y="6019800"/>
            <a:ext cx="1016000" cy="419100"/>
          </a:xfrm>
          <a:prstGeom prst="rect">
            <a:avLst/>
          </a:prstGeom>
        </p:spPr>
        <p:txBody>
          <a:bodyPr wrap="none" anchor="ctr">
            <a:normAutofit/>
          </a:bodyPr>
          <a:lstStyle/>
          <a:p>
            <a:pPr fontAlgn="auto">
              <a:spcAft>
                <a:spcPts val="0"/>
              </a:spcAft>
              <a:defRPr/>
            </a:pPr>
            <a:r>
              <a:rPr lang="en-US" sz="1800"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457200"/>
            <a:ext cx="8686800" cy="5435600"/>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sz="1800" dirty="0">
              <a:latin typeface="Calibri" charset="0"/>
              <a:ea typeface="ＭＳ Ｐゴシック" charset="-128"/>
            </a:endParaRPr>
          </a:p>
        </p:txBody>
      </p:sp>
      <p:grpSp>
        <p:nvGrpSpPr>
          <p:cNvPr id="36870" name="Group 5"/>
          <p:cNvGrpSpPr>
            <a:grpSpLocks/>
          </p:cNvGrpSpPr>
          <p:nvPr/>
        </p:nvGrpSpPr>
        <p:grpSpPr bwMode="auto">
          <a:xfrm>
            <a:off x="609600" y="6413500"/>
            <a:ext cx="7402513" cy="387350"/>
            <a:chOff x="609600" y="6414018"/>
            <a:chExt cx="7401771" cy="386725"/>
          </a:xfrm>
        </p:grpSpPr>
        <p:pic>
          <p:nvPicPr>
            <p:cNvPr id="36887" name="Picture 8" descr="blue.png"/>
            <p:cNvPicPr>
              <a:picLocks noChangeAspect="1"/>
            </p:cNvPicPr>
            <p:nvPr/>
          </p:nvPicPr>
          <p:blipFill>
            <a:blip r:embed="rId5" cstate="print"/>
            <a:srcRect/>
            <a:stretch>
              <a:fillRect/>
            </a:stretch>
          </p:blipFill>
          <p:spPr bwMode="auto">
            <a:xfrm>
              <a:off x="4343400" y="6419332"/>
              <a:ext cx="1828800" cy="369142"/>
            </a:xfrm>
            <a:prstGeom prst="rect">
              <a:avLst/>
            </a:prstGeom>
            <a:noFill/>
            <a:ln w="9525">
              <a:noFill/>
              <a:miter lim="800000"/>
              <a:headEnd/>
              <a:tailEnd/>
            </a:ln>
          </p:spPr>
        </p:pic>
        <p:pic>
          <p:nvPicPr>
            <p:cNvPr id="36888" name="Picture 9" descr="red.png"/>
            <p:cNvPicPr>
              <a:picLocks noChangeAspect="1"/>
            </p:cNvPicPr>
            <p:nvPr/>
          </p:nvPicPr>
          <p:blipFill>
            <a:blip r:embed="rId6" cstate="print"/>
            <a:srcRect/>
            <a:stretch>
              <a:fillRect/>
            </a:stretch>
          </p:blipFill>
          <p:spPr bwMode="auto">
            <a:xfrm rot="216847" flipV="1">
              <a:off x="6182571" y="6414018"/>
              <a:ext cx="1828800" cy="386725"/>
            </a:xfrm>
            <a:prstGeom prst="rect">
              <a:avLst/>
            </a:prstGeom>
            <a:noFill/>
            <a:ln w="9525">
              <a:noFill/>
              <a:miter lim="800000"/>
              <a:headEnd/>
              <a:tailEnd/>
            </a:ln>
          </p:spPr>
        </p:pic>
        <p:pic>
          <p:nvPicPr>
            <p:cNvPr id="36889" name="Picture 10" descr="black.png"/>
            <p:cNvPicPr>
              <a:picLocks noChangeAspect="1"/>
            </p:cNvPicPr>
            <p:nvPr/>
          </p:nvPicPr>
          <p:blipFill>
            <a:blip r:embed="rId7" cstate="print"/>
            <a:srcRect/>
            <a:stretch>
              <a:fillRect/>
            </a:stretch>
          </p:blipFill>
          <p:spPr bwMode="auto">
            <a:xfrm>
              <a:off x="609600" y="6435574"/>
              <a:ext cx="1828800" cy="363786"/>
            </a:xfrm>
            <a:prstGeom prst="rect">
              <a:avLst/>
            </a:prstGeom>
            <a:noFill/>
            <a:ln w="9525">
              <a:noFill/>
              <a:miter lim="800000"/>
              <a:headEnd/>
              <a:tailEnd/>
            </a:ln>
          </p:spPr>
        </p:pic>
      </p:grpSp>
      <p:sp>
        <p:nvSpPr>
          <p:cNvPr id="36871" name="Text Box 2"/>
          <p:cNvSpPr txBox="1">
            <a:spLocks noChangeArrowheads="1"/>
          </p:cNvSpPr>
          <p:nvPr/>
        </p:nvSpPr>
        <p:spPr bwMode="auto">
          <a:xfrm>
            <a:off x="457200" y="381000"/>
            <a:ext cx="8458200" cy="1143000"/>
          </a:xfrm>
          <a:prstGeom prst="rect">
            <a:avLst/>
          </a:prstGeom>
          <a:noFill/>
          <a:ln w="9525">
            <a:noFill/>
            <a:miter lim="800000"/>
            <a:headEnd/>
            <a:tailEnd/>
          </a:ln>
        </p:spPr>
        <p:txBody>
          <a:bodyPr tIns="91440" bIns="91440"/>
          <a:lstStyle/>
          <a:p>
            <a:pPr marL="571500" indent="-571500">
              <a:buFontTx/>
              <a:buAutoNum type="romanUcPeriod" startAt="3"/>
            </a:pPr>
            <a:r>
              <a:rPr lang="en-US" sz="3200" b="1">
                <a:latin typeface="Cambria" pitchFamily="18" charset="0"/>
                <a:cs typeface="Times New Roman" pitchFamily="18" charset="0"/>
              </a:rPr>
              <a:t>  Write an equivalent expression for the   following expressions.</a:t>
            </a:r>
          </a:p>
          <a:p>
            <a:pPr marL="571500" indent="-571500"/>
            <a:endParaRPr lang="en-US" sz="3200" b="1">
              <a:latin typeface="Cambria" pitchFamily="18" charset="0"/>
              <a:cs typeface="Times New Roman" pitchFamily="18" charset="0"/>
            </a:endParaRPr>
          </a:p>
          <a:p>
            <a:pPr marL="571500" indent="-571500"/>
            <a:endParaRPr lang="en-US" sz="3200" b="1">
              <a:latin typeface="Cambria" pitchFamily="18" charset="0"/>
              <a:cs typeface="Times New Roman" pitchFamily="18" charset="0"/>
            </a:endParaRPr>
          </a:p>
          <a:p>
            <a:pPr marL="571500" indent="-571500"/>
            <a:r>
              <a:rPr lang="en-US" sz="3200" b="1">
                <a:latin typeface="Cambria" pitchFamily="18" charset="0"/>
                <a:cs typeface="Times New Roman" pitchFamily="18" charset="0"/>
              </a:rPr>
              <a:t> </a:t>
            </a:r>
          </a:p>
          <a:p>
            <a:pPr marL="571500" indent="-571500"/>
            <a:r>
              <a:rPr lang="en-US" sz="3200" b="1">
                <a:latin typeface="Cambria" pitchFamily="18" charset="0"/>
                <a:cs typeface="Times New Roman" pitchFamily="18" charset="0"/>
              </a:rPr>
              <a:t> </a:t>
            </a:r>
          </a:p>
          <a:p>
            <a:pPr marL="571500" indent="-571500"/>
            <a:endParaRPr lang="en-US" sz="3200" b="1">
              <a:latin typeface="Cambria" pitchFamily="18" charset="0"/>
              <a:cs typeface="Times New Roman" pitchFamily="18" charset="0"/>
            </a:endParaRPr>
          </a:p>
          <a:p>
            <a:pPr marL="571500" indent="-571500"/>
            <a:endParaRPr lang="en-US" sz="3200" b="1">
              <a:latin typeface="Times New Roman" pitchFamily="18" charset="0"/>
              <a:cs typeface="Times New Roman" pitchFamily="18" charset="0"/>
            </a:endParaRPr>
          </a:p>
        </p:txBody>
      </p:sp>
      <p:graphicFrame>
        <p:nvGraphicFramePr>
          <p:cNvPr id="36872" name="Object 2"/>
          <p:cNvGraphicFramePr>
            <a:graphicFrameLocks noChangeAspect="1"/>
          </p:cNvGraphicFramePr>
          <p:nvPr/>
        </p:nvGraphicFramePr>
        <p:xfrm>
          <a:off x="1143000" y="1844675"/>
          <a:ext cx="2262188" cy="365125"/>
        </p:xfrm>
        <a:graphic>
          <a:graphicData uri="http://schemas.openxmlformats.org/presentationml/2006/ole">
            <mc:AlternateContent xmlns:mc="http://schemas.openxmlformats.org/markup-compatibility/2006">
              <mc:Choice xmlns:v="urn:schemas-microsoft-com:vml" Requires="v">
                <p:oleObj spid="_x0000_s36887" name="Equation" r:id="rId8" imgW="787400" imgH="127000" progId="Equation.3">
                  <p:embed/>
                </p:oleObj>
              </mc:Choice>
              <mc:Fallback>
                <p:oleObj name="Equation" r:id="rId8" imgW="787400" imgH="127000" progId="Equation.3">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1844675"/>
                        <a:ext cx="2262188" cy="36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6873" name="Object 3"/>
          <p:cNvGraphicFramePr>
            <a:graphicFrameLocks noChangeAspect="1"/>
          </p:cNvGraphicFramePr>
          <p:nvPr/>
        </p:nvGraphicFramePr>
        <p:xfrm>
          <a:off x="1166813" y="2895600"/>
          <a:ext cx="2109787" cy="457200"/>
        </p:xfrm>
        <a:graphic>
          <a:graphicData uri="http://schemas.openxmlformats.org/presentationml/2006/ole">
            <mc:AlternateContent xmlns:mc="http://schemas.openxmlformats.org/markup-compatibility/2006">
              <mc:Choice xmlns:v="urn:schemas-microsoft-com:vml" Requires="v">
                <p:oleObj spid="_x0000_s36888" name="Equation" r:id="rId10" imgW="762000" imgH="165100" progId="Equation.3">
                  <p:embed/>
                </p:oleObj>
              </mc:Choice>
              <mc:Fallback>
                <p:oleObj name="Equation" r:id="rId10" imgW="762000" imgH="165100" progId="Equation.3">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66813" y="2895600"/>
                        <a:ext cx="2109787"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6874" name="Object 4"/>
          <p:cNvGraphicFramePr>
            <a:graphicFrameLocks noChangeAspect="1"/>
          </p:cNvGraphicFramePr>
          <p:nvPr/>
        </p:nvGraphicFramePr>
        <p:xfrm>
          <a:off x="1184275" y="3886200"/>
          <a:ext cx="3082925" cy="381000"/>
        </p:xfrm>
        <a:graphic>
          <a:graphicData uri="http://schemas.openxmlformats.org/presentationml/2006/ole">
            <mc:AlternateContent xmlns:mc="http://schemas.openxmlformats.org/markup-compatibility/2006">
              <mc:Choice xmlns:v="urn:schemas-microsoft-com:vml" Requires="v">
                <p:oleObj spid="_x0000_s36889" name="Equation" r:id="rId12" imgW="1130300" imgH="139700" progId="Equation.3">
                  <p:embed/>
                </p:oleObj>
              </mc:Choice>
              <mc:Fallback>
                <p:oleObj name="Equation" r:id="rId12" imgW="1130300" imgH="139700" progId="Equation.3">
                  <p:embed/>
                  <p:pic>
                    <p:nvPicPr>
                      <p:cNvPr id="0" name="Object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84275" y="3886200"/>
                        <a:ext cx="308292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6875" name="TextBox 14"/>
          <p:cNvSpPr txBox="1">
            <a:spLocks noChangeArrowheads="1"/>
          </p:cNvSpPr>
          <p:nvPr/>
        </p:nvSpPr>
        <p:spPr bwMode="auto">
          <a:xfrm>
            <a:off x="484188" y="1701800"/>
            <a:ext cx="582612" cy="584200"/>
          </a:xfrm>
          <a:prstGeom prst="rect">
            <a:avLst/>
          </a:prstGeom>
          <a:noFill/>
          <a:ln w="9525">
            <a:noFill/>
            <a:miter lim="800000"/>
            <a:headEnd/>
            <a:tailEnd/>
          </a:ln>
        </p:spPr>
        <p:txBody>
          <a:bodyPr>
            <a:spAutoFit/>
          </a:bodyPr>
          <a:lstStyle/>
          <a:p>
            <a:r>
              <a:rPr lang="en-US" sz="3200" b="1"/>
              <a:t>1.</a:t>
            </a:r>
          </a:p>
        </p:txBody>
      </p:sp>
      <p:sp>
        <p:nvSpPr>
          <p:cNvPr id="36876" name="TextBox 15"/>
          <p:cNvSpPr txBox="1">
            <a:spLocks noChangeArrowheads="1"/>
          </p:cNvSpPr>
          <p:nvPr/>
        </p:nvSpPr>
        <p:spPr bwMode="auto">
          <a:xfrm>
            <a:off x="484188" y="2768600"/>
            <a:ext cx="582612" cy="584200"/>
          </a:xfrm>
          <a:prstGeom prst="rect">
            <a:avLst/>
          </a:prstGeom>
          <a:noFill/>
          <a:ln w="9525">
            <a:noFill/>
            <a:miter lim="800000"/>
            <a:headEnd/>
            <a:tailEnd/>
          </a:ln>
        </p:spPr>
        <p:txBody>
          <a:bodyPr>
            <a:spAutoFit/>
          </a:bodyPr>
          <a:lstStyle/>
          <a:p>
            <a:r>
              <a:rPr lang="en-US" sz="3200" b="1"/>
              <a:t>2.</a:t>
            </a:r>
          </a:p>
        </p:txBody>
      </p:sp>
      <p:sp>
        <p:nvSpPr>
          <p:cNvPr id="36877" name="TextBox 16"/>
          <p:cNvSpPr txBox="1">
            <a:spLocks noChangeArrowheads="1"/>
          </p:cNvSpPr>
          <p:nvPr/>
        </p:nvSpPr>
        <p:spPr bwMode="auto">
          <a:xfrm>
            <a:off x="484188" y="3759200"/>
            <a:ext cx="582612" cy="584200"/>
          </a:xfrm>
          <a:prstGeom prst="rect">
            <a:avLst/>
          </a:prstGeom>
          <a:noFill/>
          <a:ln w="9525">
            <a:noFill/>
            <a:miter lim="800000"/>
            <a:headEnd/>
            <a:tailEnd/>
          </a:ln>
        </p:spPr>
        <p:txBody>
          <a:bodyPr>
            <a:spAutoFit/>
          </a:bodyPr>
          <a:lstStyle/>
          <a:p>
            <a:r>
              <a:rPr lang="en-US" sz="3200" b="1"/>
              <a:t>3.</a:t>
            </a:r>
          </a:p>
        </p:txBody>
      </p:sp>
      <p:grpSp>
        <p:nvGrpSpPr>
          <p:cNvPr id="3" name="Group 20"/>
          <p:cNvGrpSpPr>
            <a:grpSpLocks/>
          </p:cNvGrpSpPr>
          <p:nvPr/>
        </p:nvGrpSpPr>
        <p:grpSpPr bwMode="auto">
          <a:xfrm>
            <a:off x="4521200" y="1600200"/>
            <a:ext cx="1600200" cy="844550"/>
            <a:chOff x="4521200" y="1600200"/>
            <a:chExt cx="1600757" cy="844092"/>
          </a:xfrm>
        </p:grpSpPr>
        <p:sp>
          <p:nvSpPr>
            <p:cNvPr id="36885" name="TextBox 18"/>
            <p:cNvSpPr txBox="1">
              <a:spLocks noChangeArrowheads="1"/>
            </p:cNvSpPr>
            <p:nvPr/>
          </p:nvSpPr>
          <p:spPr bwMode="auto">
            <a:xfrm>
              <a:off x="4521200" y="1600200"/>
              <a:ext cx="1600757" cy="844092"/>
            </a:xfrm>
            <a:prstGeom prst="rect">
              <a:avLst/>
            </a:prstGeom>
            <a:noFill/>
            <a:ln w="38100">
              <a:solidFill>
                <a:srgbClr val="FF0000"/>
              </a:solidFill>
              <a:miter lim="800000"/>
              <a:headEnd/>
              <a:tailEnd/>
            </a:ln>
          </p:spPr>
          <p:txBody>
            <a:bodyPr>
              <a:spAutoFit/>
            </a:bodyPr>
            <a:lstStyle/>
            <a:p>
              <a:endParaRPr lang="en-US" sz="2800"/>
            </a:p>
          </p:txBody>
        </p:sp>
        <p:graphicFrame>
          <p:nvGraphicFramePr>
            <p:cNvPr id="36886" name="Object 7"/>
            <p:cNvGraphicFramePr>
              <a:graphicFrameLocks noChangeAspect="1"/>
            </p:cNvGraphicFramePr>
            <p:nvPr/>
          </p:nvGraphicFramePr>
          <p:xfrm>
            <a:off x="4572000" y="1844872"/>
            <a:ext cx="1459712" cy="364928"/>
          </p:xfrm>
          <a:graphic>
            <a:graphicData uri="http://schemas.openxmlformats.org/presentationml/2006/ole">
              <mc:AlternateContent xmlns:mc="http://schemas.openxmlformats.org/markup-compatibility/2006">
                <mc:Choice xmlns:v="urn:schemas-microsoft-com:vml" Requires="v">
                  <p:oleObj spid="_x0000_s36890" name="Equation" r:id="rId14" imgW="508000" imgH="127000" progId="Equation.3">
                    <p:embed/>
                  </p:oleObj>
                </mc:Choice>
                <mc:Fallback>
                  <p:oleObj name="Equation" r:id="rId14" imgW="508000" imgH="127000"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72000" y="1844872"/>
                          <a:ext cx="1459712" cy="3649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23"/>
          <p:cNvGrpSpPr>
            <a:grpSpLocks/>
          </p:cNvGrpSpPr>
          <p:nvPr/>
        </p:nvGrpSpPr>
        <p:grpSpPr bwMode="auto">
          <a:xfrm>
            <a:off x="4495800" y="2660650"/>
            <a:ext cx="1600200" cy="844550"/>
            <a:chOff x="4572000" y="2596692"/>
            <a:chExt cx="1600757" cy="844092"/>
          </a:xfrm>
        </p:grpSpPr>
        <p:sp>
          <p:nvSpPr>
            <p:cNvPr id="36883" name="TextBox 21"/>
            <p:cNvSpPr txBox="1">
              <a:spLocks noChangeArrowheads="1"/>
            </p:cNvSpPr>
            <p:nvPr/>
          </p:nvSpPr>
          <p:spPr bwMode="auto">
            <a:xfrm>
              <a:off x="4572000" y="2596692"/>
              <a:ext cx="1600757" cy="844092"/>
            </a:xfrm>
            <a:prstGeom prst="rect">
              <a:avLst/>
            </a:prstGeom>
            <a:noFill/>
            <a:ln w="38100">
              <a:solidFill>
                <a:srgbClr val="FF0000"/>
              </a:solidFill>
              <a:miter lim="800000"/>
              <a:headEnd/>
              <a:tailEnd/>
            </a:ln>
          </p:spPr>
          <p:txBody>
            <a:bodyPr>
              <a:spAutoFit/>
            </a:bodyPr>
            <a:lstStyle/>
            <a:p>
              <a:endParaRPr lang="en-US" sz="2800"/>
            </a:p>
          </p:txBody>
        </p:sp>
        <p:graphicFrame>
          <p:nvGraphicFramePr>
            <p:cNvPr id="36884" name="Object 6"/>
            <p:cNvGraphicFramePr>
              <a:graphicFrameLocks noChangeAspect="1"/>
            </p:cNvGraphicFramePr>
            <p:nvPr/>
          </p:nvGraphicFramePr>
          <p:xfrm>
            <a:off x="4583113" y="2801937"/>
            <a:ext cx="1568450" cy="474663"/>
          </p:xfrm>
          <a:graphic>
            <a:graphicData uri="http://schemas.openxmlformats.org/presentationml/2006/ole">
              <mc:AlternateContent xmlns:mc="http://schemas.openxmlformats.org/markup-compatibility/2006">
                <mc:Choice xmlns:v="urn:schemas-microsoft-com:vml" Requires="v">
                  <p:oleObj spid="_x0000_s36891" name="Equation" r:id="rId16" imgW="546100" imgH="165100" progId="Equation.3">
                    <p:embed/>
                  </p:oleObj>
                </mc:Choice>
                <mc:Fallback>
                  <p:oleObj name="Equation" r:id="rId16" imgW="546100" imgH="165100" progId="Equation.3">
                    <p:embed/>
                    <p:pic>
                      <p:nvPicPr>
                        <p:cNvPr id="0" name="Object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83113" y="2801937"/>
                          <a:ext cx="1568450" cy="47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 name="Group 24"/>
          <p:cNvGrpSpPr>
            <a:grpSpLocks/>
          </p:cNvGrpSpPr>
          <p:nvPr/>
        </p:nvGrpSpPr>
        <p:grpSpPr bwMode="auto">
          <a:xfrm>
            <a:off x="4495800" y="3810000"/>
            <a:ext cx="1600200" cy="844550"/>
            <a:chOff x="4572000" y="2596692"/>
            <a:chExt cx="1600757" cy="844092"/>
          </a:xfrm>
        </p:grpSpPr>
        <p:sp>
          <p:nvSpPr>
            <p:cNvPr id="36881" name="TextBox 25"/>
            <p:cNvSpPr txBox="1">
              <a:spLocks noChangeArrowheads="1"/>
            </p:cNvSpPr>
            <p:nvPr/>
          </p:nvSpPr>
          <p:spPr bwMode="auto">
            <a:xfrm>
              <a:off x="4572000" y="2596692"/>
              <a:ext cx="1600757" cy="844092"/>
            </a:xfrm>
            <a:prstGeom prst="rect">
              <a:avLst/>
            </a:prstGeom>
            <a:noFill/>
            <a:ln w="38100">
              <a:solidFill>
                <a:srgbClr val="FF0000"/>
              </a:solidFill>
              <a:miter lim="800000"/>
              <a:headEnd/>
              <a:tailEnd/>
            </a:ln>
          </p:spPr>
          <p:txBody>
            <a:bodyPr>
              <a:spAutoFit/>
            </a:bodyPr>
            <a:lstStyle/>
            <a:p>
              <a:endParaRPr lang="en-US" sz="2800"/>
            </a:p>
          </p:txBody>
        </p:sp>
        <p:graphicFrame>
          <p:nvGraphicFramePr>
            <p:cNvPr id="36882" name="Object 5"/>
            <p:cNvGraphicFramePr>
              <a:graphicFrameLocks noChangeAspect="1"/>
            </p:cNvGraphicFramePr>
            <p:nvPr/>
          </p:nvGraphicFramePr>
          <p:xfrm>
            <a:off x="4673617" y="2837763"/>
            <a:ext cx="1385888" cy="401638"/>
          </p:xfrm>
          <a:graphic>
            <a:graphicData uri="http://schemas.openxmlformats.org/presentationml/2006/ole">
              <mc:AlternateContent xmlns:mc="http://schemas.openxmlformats.org/markup-compatibility/2006">
                <mc:Choice xmlns:v="urn:schemas-microsoft-com:vml" Requires="v">
                  <p:oleObj spid="_x0000_s36892" name="Equation" r:id="rId18" imgW="482600" imgH="139700" progId="Equation.3">
                    <p:embed/>
                  </p:oleObj>
                </mc:Choice>
                <mc:Fallback>
                  <p:oleObj name="Equation" r:id="rId18" imgW="482600" imgH="139700" progId="Equation.3">
                    <p:embed/>
                    <p:pic>
                      <p:nvPicPr>
                        <p:cNvPr id="0" name="Object 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673617" y="2837763"/>
                          <a:ext cx="1385888" cy="401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Page Title"/>
          <p:cNvSpPr>
            <a:spLocks noGrp="1"/>
          </p:cNvSpPr>
          <p:nvPr>
            <p:ph type="title" idx="4294967295"/>
          </p:nvPr>
        </p:nvSpPr>
        <p:spPr>
          <a:xfrm>
            <a:off x="152400" y="-76200"/>
            <a:ext cx="8991600" cy="635000"/>
          </a:xfrm>
        </p:spPr>
        <p:txBody>
          <a:bodyPr/>
          <a:lstStyle/>
          <a:p>
            <a:pPr algn="l"/>
            <a:r>
              <a:rPr lang="en-US" sz="3000" b="1" smtClean="0">
                <a:solidFill>
                  <a:schemeClr val="bg1"/>
                </a:solidFill>
              </a:rPr>
              <a:t>Practice- Partners</a:t>
            </a:r>
          </a:p>
        </p:txBody>
      </p:sp>
      <p:sp>
        <p:nvSpPr>
          <p:cNvPr id="37891" name="Slide Number Placeholder 4"/>
          <p:cNvSpPr>
            <a:spLocks noGrp="1"/>
          </p:cNvSpPr>
          <p:nvPr>
            <p:ph type="sldNum" sz="quarter" idx="12"/>
          </p:nvPr>
        </p:nvSpPr>
        <p:spPr bwMode="auto">
          <a:noFill/>
          <a:ln>
            <a:miter lim="800000"/>
            <a:headEnd/>
            <a:tailEnd/>
          </a:ln>
        </p:spPr>
        <p:txBody>
          <a:bodyPr/>
          <a:lstStyle/>
          <a:p>
            <a:fld id="{199BD2F9-E728-4801-9C92-C33BCFAC78B3}" type="slidenum">
              <a:rPr lang="en-US">
                <a:cs typeface="Arial" charset="0"/>
              </a:rPr>
              <a:pPr/>
              <a:t>26</a:t>
            </a:fld>
            <a:endParaRPr lang="en-US">
              <a:cs typeface="Arial" charset="0"/>
            </a:endParaRPr>
          </a:p>
        </p:txBody>
      </p:sp>
      <p:sp>
        <p:nvSpPr>
          <p:cNvPr id="8" name="Agenda Link">
            <a:hlinkClick r:id="rId4" action="ppaction://hlinksldjump"/>
          </p:cNvPr>
          <p:cNvSpPr txBox="1"/>
          <p:nvPr/>
        </p:nvSpPr>
        <p:spPr>
          <a:xfrm>
            <a:off x="7696200" y="6019800"/>
            <a:ext cx="1016000" cy="419100"/>
          </a:xfrm>
          <a:prstGeom prst="rect">
            <a:avLst/>
          </a:prstGeom>
        </p:spPr>
        <p:txBody>
          <a:bodyPr wrap="none" anchor="ctr">
            <a:normAutofit/>
          </a:bodyPr>
          <a:lstStyle/>
          <a:p>
            <a:pPr fontAlgn="auto">
              <a:spcAft>
                <a:spcPts val="0"/>
              </a:spcAft>
              <a:defRPr/>
            </a:pPr>
            <a:r>
              <a:rPr lang="en-US" sz="1800"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152400" y="558800"/>
            <a:ext cx="8839200" cy="5156200"/>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sz="1800">
              <a:latin typeface="Calibri" charset="0"/>
              <a:ea typeface="ＭＳ Ｐゴシック" charset="-128"/>
            </a:endParaRPr>
          </a:p>
        </p:txBody>
      </p:sp>
      <p:grpSp>
        <p:nvGrpSpPr>
          <p:cNvPr id="37894" name="Group 5"/>
          <p:cNvGrpSpPr>
            <a:grpSpLocks/>
          </p:cNvGrpSpPr>
          <p:nvPr/>
        </p:nvGrpSpPr>
        <p:grpSpPr bwMode="auto">
          <a:xfrm>
            <a:off x="609600" y="6413500"/>
            <a:ext cx="7402513" cy="387350"/>
            <a:chOff x="609600" y="6414018"/>
            <a:chExt cx="7401771" cy="386725"/>
          </a:xfrm>
        </p:grpSpPr>
        <p:pic>
          <p:nvPicPr>
            <p:cNvPr id="37899" name="Picture 8" descr="blue.png"/>
            <p:cNvPicPr>
              <a:picLocks noChangeAspect="1"/>
            </p:cNvPicPr>
            <p:nvPr/>
          </p:nvPicPr>
          <p:blipFill>
            <a:blip r:embed="rId5" cstate="print"/>
            <a:srcRect/>
            <a:stretch>
              <a:fillRect/>
            </a:stretch>
          </p:blipFill>
          <p:spPr bwMode="auto">
            <a:xfrm>
              <a:off x="4343400" y="6419332"/>
              <a:ext cx="1828800" cy="369142"/>
            </a:xfrm>
            <a:prstGeom prst="rect">
              <a:avLst/>
            </a:prstGeom>
            <a:noFill/>
            <a:ln w="9525">
              <a:noFill/>
              <a:miter lim="800000"/>
              <a:headEnd/>
              <a:tailEnd/>
            </a:ln>
          </p:spPr>
        </p:pic>
        <p:pic>
          <p:nvPicPr>
            <p:cNvPr id="37900" name="Picture 9" descr="red.png"/>
            <p:cNvPicPr>
              <a:picLocks noChangeAspect="1"/>
            </p:cNvPicPr>
            <p:nvPr/>
          </p:nvPicPr>
          <p:blipFill>
            <a:blip r:embed="rId6" cstate="print"/>
            <a:srcRect/>
            <a:stretch>
              <a:fillRect/>
            </a:stretch>
          </p:blipFill>
          <p:spPr bwMode="auto">
            <a:xfrm rot="216847" flipV="1">
              <a:off x="6182571" y="6414018"/>
              <a:ext cx="1828800" cy="386725"/>
            </a:xfrm>
            <a:prstGeom prst="rect">
              <a:avLst/>
            </a:prstGeom>
            <a:noFill/>
            <a:ln w="9525">
              <a:noFill/>
              <a:miter lim="800000"/>
              <a:headEnd/>
              <a:tailEnd/>
            </a:ln>
          </p:spPr>
        </p:pic>
        <p:pic>
          <p:nvPicPr>
            <p:cNvPr id="37901" name="Picture 10" descr="black.png"/>
            <p:cNvPicPr>
              <a:picLocks noChangeAspect="1"/>
            </p:cNvPicPr>
            <p:nvPr/>
          </p:nvPicPr>
          <p:blipFill>
            <a:blip r:embed="rId7" cstate="print"/>
            <a:srcRect/>
            <a:stretch>
              <a:fillRect/>
            </a:stretch>
          </p:blipFill>
          <p:spPr bwMode="auto">
            <a:xfrm>
              <a:off x="609600" y="6435574"/>
              <a:ext cx="1828800" cy="363786"/>
            </a:xfrm>
            <a:prstGeom prst="rect">
              <a:avLst/>
            </a:prstGeom>
            <a:noFill/>
            <a:ln w="9525">
              <a:noFill/>
              <a:miter lim="800000"/>
              <a:headEnd/>
              <a:tailEnd/>
            </a:ln>
          </p:spPr>
        </p:pic>
      </p:grpSp>
      <p:grpSp>
        <p:nvGrpSpPr>
          <p:cNvPr id="37895" name="Group 15"/>
          <p:cNvGrpSpPr>
            <a:grpSpLocks/>
          </p:cNvGrpSpPr>
          <p:nvPr/>
        </p:nvGrpSpPr>
        <p:grpSpPr bwMode="auto">
          <a:xfrm>
            <a:off x="228600" y="609600"/>
            <a:ext cx="8686800" cy="1600200"/>
            <a:chOff x="228600" y="609600"/>
            <a:chExt cx="8686800" cy="1600200"/>
          </a:xfrm>
        </p:grpSpPr>
        <p:sp>
          <p:nvSpPr>
            <p:cNvPr id="37897" name="Text Box 5"/>
            <p:cNvSpPr txBox="1">
              <a:spLocks noChangeArrowheads="1"/>
            </p:cNvSpPr>
            <p:nvPr/>
          </p:nvSpPr>
          <p:spPr bwMode="auto">
            <a:xfrm>
              <a:off x="228600" y="609600"/>
              <a:ext cx="8686800" cy="1600200"/>
            </a:xfrm>
            <a:prstGeom prst="rect">
              <a:avLst/>
            </a:prstGeom>
            <a:noFill/>
            <a:ln w="9525">
              <a:noFill/>
              <a:miter lim="800000"/>
              <a:headEnd/>
              <a:tailEnd/>
            </a:ln>
          </p:spPr>
          <p:txBody>
            <a:bodyPr tIns="91440" bIns="91440"/>
            <a:lstStyle/>
            <a:p>
              <a:r>
                <a:rPr lang="en-US" sz="3200" b="1">
                  <a:latin typeface="Cambria" pitchFamily="18" charset="0"/>
                  <a:cs typeface="Times New Roman" pitchFamily="18" charset="0"/>
                </a:rPr>
                <a:t>IV.  Explain Yvonne</a:t>
              </a:r>
              <a:r>
                <a:rPr lang="ja-JP" altLang="en-US" sz="3200" b="1">
                  <a:latin typeface="Cambria" pitchFamily="18" charset="0"/>
                  <a:cs typeface="Times New Roman" pitchFamily="18" charset="0"/>
                </a:rPr>
                <a:t>’</a:t>
              </a:r>
              <a:r>
                <a:rPr lang="en-US" altLang="ja-JP" sz="3200" b="1">
                  <a:latin typeface="Cambria" pitchFamily="18" charset="0"/>
                  <a:cs typeface="Times New Roman" pitchFamily="18" charset="0"/>
                </a:rPr>
                <a:t>s mistake in the following problem.</a:t>
              </a:r>
            </a:p>
            <a:p>
              <a:endParaRPr lang="en-US" sz="3200" b="1">
                <a:latin typeface="Cambria" pitchFamily="18" charset="0"/>
                <a:cs typeface="Times New Roman" pitchFamily="18" charset="0"/>
              </a:endParaRPr>
            </a:p>
            <a:p>
              <a:r>
                <a:rPr lang="en-US" sz="3200" b="1">
                  <a:latin typeface="Cambria" pitchFamily="18" charset="0"/>
                  <a:cs typeface="Times New Roman" pitchFamily="18" charset="0"/>
                </a:rPr>
                <a:t>                                                </a:t>
              </a:r>
              <a:endParaRPr lang="en-US" sz="3200" b="1">
                <a:latin typeface="Times New Roman" pitchFamily="18" charset="0"/>
                <a:cs typeface="Times New Roman" pitchFamily="18" charset="0"/>
              </a:endParaRPr>
            </a:p>
          </p:txBody>
        </p:sp>
        <p:graphicFrame>
          <p:nvGraphicFramePr>
            <p:cNvPr id="37898" name="Object 2"/>
            <p:cNvGraphicFramePr>
              <a:graphicFrameLocks noChangeAspect="1"/>
            </p:cNvGraphicFramePr>
            <p:nvPr/>
          </p:nvGraphicFramePr>
          <p:xfrm>
            <a:off x="2895600" y="1752600"/>
            <a:ext cx="3022600" cy="355600"/>
          </p:xfrm>
          <a:graphic>
            <a:graphicData uri="http://schemas.openxmlformats.org/presentationml/2006/ole">
              <mc:AlternateContent xmlns:mc="http://schemas.openxmlformats.org/markup-compatibility/2006">
                <mc:Choice xmlns:v="urn:schemas-microsoft-com:vml" Requires="v">
                  <p:oleObj spid="_x0000_s37899" name="Equation" r:id="rId8" imgW="1079500" imgH="127000" progId="Equation.3">
                    <p:embed/>
                  </p:oleObj>
                </mc:Choice>
                <mc:Fallback>
                  <p:oleObj name="Equation" r:id="rId8" imgW="1079500" imgH="127000" progId="Equation.3">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5600" y="1752600"/>
                          <a:ext cx="3022600" cy="35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13" name="TextBox 12"/>
          <p:cNvSpPr txBox="1">
            <a:spLocks noChangeArrowheads="1"/>
          </p:cNvSpPr>
          <p:nvPr/>
        </p:nvSpPr>
        <p:spPr bwMode="auto">
          <a:xfrm>
            <a:off x="1349375" y="2730500"/>
            <a:ext cx="6499225" cy="1814513"/>
          </a:xfrm>
          <a:prstGeom prst="rect">
            <a:avLst/>
          </a:prstGeom>
          <a:noFill/>
          <a:ln w="38100">
            <a:solidFill>
              <a:srgbClr val="FF0000"/>
            </a:solidFill>
            <a:miter lim="800000"/>
            <a:headEnd/>
            <a:tailEnd/>
          </a:ln>
        </p:spPr>
        <p:txBody>
          <a:bodyPr>
            <a:spAutoFit/>
          </a:bodyPr>
          <a:lstStyle/>
          <a:p>
            <a:r>
              <a:rPr lang="en-US" sz="2800"/>
              <a:t>Yvonne just added all the numbers together.  She can add numbers that are the like terms, 8x and 6x, but not 2 since it does not have an 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age Title"/>
          <p:cNvSpPr>
            <a:spLocks noGrp="1"/>
          </p:cNvSpPr>
          <p:nvPr>
            <p:ph type="title" idx="4294967295"/>
          </p:nvPr>
        </p:nvSpPr>
        <p:spPr>
          <a:xfrm>
            <a:off x="152400" y="-76200"/>
            <a:ext cx="8229600" cy="639763"/>
          </a:xfrm>
        </p:spPr>
        <p:txBody>
          <a:bodyPr/>
          <a:lstStyle/>
          <a:p>
            <a:pPr algn="l"/>
            <a:r>
              <a:rPr lang="en-US" sz="3200" b="1" smtClean="0">
                <a:solidFill>
                  <a:schemeClr val="bg1"/>
                </a:solidFill>
              </a:rPr>
              <a:t>Assessment- Exit Slip</a:t>
            </a:r>
          </a:p>
        </p:txBody>
      </p:sp>
      <p:sp>
        <p:nvSpPr>
          <p:cNvPr id="38915" name="Slide Number Placeholder 4"/>
          <p:cNvSpPr>
            <a:spLocks noGrp="1"/>
          </p:cNvSpPr>
          <p:nvPr>
            <p:ph type="sldNum" sz="quarter" idx="12"/>
          </p:nvPr>
        </p:nvSpPr>
        <p:spPr bwMode="auto">
          <a:noFill/>
          <a:ln>
            <a:miter lim="800000"/>
            <a:headEnd/>
            <a:tailEnd/>
          </a:ln>
        </p:spPr>
        <p:txBody>
          <a:bodyPr/>
          <a:lstStyle/>
          <a:p>
            <a:fld id="{1A5FBA24-8C09-4D74-B908-1D170B21BEBF}" type="slidenum">
              <a:rPr lang="en-US">
                <a:cs typeface="Arial" charset="0"/>
              </a:rPr>
              <a:pPr/>
              <a:t>27</a:t>
            </a:fld>
            <a:endParaRPr lang="en-US">
              <a:cs typeface="Arial" charset="0"/>
            </a:endParaRPr>
          </a:p>
        </p:txBody>
      </p:sp>
      <p:sp>
        <p:nvSpPr>
          <p:cNvPr id="8" name="Agenda Link">
            <a:hlinkClick r:id="rId3" action="ppaction://hlinksldjump"/>
          </p:cNvPr>
          <p:cNvSpPr txBox="1"/>
          <p:nvPr/>
        </p:nvSpPr>
        <p:spPr>
          <a:xfrm>
            <a:off x="7696200" y="6019800"/>
            <a:ext cx="1016000" cy="419100"/>
          </a:xfrm>
          <a:prstGeom prst="rect">
            <a:avLst/>
          </a:prstGeom>
        </p:spPr>
        <p:txBody>
          <a:bodyPr wrap="none" anchor="ctr">
            <a:normAutofit/>
          </a:bodyPr>
          <a:lstStyle/>
          <a:p>
            <a:pPr fontAlgn="auto">
              <a:spcAft>
                <a:spcPts val="0"/>
              </a:spcAft>
              <a:defRPr/>
            </a:pPr>
            <a:r>
              <a:rPr lang="en-US" sz="1800" b="1" dirty="0">
                <a:solidFill>
                  <a:schemeClr val="bg1"/>
                </a:solidFill>
                <a:latin typeface="Perpetua" pitchFamily="18" charset="0"/>
                <a:ea typeface="+mj-ea"/>
                <a:cs typeface="+mj-cs"/>
              </a:rPr>
              <a:t>Agenda</a:t>
            </a:r>
          </a:p>
        </p:txBody>
      </p:sp>
      <p:sp>
        <p:nvSpPr>
          <p:cNvPr id="6" name="White Background"/>
          <p:cNvSpPr>
            <a:spLocks noChangeArrowheads="1"/>
          </p:cNvSpPr>
          <p:nvPr/>
        </p:nvSpPr>
        <p:spPr bwMode="auto">
          <a:xfrm>
            <a:off x="152400" y="563563"/>
            <a:ext cx="8686800" cy="51514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sz="1800" dirty="0">
              <a:latin typeface="Calibri" charset="0"/>
              <a:ea typeface="ＭＳ Ｐゴシック" charset="-128"/>
            </a:endParaRPr>
          </a:p>
        </p:txBody>
      </p:sp>
      <p:grpSp>
        <p:nvGrpSpPr>
          <p:cNvPr id="38918" name="Group 6"/>
          <p:cNvGrpSpPr>
            <a:grpSpLocks/>
          </p:cNvGrpSpPr>
          <p:nvPr/>
        </p:nvGrpSpPr>
        <p:grpSpPr bwMode="auto">
          <a:xfrm>
            <a:off x="609600" y="6413500"/>
            <a:ext cx="7402513" cy="387350"/>
            <a:chOff x="609600" y="6414018"/>
            <a:chExt cx="7401771" cy="386725"/>
          </a:xfrm>
        </p:grpSpPr>
        <p:pic>
          <p:nvPicPr>
            <p:cNvPr id="38955" name="Picture 8" descr="blue.png"/>
            <p:cNvPicPr>
              <a:picLocks noChangeAspect="1"/>
            </p:cNvPicPr>
            <p:nvPr/>
          </p:nvPicPr>
          <p:blipFill>
            <a:blip r:embed="rId4" cstate="print"/>
            <a:srcRect/>
            <a:stretch>
              <a:fillRect/>
            </a:stretch>
          </p:blipFill>
          <p:spPr bwMode="auto">
            <a:xfrm>
              <a:off x="4343400" y="6419332"/>
              <a:ext cx="1828800" cy="369142"/>
            </a:xfrm>
            <a:prstGeom prst="rect">
              <a:avLst/>
            </a:prstGeom>
            <a:noFill/>
            <a:ln w="9525">
              <a:noFill/>
              <a:miter lim="800000"/>
              <a:headEnd/>
              <a:tailEnd/>
            </a:ln>
          </p:spPr>
        </p:pic>
        <p:pic>
          <p:nvPicPr>
            <p:cNvPr id="38956" name="Picture 9" descr="red.png"/>
            <p:cNvPicPr>
              <a:picLocks noChangeAspect="1"/>
            </p:cNvPicPr>
            <p:nvPr/>
          </p:nvPicPr>
          <p:blipFill>
            <a:blip r:embed="rId5" cstate="print"/>
            <a:srcRect/>
            <a:stretch>
              <a:fillRect/>
            </a:stretch>
          </p:blipFill>
          <p:spPr bwMode="auto">
            <a:xfrm rot="216847" flipV="1">
              <a:off x="6182571" y="6414018"/>
              <a:ext cx="1828800" cy="386725"/>
            </a:xfrm>
            <a:prstGeom prst="rect">
              <a:avLst/>
            </a:prstGeom>
            <a:noFill/>
            <a:ln w="9525">
              <a:noFill/>
              <a:miter lim="800000"/>
              <a:headEnd/>
              <a:tailEnd/>
            </a:ln>
          </p:spPr>
        </p:pic>
        <p:pic>
          <p:nvPicPr>
            <p:cNvPr id="38957" name="Picture 10" descr="black.png"/>
            <p:cNvPicPr>
              <a:picLocks noChangeAspect="1"/>
            </p:cNvPicPr>
            <p:nvPr/>
          </p:nvPicPr>
          <p:blipFill>
            <a:blip r:embed="rId6" cstate="print"/>
            <a:srcRect/>
            <a:stretch>
              <a:fillRect/>
            </a:stretch>
          </p:blipFill>
          <p:spPr bwMode="auto">
            <a:xfrm>
              <a:off x="609600" y="6435574"/>
              <a:ext cx="1828800" cy="363786"/>
            </a:xfrm>
            <a:prstGeom prst="rect">
              <a:avLst/>
            </a:prstGeom>
            <a:noFill/>
            <a:ln w="9525">
              <a:noFill/>
              <a:miter lim="800000"/>
              <a:headEnd/>
              <a:tailEnd/>
            </a:ln>
          </p:spPr>
        </p:pic>
      </p:grpSp>
      <p:sp>
        <p:nvSpPr>
          <p:cNvPr id="38919" name="TextBox 9"/>
          <p:cNvSpPr txBox="1">
            <a:spLocks noChangeArrowheads="1"/>
          </p:cNvSpPr>
          <p:nvPr/>
        </p:nvSpPr>
        <p:spPr bwMode="auto">
          <a:xfrm>
            <a:off x="304800" y="533400"/>
            <a:ext cx="8610600" cy="954088"/>
          </a:xfrm>
          <a:prstGeom prst="rect">
            <a:avLst/>
          </a:prstGeom>
          <a:noFill/>
          <a:ln w="9525">
            <a:noFill/>
            <a:miter lim="800000"/>
            <a:headEnd/>
            <a:tailEnd/>
          </a:ln>
        </p:spPr>
        <p:txBody>
          <a:bodyPr>
            <a:spAutoFit/>
          </a:bodyPr>
          <a:lstStyle/>
          <a:p>
            <a:r>
              <a:rPr lang="en-US" sz="2800" b="1"/>
              <a:t>Jose and Amy were asked to combine 7x + 2y + 6y + 3x.  Decide who is correct.  Explain.</a:t>
            </a:r>
          </a:p>
        </p:txBody>
      </p:sp>
      <p:sp>
        <p:nvSpPr>
          <p:cNvPr id="38920" name="TextBox 12"/>
          <p:cNvSpPr txBox="1">
            <a:spLocks noChangeArrowheads="1"/>
          </p:cNvSpPr>
          <p:nvPr/>
        </p:nvSpPr>
        <p:spPr bwMode="auto">
          <a:xfrm>
            <a:off x="7239000" y="1905000"/>
            <a:ext cx="1473200" cy="369888"/>
          </a:xfrm>
          <a:prstGeom prst="rect">
            <a:avLst/>
          </a:prstGeom>
          <a:noFill/>
          <a:ln w="9525">
            <a:noFill/>
            <a:miter lim="800000"/>
            <a:headEnd/>
            <a:tailEnd/>
          </a:ln>
        </p:spPr>
        <p:txBody>
          <a:bodyPr>
            <a:spAutoFit/>
          </a:bodyPr>
          <a:lstStyle/>
          <a:p>
            <a:r>
              <a:rPr lang="en-US" sz="1800"/>
              <a:t> </a:t>
            </a:r>
          </a:p>
        </p:txBody>
      </p:sp>
      <p:sp>
        <p:nvSpPr>
          <p:cNvPr id="28" name="Oval 27"/>
          <p:cNvSpPr>
            <a:spLocks noChangeArrowheads="1"/>
          </p:cNvSpPr>
          <p:nvPr/>
        </p:nvSpPr>
        <p:spPr bwMode="auto">
          <a:xfrm>
            <a:off x="5181600" y="1524000"/>
            <a:ext cx="3352800" cy="4002088"/>
          </a:xfrm>
          <a:prstGeom prst="ellipse">
            <a:avLst/>
          </a:prstGeom>
          <a:noFill/>
          <a:ln w="47625">
            <a:solidFill>
              <a:srgbClr val="FF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1800">
              <a:solidFill>
                <a:schemeClr val="lt1"/>
              </a:solidFill>
              <a:latin typeface="+mn-lt"/>
              <a:ea typeface="+mn-ea"/>
            </a:endParaRPr>
          </a:p>
        </p:txBody>
      </p:sp>
      <p:sp>
        <p:nvSpPr>
          <p:cNvPr id="38922" name="TextBox 10"/>
          <p:cNvSpPr txBox="1">
            <a:spLocks noChangeArrowheads="1"/>
          </p:cNvSpPr>
          <p:nvPr/>
        </p:nvSpPr>
        <p:spPr bwMode="auto">
          <a:xfrm>
            <a:off x="533400" y="1752600"/>
            <a:ext cx="4191000" cy="954088"/>
          </a:xfrm>
          <a:prstGeom prst="rect">
            <a:avLst/>
          </a:prstGeom>
          <a:noFill/>
          <a:ln w="9525">
            <a:noFill/>
            <a:miter lim="800000"/>
            <a:headEnd/>
            <a:tailEnd/>
          </a:ln>
        </p:spPr>
        <p:txBody>
          <a:bodyPr>
            <a:spAutoFit/>
          </a:bodyPr>
          <a:lstStyle/>
          <a:p>
            <a:r>
              <a:rPr lang="en-US" sz="2800"/>
              <a:t>                  </a:t>
            </a:r>
            <a:r>
              <a:rPr lang="en-US" sz="2800" u="sng"/>
              <a:t>Jose </a:t>
            </a:r>
          </a:p>
          <a:p>
            <a:r>
              <a:rPr lang="en-US" sz="2800"/>
              <a:t>      7x + 2y + 6y + 3x  </a:t>
            </a:r>
          </a:p>
        </p:txBody>
      </p:sp>
      <p:grpSp>
        <p:nvGrpSpPr>
          <p:cNvPr id="3" name="Group 52"/>
          <p:cNvGrpSpPr>
            <a:grpSpLocks/>
          </p:cNvGrpSpPr>
          <p:nvPr/>
        </p:nvGrpSpPr>
        <p:grpSpPr bwMode="auto">
          <a:xfrm>
            <a:off x="228600" y="2743200"/>
            <a:ext cx="4267200" cy="2935288"/>
            <a:chOff x="228600" y="2743200"/>
            <a:chExt cx="4267200" cy="2935288"/>
          </a:xfrm>
        </p:grpSpPr>
        <p:sp>
          <p:nvSpPr>
            <p:cNvPr id="38940" name="TextBox 28"/>
            <p:cNvSpPr txBox="1">
              <a:spLocks noChangeArrowheads="1"/>
            </p:cNvSpPr>
            <p:nvPr/>
          </p:nvSpPr>
          <p:spPr bwMode="auto">
            <a:xfrm>
              <a:off x="228600" y="2743200"/>
              <a:ext cx="1219200" cy="338138"/>
            </a:xfrm>
            <a:prstGeom prst="rect">
              <a:avLst/>
            </a:prstGeom>
            <a:noFill/>
            <a:ln w="9525">
              <a:noFill/>
              <a:miter lim="800000"/>
              <a:headEnd/>
              <a:tailEnd/>
            </a:ln>
          </p:spPr>
          <p:txBody>
            <a:bodyPr>
              <a:spAutoFit/>
            </a:bodyPr>
            <a:lstStyle/>
            <a:p>
              <a:r>
                <a:rPr lang="en-US" sz="1600"/>
                <a:t>Jose</a:t>
              </a:r>
              <a:r>
                <a:rPr lang="ja-JP" altLang="en-US" sz="1600"/>
                <a:t>’</a:t>
              </a:r>
              <a:r>
                <a:rPr lang="en-US" altLang="ja-JP" sz="1600"/>
                <a:t>s work </a:t>
              </a:r>
              <a:endParaRPr lang="en-US" sz="1600"/>
            </a:p>
          </p:txBody>
        </p:sp>
        <p:grpSp>
          <p:nvGrpSpPr>
            <p:cNvPr id="38941" name="Group 41"/>
            <p:cNvGrpSpPr>
              <a:grpSpLocks/>
            </p:cNvGrpSpPr>
            <p:nvPr/>
          </p:nvGrpSpPr>
          <p:grpSpPr bwMode="auto">
            <a:xfrm>
              <a:off x="609600" y="2905125"/>
              <a:ext cx="3886200" cy="2773363"/>
              <a:chOff x="609600" y="2905780"/>
              <a:chExt cx="3886200" cy="2772727"/>
            </a:xfrm>
          </p:grpSpPr>
          <p:grpSp>
            <p:nvGrpSpPr>
              <p:cNvPr id="38942" name="Group 24"/>
              <p:cNvGrpSpPr>
                <a:grpSpLocks/>
              </p:cNvGrpSpPr>
              <p:nvPr/>
            </p:nvGrpSpPr>
            <p:grpSpPr bwMode="auto">
              <a:xfrm>
                <a:off x="609600" y="2905780"/>
                <a:ext cx="3886200" cy="2772727"/>
                <a:chOff x="304800" y="2905780"/>
                <a:chExt cx="3886200" cy="2772727"/>
              </a:xfrm>
            </p:grpSpPr>
            <p:sp>
              <p:nvSpPr>
                <p:cNvPr id="38951" name="TextBox 14"/>
                <p:cNvSpPr txBox="1">
                  <a:spLocks noChangeArrowheads="1"/>
                </p:cNvSpPr>
                <p:nvPr/>
              </p:nvSpPr>
              <p:spPr bwMode="auto">
                <a:xfrm>
                  <a:off x="762000" y="2905780"/>
                  <a:ext cx="3200400" cy="523220"/>
                </a:xfrm>
                <a:prstGeom prst="rect">
                  <a:avLst/>
                </a:prstGeom>
                <a:noFill/>
                <a:ln w="9525">
                  <a:noFill/>
                  <a:miter lim="800000"/>
                  <a:headEnd/>
                  <a:tailEnd/>
                </a:ln>
              </p:spPr>
              <p:txBody>
                <a:bodyPr>
                  <a:spAutoFit/>
                </a:bodyPr>
                <a:lstStyle/>
                <a:p>
                  <a:r>
                    <a:rPr lang="en-US" sz="2800"/>
                    <a:t>7</a:t>
                  </a:r>
                  <a:r>
                    <a:rPr lang="en-US" sz="2800">
                      <a:solidFill>
                        <a:srgbClr val="000000"/>
                      </a:solidFill>
                    </a:rPr>
                    <a:t>x</a:t>
                  </a:r>
                  <a:r>
                    <a:rPr lang="en-US" sz="2800"/>
                    <a:t> + 3</a:t>
                  </a:r>
                  <a:r>
                    <a:rPr lang="en-US" sz="2800">
                      <a:solidFill>
                        <a:srgbClr val="000000"/>
                      </a:solidFill>
                    </a:rPr>
                    <a:t>x</a:t>
                  </a:r>
                  <a:r>
                    <a:rPr lang="en-US" sz="2800"/>
                    <a:t> + 2</a:t>
                  </a:r>
                  <a:r>
                    <a:rPr lang="en-US" sz="2800">
                      <a:solidFill>
                        <a:srgbClr val="000000"/>
                      </a:solidFill>
                    </a:rPr>
                    <a:t>y</a:t>
                  </a:r>
                  <a:r>
                    <a:rPr lang="en-US" sz="2800"/>
                    <a:t> + 6</a:t>
                  </a:r>
                  <a:r>
                    <a:rPr lang="en-US" sz="2800">
                      <a:solidFill>
                        <a:srgbClr val="000000"/>
                      </a:solidFill>
                    </a:rPr>
                    <a:t>y</a:t>
                  </a:r>
                </a:p>
              </p:txBody>
            </p:sp>
            <p:sp>
              <p:nvSpPr>
                <p:cNvPr id="38952" name="TextBox 15"/>
                <p:cNvSpPr txBox="1">
                  <a:spLocks noChangeArrowheads="1"/>
                </p:cNvSpPr>
                <p:nvPr/>
              </p:nvSpPr>
              <p:spPr bwMode="auto">
                <a:xfrm>
                  <a:off x="1295400" y="3591580"/>
                  <a:ext cx="1524183" cy="523220"/>
                </a:xfrm>
                <a:prstGeom prst="rect">
                  <a:avLst/>
                </a:prstGeom>
                <a:noFill/>
                <a:ln w="9525">
                  <a:noFill/>
                  <a:miter lim="800000"/>
                  <a:headEnd/>
                  <a:tailEnd/>
                </a:ln>
              </p:spPr>
              <p:txBody>
                <a:bodyPr>
                  <a:spAutoFit/>
                </a:bodyPr>
                <a:lstStyle/>
                <a:p>
                  <a:r>
                    <a:rPr lang="en-US" sz="2800"/>
                    <a:t>10</a:t>
                  </a:r>
                  <a:r>
                    <a:rPr lang="en-US" sz="2800">
                      <a:solidFill>
                        <a:srgbClr val="000000"/>
                      </a:solidFill>
                    </a:rPr>
                    <a:t>x</a:t>
                  </a:r>
                  <a:r>
                    <a:rPr lang="en-US" sz="2800"/>
                    <a:t> + 8</a:t>
                  </a:r>
                  <a:r>
                    <a:rPr lang="en-US" sz="2800">
                      <a:solidFill>
                        <a:srgbClr val="000000"/>
                      </a:solidFill>
                    </a:rPr>
                    <a:t>y</a:t>
                  </a:r>
                </a:p>
              </p:txBody>
            </p:sp>
            <p:sp>
              <p:nvSpPr>
                <p:cNvPr id="38953" name="TextBox 16"/>
                <p:cNvSpPr txBox="1">
                  <a:spLocks noChangeArrowheads="1"/>
                </p:cNvSpPr>
                <p:nvPr/>
              </p:nvSpPr>
              <p:spPr bwMode="auto">
                <a:xfrm>
                  <a:off x="1574800" y="4075093"/>
                  <a:ext cx="1981200" cy="954107"/>
                </a:xfrm>
                <a:prstGeom prst="rect">
                  <a:avLst/>
                </a:prstGeom>
                <a:noFill/>
                <a:ln w="9525">
                  <a:noFill/>
                  <a:miter lim="800000"/>
                  <a:headEnd/>
                  <a:tailEnd/>
                </a:ln>
              </p:spPr>
              <p:txBody>
                <a:bodyPr>
                  <a:spAutoFit/>
                </a:bodyPr>
                <a:lstStyle/>
                <a:p>
                  <a:r>
                    <a:rPr lang="en-US" sz="2800"/>
                    <a:t>18xy</a:t>
                  </a:r>
                </a:p>
                <a:p>
                  <a:endParaRPr lang="en-US" sz="2800"/>
                </a:p>
              </p:txBody>
            </p:sp>
            <p:sp>
              <p:nvSpPr>
                <p:cNvPr id="38954" name="TextBox 17"/>
                <p:cNvSpPr txBox="1">
                  <a:spLocks noChangeArrowheads="1"/>
                </p:cNvSpPr>
                <p:nvPr/>
              </p:nvSpPr>
              <p:spPr bwMode="auto">
                <a:xfrm>
                  <a:off x="304800" y="4724400"/>
                  <a:ext cx="3886200" cy="954107"/>
                </a:xfrm>
                <a:prstGeom prst="rect">
                  <a:avLst/>
                </a:prstGeom>
                <a:noFill/>
                <a:ln w="9525">
                  <a:noFill/>
                  <a:miter lim="800000"/>
                  <a:headEnd/>
                  <a:tailEnd/>
                </a:ln>
              </p:spPr>
              <p:txBody>
                <a:bodyPr>
                  <a:spAutoFit/>
                </a:bodyPr>
                <a:lstStyle/>
                <a:p>
                  <a:r>
                    <a:rPr lang="en-US" sz="2800" b="1"/>
                    <a:t>7x + 2y + 6y + 3x = 18xy</a:t>
                  </a:r>
                </a:p>
                <a:p>
                  <a:endParaRPr lang="en-US" sz="2800" b="1"/>
                </a:p>
              </p:txBody>
            </p:sp>
          </p:grpSp>
          <p:grpSp>
            <p:nvGrpSpPr>
              <p:cNvPr id="38943" name="Group 34"/>
              <p:cNvGrpSpPr>
                <a:grpSpLocks/>
              </p:cNvGrpSpPr>
              <p:nvPr/>
            </p:nvGrpSpPr>
            <p:grpSpPr bwMode="auto">
              <a:xfrm>
                <a:off x="1193617" y="3416300"/>
                <a:ext cx="330200" cy="90488"/>
                <a:chOff x="1193617" y="3416300"/>
                <a:chExt cx="330200" cy="90488"/>
              </a:xfrm>
            </p:grpSpPr>
            <p:cxnSp>
              <p:nvCxnSpPr>
                <p:cNvPr id="27" name="Straight Connector 26"/>
                <p:cNvCxnSpPr>
                  <a:cxnSpLocks noChangeShapeType="1"/>
                </p:cNvCxnSpPr>
                <p:nvPr/>
              </p:nvCxnSpPr>
              <p:spPr bwMode="auto">
                <a:xfrm>
                  <a:off x="1193800" y="3416838"/>
                  <a:ext cx="330200" cy="1588"/>
                </a:xfrm>
                <a:prstGeom prst="line">
                  <a:avLst/>
                </a:prstGeom>
                <a:noFill/>
                <a:ln w="38100">
                  <a:solidFill>
                    <a:srgbClr val="81228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2" name="Straight Connector 31"/>
                <p:cNvCxnSpPr>
                  <a:cxnSpLocks noChangeShapeType="1"/>
                </p:cNvCxnSpPr>
                <p:nvPr/>
              </p:nvCxnSpPr>
              <p:spPr bwMode="auto">
                <a:xfrm>
                  <a:off x="1193800" y="3505717"/>
                  <a:ext cx="330200" cy="1588"/>
                </a:xfrm>
                <a:prstGeom prst="line">
                  <a:avLst/>
                </a:prstGeom>
                <a:noFill/>
                <a:ln w="38100">
                  <a:solidFill>
                    <a:srgbClr val="81228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38944" name="Group 35"/>
              <p:cNvGrpSpPr>
                <a:grpSpLocks/>
              </p:cNvGrpSpPr>
              <p:nvPr/>
            </p:nvGrpSpPr>
            <p:grpSpPr bwMode="auto">
              <a:xfrm>
                <a:off x="1828800" y="3414712"/>
                <a:ext cx="330200" cy="90488"/>
                <a:chOff x="1193617" y="3416300"/>
                <a:chExt cx="330200" cy="90488"/>
              </a:xfrm>
            </p:grpSpPr>
            <p:cxnSp>
              <p:nvCxnSpPr>
                <p:cNvPr id="37" name="Straight Connector 36"/>
                <p:cNvCxnSpPr>
                  <a:cxnSpLocks noChangeShapeType="1"/>
                </p:cNvCxnSpPr>
                <p:nvPr/>
              </p:nvCxnSpPr>
              <p:spPr bwMode="auto">
                <a:xfrm>
                  <a:off x="1193617" y="3416839"/>
                  <a:ext cx="330200" cy="1587"/>
                </a:xfrm>
                <a:prstGeom prst="line">
                  <a:avLst/>
                </a:prstGeom>
                <a:noFill/>
                <a:ln w="38100">
                  <a:solidFill>
                    <a:srgbClr val="81228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8" name="Straight Connector 37"/>
                <p:cNvCxnSpPr>
                  <a:cxnSpLocks noChangeShapeType="1"/>
                </p:cNvCxnSpPr>
                <p:nvPr/>
              </p:nvCxnSpPr>
              <p:spPr bwMode="auto">
                <a:xfrm>
                  <a:off x="1193617" y="3505718"/>
                  <a:ext cx="330200" cy="1587"/>
                </a:xfrm>
                <a:prstGeom prst="line">
                  <a:avLst/>
                </a:prstGeom>
                <a:noFill/>
                <a:ln w="38100">
                  <a:solidFill>
                    <a:srgbClr val="81228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cxnSp>
            <p:nvCxnSpPr>
              <p:cNvPr id="40" name="Straight Connector 39"/>
              <p:cNvCxnSpPr>
                <a:cxnSpLocks noChangeShapeType="1"/>
              </p:cNvCxnSpPr>
              <p:nvPr/>
            </p:nvCxnSpPr>
            <p:spPr bwMode="auto">
              <a:xfrm>
                <a:off x="3175000" y="3440645"/>
                <a:ext cx="330200" cy="1587"/>
              </a:xfrm>
              <a:prstGeom prst="line">
                <a:avLst/>
              </a:prstGeom>
              <a:noFill/>
              <a:ln w="38100">
                <a:solidFill>
                  <a:srgbClr val="000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1" name="Straight Connector 40"/>
              <p:cNvCxnSpPr>
                <a:cxnSpLocks noChangeShapeType="1"/>
              </p:cNvCxnSpPr>
              <p:nvPr/>
            </p:nvCxnSpPr>
            <p:spPr bwMode="auto">
              <a:xfrm>
                <a:off x="2514600" y="3429535"/>
                <a:ext cx="330200" cy="1588"/>
              </a:xfrm>
              <a:prstGeom prst="line">
                <a:avLst/>
              </a:prstGeom>
              <a:noFill/>
              <a:ln w="38100">
                <a:solidFill>
                  <a:srgbClr val="000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sp>
        <p:nvSpPr>
          <p:cNvPr id="38924" name="TextBox 11"/>
          <p:cNvSpPr txBox="1">
            <a:spLocks noChangeArrowheads="1"/>
          </p:cNvSpPr>
          <p:nvPr/>
        </p:nvSpPr>
        <p:spPr bwMode="auto">
          <a:xfrm>
            <a:off x="4648200" y="1739900"/>
            <a:ext cx="4419600" cy="1384300"/>
          </a:xfrm>
          <a:prstGeom prst="rect">
            <a:avLst/>
          </a:prstGeom>
          <a:noFill/>
          <a:ln w="9525">
            <a:noFill/>
            <a:miter lim="800000"/>
            <a:headEnd/>
            <a:tailEnd/>
          </a:ln>
        </p:spPr>
        <p:txBody>
          <a:bodyPr>
            <a:spAutoFit/>
          </a:bodyPr>
          <a:lstStyle/>
          <a:p>
            <a:pPr algn="ctr"/>
            <a:r>
              <a:rPr lang="en-US" sz="2800" u="sng"/>
              <a:t>Amy</a:t>
            </a:r>
          </a:p>
          <a:p>
            <a:r>
              <a:rPr lang="en-US" sz="2800"/>
              <a:t>             7x + 2y + 6y + 3x</a:t>
            </a:r>
          </a:p>
          <a:p>
            <a:r>
              <a:rPr lang="en-US" sz="2800"/>
              <a:t>             </a:t>
            </a:r>
          </a:p>
        </p:txBody>
      </p:sp>
      <p:sp>
        <p:nvSpPr>
          <p:cNvPr id="31" name="TextBox 30"/>
          <p:cNvSpPr txBox="1">
            <a:spLocks noChangeArrowheads="1"/>
          </p:cNvSpPr>
          <p:nvPr/>
        </p:nvSpPr>
        <p:spPr bwMode="auto">
          <a:xfrm>
            <a:off x="4953000" y="2747963"/>
            <a:ext cx="1295400" cy="338137"/>
          </a:xfrm>
          <a:prstGeom prst="rect">
            <a:avLst/>
          </a:prstGeom>
          <a:noFill/>
          <a:ln w="9525">
            <a:noFill/>
            <a:miter lim="800000"/>
            <a:headEnd/>
            <a:tailEnd/>
          </a:ln>
        </p:spPr>
        <p:txBody>
          <a:bodyPr>
            <a:spAutoFit/>
          </a:bodyPr>
          <a:lstStyle/>
          <a:p>
            <a:r>
              <a:rPr lang="en-US" sz="1600"/>
              <a:t>Amy</a:t>
            </a:r>
            <a:r>
              <a:rPr lang="ja-JP" altLang="en-US" sz="1600"/>
              <a:t>’</a:t>
            </a:r>
            <a:r>
              <a:rPr lang="en-US" altLang="ja-JP" sz="1600"/>
              <a:t>s work</a:t>
            </a:r>
            <a:endParaRPr lang="en-US" sz="1600"/>
          </a:p>
        </p:txBody>
      </p:sp>
      <p:grpSp>
        <p:nvGrpSpPr>
          <p:cNvPr id="10" name="Group 42"/>
          <p:cNvGrpSpPr>
            <a:grpSpLocks/>
          </p:cNvGrpSpPr>
          <p:nvPr/>
        </p:nvGrpSpPr>
        <p:grpSpPr bwMode="auto">
          <a:xfrm>
            <a:off x="4724400" y="2971800"/>
            <a:ext cx="4343400" cy="2706688"/>
            <a:chOff x="76200" y="2905780"/>
            <a:chExt cx="4343400" cy="2706707"/>
          </a:xfrm>
        </p:grpSpPr>
        <p:grpSp>
          <p:nvGrpSpPr>
            <p:cNvPr id="38927" name="Group 24"/>
            <p:cNvGrpSpPr>
              <a:grpSpLocks/>
            </p:cNvGrpSpPr>
            <p:nvPr/>
          </p:nvGrpSpPr>
          <p:grpSpPr bwMode="auto">
            <a:xfrm>
              <a:off x="76200" y="2905780"/>
              <a:ext cx="4343400" cy="2706707"/>
              <a:chOff x="-228600" y="2905780"/>
              <a:chExt cx="4343400" cy="2706707"/>
            </a:xfrm>
          </p:grpSpPr>
          <p:sp>
            <p:nvSpPr>
              <p:cNvPr id="38936" name="TextBox 52"/>
              <p:cNvSpPr txBox="1">
                <a:spLocks noChangeArrowheads="1"/>
              </p:cNvSpPr>
              <p:nvPr/>
            </p:nvSpPr>
            <p:spPr bwMode="auto">
              <a:xfrm>
                <a:off x="762000" y="2905780"/>
                <a:ext cx="3200400" cy="523220"/>
              </a:xfrm>
              <a:prstGeom prst="rect">
                <a:avLst/>
              </a:prstGeom>
              <a:noFill/>
              <a:ln w="9525">
                <a:noFill/>
                <a:miter lim="800000"/>
                <a:headEnd/>
                <a:tailEnd/>
              </a:ln>
            </p:spPr>
            <p:txBody>
              <a:bodyPr>
                <a:spAutoFit/>
              </a:bodyPr>
              <a:lstStyle/>
              <a:p>
                <a:r>
                  <a:rPr lang="en-US" sz="2800"/>
                  <a:t>7</a:t>
                </a:r>
                <a:r>
                  <a:rPr lang="en-US" sz="2800">
                    <a:solidFill>
                      <a:srgbClr val="000000"/>
                    </a:solidFill>
                  </a:rPr>
                  <a:t>x</a:t>
                </a:r>
                <a:r>
                  <a:rPr lang="en-US" sz="2800"/>
                  <a:t> + 3</a:t>
                </a:r>
                <a:r>
                  <a:rPr lang="en-US" sz="2800">
                    <a:solidFill>
                      <a:srgbClr val="000000"/>
                    </a:solidFill>
                  </a:rPr>
                  <a:t>x</a:t>
                </a:r>
                <a:r>
                  <a:rPr lang="en-US" sz="2800"/>
                  <a:t> + 2</a:t>
                </a:r>
                <a:r>
                  <a:rPr lang="en-US" sz="2800">
                    <a:solidFill>
                      <a:srgbClr val="000000"/>
                    </a:solidFill>
                  </a:rPr>
                  <a:t>y</a:t>
                </a:r>
                <a:r>
                  <a:rPr lang="en-US" sz="2800"/>
                  <a:t> + 6</a:t>
                </a:r>
                <a:r>
                  <a:rPr lang="en-US" sz="2800">
                    <a:solidFill>
                      <a:srgbClr val="000000"/>
                    </a:solidFill>
                  </a:rPr>
                  <a:t>y</a:t>
                </a:r>
              </a:p>
            </p:txBody>
          </p:sp>
          <p:sp>
            <p:nvSpPr>
              <p:cNvPr id="38937" name="TextBox 53"/>
              <p:cNvSpPr txBox="1">
                <a:spLocks noChangeArrowheads="1"/>
              </p:cNvSpPr>
              <p:nvPr/>
            </p:nvSpPr>
            <p:spPr bwMode="auto">
              <a:xfrm>
                <a:off x="1295400" y="3591580"/>
                <a:ext cx="1524183" cy="523220"/>
              </a:xfrm>
              <a:prstGeom prst="rect">
                <a:avLst/>
              </a:prstGeom>
              <a:noFill/>
              <a:ln w="9525">
                <a:noFill/>
                <a:miter lim="800000"/>
                <a:headEnd/>
                <a:tailEnd/>
              </a:ln>
            </p:spPr>
            <p:txBody>
              <a:bodyPr>
                <a:spAutoFit/>
              </a:bodyPr>
              <a:lstStyle/>
              <a:p>
                <a:r>
                  <a:rPr lang="en-US" sz="2800"/>
                  <a:t>10</a:t>
                </a:r>
                <a:r>
                  <a:rPr lang="en-US" sz="2800">
                    <a:solidFill>
                      <a:srgbClr val="000000"/>
                    </a:solidFill>
                  </a:rPr>
                  <a:t>x</a:t>
                </a:r>
                <a:r>
                  <a:rPr lang="en-US" sz="2800"/>
                  <a:t> + 8</a:t>
                </a:r>
                <a:r>
                  <a:rPr lang="en-US" sz="2800">
                    <a:solidFill>
                      <a:srgbClr val="000000"/>
                    </a:solidFill>
                  </a:rPr>
                  <a:t>y</a:t>
                </a:r>
              </a:p>
            </p:txBody>
          </p:sp>
          <p:sp>
            <p:nvSpPr>
              <p:cNvPr id="38938" name="TextBox 54"/>
              <p:cNvSpPr txBox="1">
                <a:spLocks noChangeArrowheads="1"/>
              </p:cNvSpPr>
              <p:nvPr/>
            </p:nvSpPr>
            <p:spPr bwMode="auto">
              <a:xfrm>
                <a:off x="1574800" y="4075093"/>
                <a:ext cx="1981200" cy="954107"/>
              </a:xfrm>
              <a:prstGeom prst="rect">
                <a:avLst/>
              </a:prstGeom>
              <a:noFill/>
              <a:ln w="9525">
                <a:noFill/>
                <a:miter lim="800000"/>
                <a:headEnd/>
                <a:tailEnd/>
              </a:ln>
            </p:spPr>
            <p:txBody>
              <a:bodyPr>
                <a:spAutoFit/>
              </a:bodyPr>
              <a:lstStyle/>
              <a:p>
                <a:endParaRPr lang="en-US" sz="2800" u="sng"/>
              </a:p>
              <a:p>
                <a:endParaRPr lang="en-US" sz="2800"/>
              </a:p>
            </p:txBody>
          </p:sp>
          <p:sp>
            <p:nvSpPr>
              <p:cNvPr id="38939" name="TextBox 55"/>
              <p:cNvSpPr txBox="1">
                <a:spLocks noChangeArrowheads="1"/>
              </p:cNvSpPr>
              <p:nvPr/>
            </p:nvSpPr>
            <p:spPr bwMode="auto">
              <a:xfrm>
                <a:off x="-228600" y="4658380"/>
                <a:ext cx="4343400" cy="954107"/>
              </a:xfrm>
              <a:prstGeom prst="rect">
                <a:avLst/>
              </a:prstGeom>
              <a:noFill/>
              <a:ln w="9525">
                <a:noFill/>
                <a:miter lim="800000"/>
                <a:headEnd/>
                <a:tailEnd/>
              </a:ln>
            </p:spPr>
            <p:txBody>
              <a:bodyPr>
                <a:spAutoFit/>
              </a:bodyPr>
              <a:lstStyle/>
              <a:p>
                <a:r>
                  <a:rPr lang="en-US" sz="2800" b="1"/>
                  <a:t>7x + 2y + 6y + 3x = 10x + 8y</a:t>
                </a:r>
              </a:p>
              <a:p>
                <a:endParaRPr lang="en-US" sz="2800" b="1"/>
              </a:p>
            </p:txBody>
          </p:sp>
        </p:grpSp>
        <p:grpSp>
          <p:nvGrpSpPr>
            <p:cNvPr id="38928" name="Group 34"/>
            <p:cNvGrpSpPr>
              <a:grpSpLocks/>
            </p:cNvGrpSpPr>
            <p:nvPr/>
          </p:nvGrpSpPr>
          <p:grpSpPr bwMode="auto">
            <a:xfrm>
              <a:off x="1193617" y="3416300"/>
              <a:ext cx="330200" cy="90488"/>
              <a:chOff x="1193617" y="3416300"/>
              <a:chExt cx="330200" cy="90488"/>
            </a:xfrm>
          </p:grpSpPr>
          <p:cxnSp>
            <p:nvCxnSpPr>
              <p:cNvPr id="51" name="Straight Connector 50"/>
              <p:cNvCxnSpPr>
                <a:cxnSpLocks noChangeShapeType="1"/>
              </p:cNvCxnSpPr>
              <p:nvPr/>
            </p:nvCxnSpPr>
            <p:spPr bwMode="auto">
              <a:xfrm>
                <a:off x="1193800" y="3416959"/>
                <a:ext cx="330200" cy="1588"/>
              </a:xfrm>
              <a:prstGeom prst="line">
                <a:avLst/>
              </a:prstGeom>
              <a:noFill/>
              <a:ln w="38100">
                <a:solidFill>
                  <a:srgbClr val="81228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2" name="Straight Connector 51"/>
              <p:cNvCxnSpPr>
                <a:cxnSpLocks noChangeShapeType="1"/>
              </p:cNvCxnSpPr>
              <p:nvPr/>
            </p:nvCxnSpPr>
            <p:spPr bwMode="auto">
              <a:xfrm>
                <a:off x="1193800" y="3505860"/>
                <a:ext cx="330200" cy="1588"/>
              </a:xfrm>
              <a:prstGeom prst="line">
                <a:avLst/>
              </a:prstGeom>
              <a:noFill/>
              <a:ln w="38100">
                <a:solidFill>
                  <a:srgbClr val="81228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38929" name="Group 35"/>
            <p:cNvGrpSpPr>
              <a:grpSpLocks/>
            </p:cNvGrpSpPr>
            <p:nvPr/>
          </p:nvGrpSpPr>
          <p:grpSpPr bwMode="auto">
            <a:xfrm>
              <a:off x="1828800" y="3414712"/>
              <a:ext cx="330200" cy="90488"/>
              <a:chOff x="1193617" y="3416300"/>
              <a:chExt cx="330200" cy="90488"/>
            </a:xfrm>
          </p:grpSpPr>
          <p:cxnSp>
            <p:nvCxnSpPr>
              <p:cNvPr id="49" name="Straight Connector 48"/>
              <p:cNvCxnSpPr>
                <a:cxnSpLocks noChangeShapeType="1"/>
              </p:cNvCxnSpPr>
              <p:nvPr/>
            </p:nvCxnSpPr>
            <p:spPr bwMode="auto">
              <a:xfrm>
                <a:off x="1193617" y="3416960"/>
                <a:ext cx="330200" cy="1587"/>
              </a:xfrm>
              <a:prstGeom prst="line">
                <a:avLst/>
              </a:prstGeom>
              <a:noFill/>
              <a:ln w="38100">
                <a:solidFill>
                  <a:srgbClr val="81228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0" name="Straight Connector 49"/>
              <p:cNvCxnSpPr>
                <a:cxnSpLocks noChangeShapeType="1"/>
              </p:cNvCxnSpPr>
              <p:nvPr/>
            </p:nvCxnSpPr>
            <p:spPr bwMode="auto">
              <a:xfrm>
                <a:off x="1193617" y="3505861"/>
                <a:ext cx="330200" cy="1587"/>
              </a:xfrm>
              <a:prstGeom prst="line">
                <a:avLst/>
              </a:prstGeom>
              <a:noFill/>
              <a:ln w="38100">
                <a:solidFill>
                  <a:srgbClr val="81228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cxnSp>
          <p:nvCxnSpPr>
            <p:cNvPr id="47" name="Straight Connector 46"/>
            <p:cNvCxnSpPr>
              <a:cxnSpLocks noChangeShapeType="1"/>
            </p:cNvCxnSpPr>
            <p:nvPr/>
          </p:nvCxnSpPr>
          <p:spPr bwMode="auto">
            <a:xfrm>
              <a:off x="3175000" y="3440772"/>
              <a:ext cx="330200" cy="1587"/>
            </a:xfrm>
            <a:prstGeom prst="line">
              <a:avLst/>
            </a:prstGeom>
            <a:noFill/>
            <a:ln w="38100">
              <a:solidFill>
                <a:srgbClr val="000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8" name="Straight Connector 47"/>
            <p:cNvCxnSpPr>
              <a:cxnSpLocks noChangeShapeType="1"/>
            </p:cNvCxnSpPr>
            <p:nvPr/>
          </p:nvCxnSpPr>
          <p:spPr bwMode="auto">
            <a:xfrm>
              <a:off x="2514600" y="3429659"/>
              <a:ext cx="330200" cy="1588"/>
            </a:xfrm>
            <a:prstGeom prst="line">
              <a:avLst/>
            </a:prstGeom>
            <a:noFill/>
            <a:ln w="38100">
              <a:solidFill>
                <a:srgbClr val="000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Horizontal)">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verview Button">
            <a:hlinkClick r:id="rId3" action="ppaction://hlinksldjump"/>
          </p:cNvPr>
          <p:cNvSpPr txBox="1"/>
          <p:nvPr/>
        </p:nvSpPr>
        <p:spPr>
          <a:xfrm>
            <a:off x="5562600" y="5791200"/>
            <a:ext cx="1905000" cy="419100"/>
          </a:xfrm>
          <a:prstGeom prst="rect">
            <a:avLst/>
          </a:prstGeom>
          <a:solidFill>
            <a:srgbClr val="FFFF00"/>
          </a:solidFill>
          <a:ln>
            <a:solidFill>
              <a:schemeClr val="tx1"/>
            </a:solidFill>
          </a:ln>
        </p:spPr>
        <p:txBody>
          <a:bodyPr wrap="none" anchor="ctr">
            <a:normAutofit/>
          </a:bodyPr>
          <a:lstStyle/>
          <a:p>
            <a:pPr fontAlgn="auto">
              <a:spcAft>
                <a:spcPts val="0"/>
              </a:spcAft>
              <a:defRPr/>
            </a:pPr>
            <a:r>
              <a:rPr lang="en-US" sz="1800" b="1" dirty="0">
                <a:latin typeface="Perpetua" pitchFamily="18" charset="0"/>
                <a:ea typeface="+mj-ea"/>
                <a:cs typeface="+mj-cs"/>
              </a:rPr>
              <a:t>Back to Overview</a:t>
            </a:r>
          </a:p>
        </p:txBody>
      </p:sp>
      <p:sp>
        <p:nvSpPr>
          <p:cNvPr id="39939" name="Slide Number"/>
          <p:cNvSpPr>
            <a:spLocks noGrp="1"/>
          </p:cNvSpPr>
          <p:nvPr>
            <p:ph type="sldNum" sz="quarter" idx="12"/>
          </p:nvPr>
        </p:nvSpPr>
        <p:spPr bwMode="auto">
          <a:noFill/>
          <a:ln>
            <a:miter lim="800000"/>
            <a:headEnd/>
            <a:tailEnd/>
          </a:ln>
        </p:spPr>
        <p:txBody>
          <a:bodyPr/>
          <a:lstStyle/>
          <a:p>
            <a:fld id="{E393BAEA-1ADF-432C-B51C-9019D59A12F3}" type="slidenum">
              <a:rPr lang="en-US">
                <a:cs typeface="Arial" charset="0"/>
              </a:rPr>
              <a:pPr/>
              <a:t>28</a:t>
            </a:fld>
            <a:endParaRPr lang="en-US">
              <a:cs typeface="Arial" charset="0"/>
            </a:endParaRPr>
          </a:p>
        </p:txBody>
      </p:sp>
      <p:sp>
        <p:nvSpPr>
          <p:cNvPr id="39940" name="Title TextBox"/>
          <p:cNvSpPr>
            <a:spLocks noGrp="1"/>
          </p:cNvSpPr>
          <p:nvPr>
            <p:ph type="title" idx="4294967295"/>
          </p:nvPr>
        </p:nvSpPr>
        <p:spPr>
          <a:xfrm>
            <a:off x="0" y="0"/>
            <a:ext cx="9144000" cy="533400"/>
          </a:xfrm>
        </p:spPr>
        <p:txBody>
          <a:bodyPr/>
          <a:lstStyle/>
          <a:p>
            <a:r>
              <a:rPr lang="en-US" sz="2400" smtClean="0">
                <a:solidFill>
                  <a:schemeClr val="bg1"/>
                </a:solidFill>
              </a:rPr>
              <a:t>1</a:t>
            </a:r>
            <a:r>
              <a:rPr lang="en-US" sz="2400" baseline="30000" smtClean="0">
                <a:solidFill>
                  <a:schemeClr val="bg1"/>
                </a:solidFill>
              </a:rPr>
              <a:t>st</a:t>
            </a:r>
            <a:r>
              <a:rPr lang="en-US" sz="2400" smtClean="0">
                <a:solidFill>
                  <a:schemeClr val="bg1"/>
                </a:solidFill>
              </a:rPr>
              <a:t> Time Users of 21</a:t>
            </a:r>
            <a:r>
              <a:rPr lang="en-US" sz="2400" baseline="30000" smtClean="0">
                <a:solidFill>
                  <a:schemeClr val="bg1"/>
                </a:solidFill>
              </a:rPr>
              <a:t>st</a:t>
            </a:r>
            <a:r>
              <a:rPr lang="en-US" sz="2400" smtClean="0">
                <a:solidFill>
                  <a:schemeClr val="bg1"/>
                </a:solidFill>
              </a:rPr>
              <a:t> Century Lessons</a:t>
            </a:r>
          </a:p>
        </p:txBody>
      </p:sp>
      <p:sp>
        <p:nvSpPr>
          <p:cNvPr id="39941" name="TextBox 5"/>
          <p:cNvSpPr txBox="1">
            <a:spLocks noChangeArrowheads="1"/>
          </p:cNvSpPr>
          <p:nvPr/>
        </p:nvSpPr>
        <p:spPr bwMode="auto">
          <a:xfrm>
            <a:off x="0" y="1371600"/>
            <a:ext cx="9144000" cy="4524375"/>
          </a:xfrm>
          <a:prstGeom prst="rect">
            <a:avLst/>
          </a:prstGeom>
          <a:noFill/>
          <a:ln w="9525">
            <a:noFill/>
            <a:miter lim="800000"/>
            <a:headEnd/>
            <a:tailEnd/>
          </a:ln>
        </p:spPr>
        <p:txBody>
          <a:bodyPr>
            <a:spAutoFit/>
          </a:bodyPr>
          <a:lstStyle/>
          <a:p>
            <a:r>
              <a:rPr lang="en-US">
                <a:solidFill>
                  <a:schemeClr val="bg1"/>
                </a:solidFill>
              </a:rPr>
              <a:t>Welcome to 21</a:t>
            </a:r>
            <a:r>
              <a:rPr lang="en-US" baseline="30000">
                <a:solidFill>
                  <a:schemeClr val="bg1"/>
                </a:solidFill>
              </a:rPr>
              <a:t>st</a:t>
            </a:r>
            <a:r>
              <a:rPr lang="en-US">
                <a:solidFill>
                  <a:schemeClr val="bg1"/>
                </a:solidFill>
              </a:rPr>
              <a:t> Century Lessons!  We are a non-profit organization that is funded through an AFT (American Federation of Teachers) Innovation Grant.  Our mission is to increase student achievement by providing teachers with free world-class lessons that can be taught via an LCD projector and a computer.   21</a:t>
            </a:r>
            <a:r>
              <a:rPr lang="en-US" baseline="30000">
                <a:solidFill>
                  <a:schemeClr val="bg1"/>
                </a:solidFill>
              </a:rPr>
              <a:t>st</a:t>
            </a:r>
            <a:r>
              <a:rPr lang="en-US">
                <a:solidFill>
                  <a:schemeClr val="bg1"/>
                </a:solidFill>
              </a:rPr>
              <a:t> Century Lessons are extremely comprehensive; we include everything from warm–ups and assessments, to scaffolding for English language learners and special education students.   The lessons are designed into coherent units that are completely aligned with the Common Core State Standards, and utilize research-based best practices to help you improve your students</a:t>
            </a:r>
            <a:r>
              <a:rPr lang="ja-JP" altLang="en-US">
                <a:solidFill>
                  <a:schemeClr val="bg1"/>
                </a:solidFill>
              </a:rPr>
              <a:t>’</a:t>
            </a:r>
            <a:r>
              <a:rPr lang="en-US" altLang="ja-JP">
                <a:solidFill>
                  <a:schemeClr val="bg1"/>
                </a:solidFill>
              </a:rPr>
              <a:t> math abilities.  Additionally, all of our lessons are completely modifiable so you can adapt them if you like.  </a:t>
            </a:r>
            <a:endParaRPr lang="en-US">
              <a:solidFill>
                <a:schemeClr val="bg1"/>
              </a:solidFill>
            </a:endParaRPr>
          </a:p>
        </p:txBody>
      </p:sp>
      <p:sp>
        <p:nvSpPr>
          <p:cNvPr id="39942" name="TextBox 6"/>
          <p:cNvSpPr txBox="1">
            <a:spLocks noChangeArrowheads="1"/>
          </p:cNvSpPr>
          <p:nvPr/>
        </p:nvSpPr>
        <p:spPr bwMode="auto">
          <a:xfrm>
            <a:off x="0" y="609600"/>
            <a:ext cx="8686800" cy="523875"/>
          </a:xfrm>
          <a:prstGeom prst="rect">
            <a:avLst/>
          </a:prstGeom>
          <a:noFill/>
          <a:ln w="9525">
            <a:noFill/>
            <a:miter lim="800000"/>
            <a:headEnd/>
            <a:tailEnd/>
          </a:ln>
        </p:spPr>
        <p:txBody>
          <a:bodyPr>
            <a:spAutoFit/>
          </a:bodyPr>
          <a:lstStyle/>
          <a:p>
            <a:r>
              <a:rPr lang="en-US" sz="2800" b="1">
                <a:solidFill>
                  <a:schemeClr val="bg1"/>
                </a:solidFill>
              </a:rPr>
              <a:t>Description of 21</a:t>
            </a:r>
            <a:r>
              <a:rPr lang="en-US" sz="2800" b="1" baseline="30000">
                <a:solidFill>
                  <a:schemeClr val="bg1"/>
                </a:solidFill>
              </a:rPr>
              <a:t>st</a:t>
            </a:r>
            <a:r>
              <a:rPr lang="en-US" sz="2800" b="1">
                <a:solidFill>
                  <a:schemeClr val="bg1"/>
                </a:solidFill>
              </a:rPr>
              <a:t> Century Lessons:</a:t>
            </a:r>
            <a:endParaRPr lang="en-US" sz="2800">
              <a:solidFill>
                <a:schemeClr val="bg1"/>
              </a:solidFill>
            </a:endParaRPr>
          </a:p>
        </p:txBody>
      </p:sp>
      <p:sp>
        <p:nvSpPr>
          <p:cNvPr id="8" name="Next Slide Button">
            <a:hlinkClick r:id="rId4" action="ppaction://hlinksldjump"/>
          </p:cNvPr>
          <p:cNvSpPr txBox="1"/>
          <p:nvPr/>
        </p:nvSpPr>
        <p:spPr>
          <a:xfrm>
            <a:off x="4343400" y="5791200"/>
            <a:ext cx="1143000" cy="419100"/>
          </a:xfrm>
          <a:prstGeom prst="rect">
            <a:avLst/>
          </a:prstGeom>
          <a:solidFill>
            <a:srgbClr val="FFFF00"/>
          </a:solidFill>
          <a:ln>
            <a:solidFill>
              <a:schemeClr val="tx1"/>
            </a:solidFill>
          </a:ln>
        </p:spPr>
        <p:txBody>
          <a:bodyPr wrap="none" anchor="ctr">
            <a:normAutofit/>
          </a:bodyPr>
          <a:lstStyle/>
          <a:p>
            <a:pPr fontAlgn="auto">
              <a:spcAft>
                <a:spcPts val="0"/>
              </a:spcAft>
              <a:defRPr/>
            </a:pPr>
            <a:r>
              <a:rPr lang="en-US" sz="1800" b="1" dirty="0">
                <a:latin typeface="Perpetua" pitchFamily="18" charset="0"/>
                <a:ea typeface="+mj-ea"/>
                <a:cs typeface="+mj-cs"/>
              </a:rPr>
              <a:t>Next Slide</a:t>
            </a:r>
          </a:p>
        </p:txBody>
      </p:sp>
      <p:grpSp>
        <p:nvGrpSpPr>
          <p:cNvPr id="39944" name="Group 8"/>
          <p:cNvGrpSpPr>
            <a:grpSpLocks/>
          </p:cNvGrpSpPr>
          <p:nvPr/>
        </p:nvGrpSpPr>
        <p:grpSpPr bwMode="auto">
          <a:xfrm>
            <a:off x="609600" y="6413500"/>
            <a:ext cx="7402513" cy="387350"/>
            <a:chOff x="609600" y="6414018"/>
            <a:chExt cx="7401771" cy="386725"/>
          </a:xfrm>
        </p:grpSpPr>
        <p:pic>
          <p:nvPicPr>
            <p:cNvPr id="39945" name="Picture 9" descr="blue.png"/>
            <p:cNvPicPr>
              <a:picLocks noChangeAspect="1"/>
            </p:cNvPicPr>
            <p:nvPr/>
          </p:nvPicPr>
          <p:blipFill>
            <a:blip r:embed="rId5" cstate="print"/>
            <a:srcRect/>
            <a:stretch>
              <a:fillRect/>
            </a:stretch>
          </p:blipFill>
          <p:spPr bwMode="auto">
            <a:xfrm>
              <a:off x="4343400" y="6419332"/>
              <a:ext cx="1828800" cy="369142"/>
            </a:xfrm>
            <a:prstGeom prst="rect">
              <a:avLst/>
            </a:prstGeom>
            <a:noFill/>
            <a:ln w="9525">
              <a:noFill/>
              <a:miter lim="800000"/>
              <a:headEnd/>
              <a:tailEnd/>
            </a:ln>
          </p:spPr>
        </p:pic>
        <p:pic>
          <p:nvPicPr>
            <p:cNvPr id="39946" name="Picture 10" descr="red.png"/>
            <p:cNvPicPr>
              <a:picLocks noChangeAspect="1"/>
            </p:cNvPicPr>
            <p:nvPr/>
          </p:nvPicPr>
          <p:blipFill>
            <a:blip r:embed="rId6" cstate="print"/>
            <a:srcRect/>
            <a:stretch>
              <a:fillRect/>
            </a:stretch>
          </p:blipFill>
          <p:spPr bwMode="auto">
            <a:xfrm rot="216847" flipV="1">
              <a:off x="6182571" y="6414018"/>
              <a:ext cx="1828800" cy="386725"/>
            </a:xfrm>
            <a:prstGeom prst="rect">
              <a:avLst/>
            </a:prstGeom>
            <a:noFill/>
            <a:ln w="9525">
              <a:noFill/>
              <a:miter lim="800000"/>
              <a:headEnd/>
              <a:tailEnd/>
            </a:ln>
          </p:spPr>
        </p:pic>
        <p:pic>
          <p:nvPicPr>
            <p:cNvPr id="39947" name="Picture 11" descr="black.png"/>
            <p:cNvPicPr>
              <a:picLocks noChangeAspect="1"/>
            </p:cNvPicPr>
            <p:nvPr/>
          </p:nvPicPr>
          <p:blipFill>
            <a:blip r:embed="rId7" cstate="print"/>
            <a:srcRect/>
            <a:stretch>
              <a:fillRect/>
            </a:stretch>
          </p:blipFill>
          <p:spPr bwMode="auto">
            <a:xfrm>
              <a:off x="609600" y="6435574"/>
              <a:ext cx="1828800" cy="363786"/>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Slide Number"/>
          <p:cNvSpPr>
            <a:spLocks noGrp="1"/>
          </p:cNvSpPr>
          <p:nvPr>
            <p:ph type="sldNum" sz="quarter" idx="12"/>
          </p:nvPr>
        </p:nvSpPr>
        <p:spPr bwMode="auto">
          <a:noFill/>
          <a:ln>
            <a:miter lim="800000"/>
            <a:headEnd/>
            <a:tailEnd/>
          </a:ln>
        </p:spPr>
        <p:txBody>
          <a:bodyPr/>
          <a:lstStyle/>
          <a:p>
            <a:fld id="{49F54432-B7C9-48F1-972A-917E2EF57926}" type="slidenum">
              <a:rPr lang="en-US">
                <a:cs typeface="Arial" charset="0"/>
              </a:rPr>
              <a:pPr/>
              <a:t>29</a:t>
            </a:fld>
            <a:endParaRPr lang="en-US">
              <a:cs typeface="Arial" charset="0"/>
            </a:endParaRPr>
          </a:p>
        </p:txBody>
      </p:sp>
      <p:sp>
        <p:nvSpPr>
          <p:cNvPr id="40963" name="Title TextBox"/>
          <p:cNvSpPr>
            <a:spLocks noGrp="1"/>
          </p:cNvSpPr>
          <p:nvPr>
            <p:ph type="title" idx="4294967295"/>
          </p:nvPr>
        </p:nvSpPr>
        <p:spPr>
          <a:xfrm>
            <a:off x="0" y="0"/>
            <a:ext cx="9144000" cy="533400"/>
          </a:xfrm>
        </p:spPr>
        <p:txBody>
          <a:bodyPr/>
          <a:lstStyle/>
          <a:p>
            <a:r>
              <a:rPr lang="en-US" sz="2400" smtClean="0">
                <a:solidFill>
                  <a:schemeClr val="bg1"/>
                </a:solidFill>
              </a:rPr>
              <a:t>1</a:t>
            </a:r>
            <a:r>
              <a:rPr lang="en-US" sz="2400" baseline="30000" smtClean="0">
                <a:solidFill>
                  <a:schemeClr val="bg1"/>
                </a:solidFill>
              </a:rPr>
              <a:t>st</a:t>
            </a:r>
            <a:r>
              <a:rPr lang="en-US" sz="2400" smtClean="0">
                <a:solidFill>
                  <a:schemeClr val="bg1"/>
                </a:solidFill>
              </a:rPr>
              <a:t> Time Users of 21</a:t>
            </a:r>
            <a:r>
              <a:rPr lang="en-US" sz="2400" baseline="30000" smtClean="0">
                <a:solidFill>
                  <a:schemeClr val="bg1"/>
                </a:solidFill>
              </a:rPr>
              <a:t>st</a:t>
            </a:r>
            <a:r>
              <a:rPr lang="en-US" sz="2400" smtClean="0">
                <a:solidFill>
                  <a:schemeClr val="bg1"/>
                </a:solidFill>
              </a:rPr>
              <a:t> Century Lessons</a:t>
            </a:r>
          </a:p>
        </p:txBody>
      </p:sp>
      <p:sp>
        <p:nvSpPr>
          <p:cNvPr id="40964" name="TextBox 5"/>
          <p:cNvSpPr txBox="1">
            <a:spLocks noChangeArrowheads="1"/>
          </p:cNvSpPr>
          <p:nvPr/>
        </p:nvSpPr>
        <p:spPr bwMode="auto">
          <a:xfrm>
            <a:off x="0" y="1371600"/>
            <a:ext cx="9144000" cy="1016000"/>
          </a:xfrm>
          <a:prstGeom prst="rect">
            <a:avLst/>
          </a:prstGeom>
          <a:noFill/>
          <a:ln w="9525">
            <a:noFill/>
            <a:miter lim="800000"/>
            <a:headEnd/>
            <a:tailEnd/>
          </a:ln>
        </p:spPr>
        <p:txBody>
          <a:bodyPr>
            <a:spAutoFit/>
          </a:bodyPr>
          <a:lstStyle/>
          <a:p>
            <a:r>
              <a:rPr lang="en-US" sz="2000">
                <a:solidFill>
                  <a:schemeClr val="bg1"/>
                </a:solidFill>
              </a:rPr>
              <a:t>The lesson that you are currently looking at is part of a unit that teaches the following Common Core Standards:</a:t>
            </a:r>
          </a:p>
          <a:p>
            <a:r>
              <a:rPr lang="en-US" sz="2000">
                <a:solidFill>
                  <a:schemeClr val="bg1"/>
                </a:solidFill>
              </a:rPr>
              <a:t> </a:t>
            </a:r>
          </a:p>
        </p:txBody>
      </p:sp>
      <p:sp>
        <p:nvSpPr>
          <p:cNvPr id="40965" name="TextBox 6"/>
          <p:cNvSpPr txBox="1">
            <a:spLocks noChangeArrowheads="1"/>
          </p:cNvSpPr>
          <p:nvPr/>
        </p:nvSpPr>
        <p:spPr bwMode="auto">
          <a:xfrm>
            <a:off x="0" y="609600"/>
            <a:ext cx="8686800" cy="523875"/>
          </a:xfrm>
          <a:prstGeom prst="rect">
            <a:avLst/>
          </a:prstGeom>
          <a:noFill/>
          <a:ln w="9525">
            <a:noFill/>
            <a:miter lim="800000"/>
            <a:headEnd/>
            <a:tailEnd/>
          </a:ln>
        </p:spPr>
        <p:txBody>
          <a:bodyPr>
            <a:spAutoFit/>
          </a:bodyPr>
          <a:lstStyle/>
          <a:p>
            <a:r>
              <a:rPr lang="en-US" sz="2800" b="1">
                <a:solidFill>
                  <a:schemeClr val="bg1"/>
                </a:solidFill>
              </a:rPr>
              <a:t>Standards for This Unit</a:t>
            </a:r>
            <a:endParaRPr lang="en-US" sz="2000">
              <a:solidFill>
                <a:schemeClr val="bg1"/>
              </a:solidFill>
            </a:endParaRPr>
          </a:p>
        </p:txBody>
      </p:sp>
      <p:sp>
        <p:nvSpPr>
          <p:cNvPr id="8" name="Overview Button">
            <a:hlinkClick r:id="rId3" action="ppaction://hlinksldjump"/>
          </p:cNvPr>
          <p:cNvSpPr txBox="1"/>
          <p:nvPr/>
        </p:nvSpPr>
        <p:spPr>
          <a:xfrm>
            <a:off x="5562600" y="5791200"/>
            <a:ext cx="1905000" cy="419100"/>
          </a:xfrm>
          <a:prstGeom prst="rect">
            <a:avLst/>
          </a:prstGeom>
          <a:solidFill>
            <a:srgbClr val="FFFF00"/>
          </a:solidFill>
          <a:ln>
            <a:solidFill>
              <a:schemeClr val="tx1"/>
            </a:solidFill>
          </a:ln>
        </p:spPr>
        <p:txBody>
          <a:bodyPr wrap="none" anchor="ctr">
            <a:normAutofit/>
          </a:bodyPr>
          <a:lstStyle/>
          <a:p>
            <a:pPr fontAlgn="auto">
              <a:spcAft>
                <a:spcPts val="0"/>
              </a:spcAft>
              <a:defRPr/>
            </a:pPr>
            <a:r>
              <a:rPr lang="en-US" sz="1800" b="1" dirty="0">
                <a:latin typeface="Perpetua" pitchFamily="18" charset="0"/>
                <a:ea typeface="+mj-ea"/>
                <a:cs typeface="+mj-cs"/>
              </a:rPr>
              <a:t>Back to Overview</a:t>
            </a:r>
          </a:p>
        </p:txBody>
      </p:sp>
      <p:sp>
        <p:nvSpPr>
          <p:cNvPr id="9" name="Next Slide Button">
            <a:hlinkClick r:id="rId4" action="ppaction://hlinksldjump"/>
          </p:cNvPr>
          <p:cNvSpPr txBox="1"/>
          <p:nvPr/>
        </p:nvSpPr>
        <p:spPr>
          <a:xfrm>
            <a:off x="4343400" y="5791200"/>
            <a:ext cx="1143000" cy="419100"/>
          </a:xfrm>
          <a:prstGeom prst="rect">
            <a:avLst/>
          </a:prstGeom>
          <a:solidFill>
            <a:srgbClr val="FFFF00"/>
          </a:solidFill>
          <a:ln>
            <a:solidFill>
              <a:schemeClr val="tx1"/>
            </a:solidFill>
          </a:ln>
        </p:spPr>
        <p:txBody>
          <a:bodyPr wrap="none" anchor="ctr">
            <a:normAutofit/>
          </a:bodyPr>
          <a:lstStyle/>
          <a:p>
            <a:pPr fontAlgn="auto">
              <a:spcAft>
                <a:spcPts val="0"/>
              </a:spcAft>
              <a:defRPr/>
            </a:pPr>
            <a:r>
              <a:rPr lang="en-US" sz="1800" b="1" dirty="0">
                <a:latin typeface="Perpetua" pitchFamily="18" charset="0"/>
                <a:ea typeface="+mj-ea"/>
                <a:cs typeface="+mj-cs"/>
              </a:rPr>
              <a:t>Next Slide</a:t>
            </a:r>
          </a:p>
        </p:txBody>
      </p:sp>
      <p:grpSp>
        <p:nvGrpSpPr>
          <p:cNvPr id="40968" name="Group 9"/>
          <p:cNvGrpSpPr>
            <a:grpSpLocks/>
          </p:cNvGrpSpPr>
          <p:nvPr/>
        </p:nvGrpSpPr>
        <p:grpSpPr bwMode="auto">
          <a:xfrm>
            <a:off x="609600" y="6413500"/>
            <a:ext cx="7402513" cy="387350"/>
            <a:chOff x="609600" y="6414018"/>
            <a:chExt cx="7401771" cy="386725"/>
          </a:xfrm>
        </p:grpSpPr>
        <p:pic>
          <p:nvPicPr>
            <p:cNvPr id="40969" name="Picture 10" descr="blue.png"/>
            <p:cNvPicPr>
              <a:picLocks noChangeAspect="1"/>
            </p:cNvPicPr>
            <p:nvPr/>
          </p:nvPicPr>
          <p:blipFill>
            <a:blip r:embed="rId5" cstate="print"/>
            <a:srcRect/>
            <a:stretch>
              <a:fillRect/>
            </a:stretch>
          </p:blipFill>
          <p:spPr bwMode="auto">
            <a:xfrm>
              <a:off x="4343400" y="6419332"/>
              <a:ext cx="1828800" cy="369142"/>
            </a:xfrm>
            <a:prstGeom prst="rect">
              <a:avLst/>
            </a:prstGeom>
            <a:noFill/>
            <a:ln w="9525">
              <a:noFill/>
              <a:miter lim="800000"/>
              <a:headEnd/>
              <a:tailEnd/>
            </a:ln>
          </p:spPr>
        </p:pic>
        <p:pic>
          <p:nvPicPr>
            <p:cNvPr id="40970" name="Picture 11" descr="red.png"/>
            <p:cNvPicPr>
              <a:picLocks noChangeAspect="1"/>
            </p:cNvPicPr>
            <p:nvPr/>
          </p:nvPicPr>
          <p:blipFill>
            <a:blip r:embed="rId6" cstate="print"/>
            <a:srcRect/>
            <a:stretch>
              <a:fillRect/>
            </a:stretch>
          </p:blipFill>
          <p:spPr bwMode="auto">
            <a:xfrm rot="216847" flipV="1">
              <a:off x="6182571" y="6414018"/>
              <a:ext cx="1828800" cy="386725"/>
            </a:xfrm>
            <a:prstGeom prst="rect">
              <a:avLst/>
            </a:prstGeom>
            <a:noFill/>
            <a:ln w="9525">
              <a:noFill/>
              <a:miter lim="800000"/>
              <a:headEnd/>
              <a:tailEnd/>
            </a:ln>
          </p:spPr>
        </p:pic>
        <p:pic>
          <p:nvPicPr>
            <p:cNvPr id="40971" name="Picture 12" descr="black.png"/>
            <p:cNvPicPr>
              <a:picLocks noChangeAspect="1"/>
            </p:cNvPicPr>
            <p:nvPr/>
          </p:nvPicPr>
          <p:blipFill>
            <a:blip r:embed="rId7" cstate="print"/>
            <a:srcRect/>
            <a:stretch>
              <a:fillRect/>
            </a:stretch>
          </p:blipFill>
          <p:spPr bwMode="auto">
            <a:xfrm>
              <a:off x="609600" y="6435574"/>
              <a:ext cx="1828800" cy="363786"/>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reen Background"/>
          <p:cNvSpPr>
            <a:spLocks noChangeArrowheads="1"/>
          </p:cNvSpPr>
          <p:nvPr/>
        </p:nvSpPr>
        <p:spPr bwMode="auto">
          <a:xfrm>
            <a:off x="266700" y="5105400"/>
            <a:ext cx="8686800" cy="739775"/>
          </a:xfrm>
          <a:prstGeom prst="roundRect">
            <a:avLst>
              <a:gd name="adj" fmla="val 25000"/>
            </a:avLst>
          </a:prstGeom>
          <a:gradFill rotWithShape="1">
            <a:gsLst>
              <a:gs pos="0">
                <a:srgbClr val="1F3316"/>
              </a:gs>
              <a:gs pos="50000">
                <a:srgbClr val="324D24"/>
              </a:gs>
              <a:gs pos="100000">
                <a:srgbClr val="3D5D2D"/>
              </a:gs>
            </a:gsLst>
            <a:lin ang="0" scaled="1"/>
          </a:gradFill>
          <a:ln w="19050">
            <a:solidFill>
              <a:schemeClr val="bg1"/>
            </a:solidFill>
            <a:round/>
            <a:headEnd/>
            <a:tailEnd/>
          </a:ln>
        </p:spPr>
        <p:txBody>
          <a:bodyPr wrap="none" anchor="ctr"/>
          <a:lstStyle/>
          <a:p>
            <a:endParaRPr lang="en-US" sz="2000" b="1">
              <a:solidFill>
                <a:srgbClr val="FFFF00"/>
              </a:solidFill>
            </a:endParaRPr>
          </a:p>
        </p:txBody>
      </p:sp>
      <p:sp>
        <p:nvSpPr>
          <p:cNvPr id="14339" name="Black Background"/>
          <p:cNvSpPr>
            <a:spLocks noChangeArrowheads="1"/>
          </p:cNvSpPr>
          <p:nvPr/>
        </p:nvSpPr>
        <p:spPr bwMode="auto">
          <a:xfrm>
            <a:off x="266700" y="849313"/>
            <a:ext cx="8686800" cy="4103687"/>
          </a:xfrm>
          <a:prstGeom prst="roundRect">
            <a:avLst>
              <a:gd name="adj" fmla="val 7954"/>
            </a:avLst>
          </a:prstGeom>
          <a:solidFill>
            <a:schemeClr val="tx1"/>
          </a:solidFill>
          <a:ln w="19050">
            <a:solidFill>
              <a:schemeClr val="bg1"/>
            </a:solidFill>
            <a:round/>
            <a:headEnd/>
            <a:tailEnd/>
          </a:ln>
        </p:spPr>
        <p:txBody>
          <a:bodyPr wrap="none" anchor="ctr"/>
          <a:lstStyle/>
          <a:p>
            <a:endParaRPr lang="en-US" sz="1800"/>
          </a:p>
        </p:txBody>
      </p:sp>
      <p:sp>
        <p:nvSpPr>
          <p:cNvPr id="14340" name="Slide Number Placeholder 2"/>
          <p:cNvSpPr>
            <a:spLocks noGrp="1"/>
          </p:cNvSpPr>
          <p:nvPr>
            <p:ph type="sldNum" sz="quarter" idx="12"/>
          </p:nvPr>
        </p:nvSpPr>
        <p:spPr bwMode="auto">
          <a:noFill/>
          <a:ln>
            <a:miter lim="800000"/>
            <a:headEnd/>
            <a:tailEnd/>
          </a:ln>
        </p:spPr>
        <p:txBody>
          <a:bodyPr/>
          <a:lstStyle/>
          <a:p>
            <a:fld id="{838F51DD-518F-47F4-B671-718B926507C0}" type="slidenum">
              <a:rPr lang="en-US">
                <a:cs typeface="Arial" charset="0"/>
              </a:rPr>
              <a:pPr/>
              <a:t>3</a:t>
            </a:fld>
            <a:endParaRPr lang="en-US">
              <a:cs typeface="Arial" charset="0"/>
            </a:endParaRPr>
          </a:p>
        </p:txBody>
      </p:sp>
      <p:sp>
        <p:nvSpPr>
          <p:cNvPr id="4" name="TextBox 3"/>
          <p:cNvSpPr txBox="1"/>
          <p:nvPr/>
        </p:nvSpPr>
        <p:spPr>
          <a:xfrm>
            <a:off x="371475" y="5059363"/>
            <a:ext cx="7248525" cy="831850"/>
          </a:xfrm>
          <a:prstGeom prst="rect">
            <a:avLst/>
          </a:prstGeom>
          <a:noFill/>
        </p:spPr>
        <p:txBody>
          <a:bodyPr>
            <a:spAutoFit/>
          </a:bodyPr>
          <a:lstStyle/>
          <a:p>
            <a:pPr>
              <a:defRPr/>
            </a:pPr>
            <a:r>
              <a:rPr lang="en-US" dirty="0">
                <a:solidFill>
                  <a:schemeClr val="bg1">
                    <a:lumMod val="85000"/>
                  </a:schemeClr>
                </a:solidFill>
                <a:ea typeface="+mn-ea"/>
                <a:cs typeface="Arial" charset="0"/>
              </a:rPr>
              <a:t>*1</a:t>
            </a:r>
            <a:r>
              <a:rPr lang="en-US" baseline="30000" dirty="0">
                <a:solidFill>
                  <a:schemeClr val="bg1">
                    <a:lumMod val="85000"/>
                  </a:schemeClr>
                </a:solidFill>
                <a:ea typeface="+mn-ea"/>
                <a:cs typeface="Arial" charset="0"/>
              </a:rPr>
              <a:t>st</a:t>
            </a:r>
            <a:r>
              <a:rPr lang="en-US" dirty="0">
                <a:solidFill>
                  <a:schemeClr val="bg1">
                    <a:lumMod val="85000"/>
                  </a:schemeClr>
                </a:solidFill>
                <a:ea typeface="+mn-ea"/>
                <a:cs typeface="Arial" charset="0"/>
              </a:rPr>
              <a:t> Time Users of 21</a:t>
            </a:r>
            <a:r>
              <a:rPr lang="en-US" baseline="30000" dirty="0">
                <a:solidFill>
                  <a:schemeClr val="bg1">
                    <a:lumMod val="85000"/>
                  </a:schemeClr>
                </a:solidFill>
                <a:ea typeface="+mn-ea"/>
                <a:cs typeface="Arial" charset="0"/>
              </a:rPr>
              <a:t>st</a:t>
            </a:r>
            <a:r>
              <a:rPr lang="en-US" dirty="0">
                <a:solidFill>
                  <a:schemeClr val="bg1">
                    <a:lumMod val="85000"/>
                  </a:schemeClr>
                </a:solidFill>
                <a:ea typeface="+mn-ea"/>
                <a:cs typeface="Arial" charset="0"/>
              </a:rPr>
              <a:t> Century Lesson:</a:t>
            </a:r>
          </a:p>
          <a:p>
            <a:pPr>
              <a:defRPr/>
            </a:pPr>
            <a:r>
              <a:rPr lang="en-US" dirty="0">
                <a:solidFill>
                  <a:schemeClr val="bg1">
                    <a:lumMod val="85000"/>
                  </a:schemeClr>
                </a:solidFill>
                <a:ea typeface="+mn-ea"/>
                <a:cs typeface="Arial" charset="0"/>
              </a:rPr>
              <a:t>Click </a:t>
            </a:r>
            <a:r>
              <a:rPr lang="en-US" dirty="0">
                <a:solidFill>
                  <a:schemeClr val="bg1">
                    <a:lumMod val="85000"/>
                  </a:schemeClr>
                </a:solidFill>
                <a:ea typeface="+mn-ea"/>
                <a:cs typeface="Arial" charset="0"/>
                <a:hlinkClick r:id="rId2" action="ppaction://hlinksldjump"/>
              </a:rPr>
              <a:t>HERE</a:t>
            </a:r>
            <a:r>
              <a:rPr lang="en-US" dirty="0">
                <a:solidFill>
                  <a:schemeClr val="bg1">
                    <a:lumMod val="85000"/>
                  </a:schemeClr>
                </a:solidFill>
                <a:ea typeface="+mn-ea"/>
                <a:cs typeface="Arial" charset="0"/>
              </a:rPr>
              <a:t> for a detailed description of our project.</a:t>
            </a:r>
          </a:p>
        </p:txBody>
      </p:sp>
      <p:sp>
        <p:nvSpPr>
          <p:cNvPr id="14342" name="TextBox 4"/>
          <p:cNvSpPr txBox="1">
            <a:spLocks noChangeArrowheads="1"/>
          </p:cNvSpPr>
          <p:nvPr/>
        </p:nvSpPr>
        <p:spPr bwMode="auto">
          <a:xfrm>
            <a:off x="266700" y="152400"/>
            <a:ext cx="7658100" cy="584200"/>
          </a:xfrm>
          <a:prstGeom prst="rect">
            <a:avLst/>
          </a:prstGeom>
          <a:noFill/>
          <a:ln w="9525">
            <a:noFill/>
            <a:miter lim="800000"/>
            <a:headEnd/>
            <a:tailEnd/>
          </a:ln>
        </p:spPr>
        <p:txBody>
          <a:bodyPr>
            <a:spAutoFit/>
          </a:bodyPr>
          <a:lstStyle/>
          <a:p>
            <a:r>
              <a:rPr lang="en-US" sz="3200" b="1" u="sng">
                <a:solidFill>
                  <a:srgbClr val="D9D9D9"/>
                </a:solidFill>
                <a:cs typeface="Arial" charset="0"/>
              </a:rPr>
              <a:t>21</a:t>
            </a:r>
            <a:r>
              <a:rPr lang="en-US" sz="3200" b="1" u="sng" baseline="30000">
                <a:solidFill>
                  <a:srgbClr val="D9D9D9"/>
                </a:solidFill>
                <a:cs typeface="Arial" charset="0"/>
              </a:rPr>
              <a:t>st</a:t>
            </a:r>
            <a:r>
              <a:rPr lang="en-US" sz="3200" b="1" u="sng">
                <a:solidFill>
                  <a:srgbClr val="D9D9D9"/>
                </a:solidFill>
                <a:cs typeface="Arial" charset="0"/>
              </a:rPr>
              <a:t> Century Lessons – Teacher Preparation</a:t>
            </a:r>
            <a:endParaRPr lang="en-US" sz="3200" b="1">
              <a:solidFill>
                <a:srgbClr val="D9D9D9"/>
              </a:solidFill>
              <a:cs typeface="Arial" charset="0"/>
            </a:endParaRPr>
          </a:p>
        </p:txBody>
      </p:sp>
      <p:pic>
        <p:nvPicPr>
          <p:cNvPr id="6" name="Picture 5" descr="9052921-grey-3d-man-near-the-presentation-stand-on-electronic-background.jpg"/>
          <p:cNvPicPr>
            <a:picLocks noChangeAspect="1"/>
          </p:cNvPicPr>
          <p:nvPr/>
        </p:nvPicPr>
        <p:blipFill>
          <a:blip r:embed="rId3" cstate="print">
            <a:extLst/>
          </a:blip>
          <a:stretch>
            <a:fillRect/>
          </a:stretch>
        </p:blipFill>
        <p:spPr>
          <a:xfrm>
            <a:off x="6442331" y="1575574"/>
            <a:ext cx="1846229" cy="1384672"/>
          </a:xfrm>
          <a:prstGeom prst="rect">
            <a:avLst/>
          </a:prstGeom>
          <a:ln>
            <a:noFill/>
          </a:ln>
          <a:effectLst>
            <a:softEdge rad="112500"/>
          </a:effectLst>
        </p:spPr>
      </p:pic>
      <p:sp>
        <p:nvSpPr>
          <p:cNvPr id="14344" name="TextBox 1"/>
          <p:cNvSpPr txBox="1">
            <a:spLocks noChangeArrowheads="1"/>
          </p:cNvSpPr>
          <p:nvPr/>
        </p:nvSpPr>
        <p:spPr bwMode="auto">
          <a:xfrm>
            <a:off x="533400" y="2514600"/>
            <a:ext cx="184150" cy="369888"/>
          </a:xfrm>
          <a:prstGeom prst="rect">
            <a:avLst/>
          </a:prstGeom>
          <a:noFill/>
          <a:ln w="9525">
            <a:noFill/>
            <a:miter lim="800000"/>
            <a:headEnd/>
            <a:tailEnd/>
          </a:ln>
        </p:spPr>
        <p:txBody>
          <a:bodyPr wrap="none">
            <a:spAutoFit/>
          </a:bodyPr>
          <a:lstStyle/>
          <a:p>
            <a:endParaRPr lang="en-US" sz="1800"/>
          </a:p>
        </p:txBody>
      </p:sp>
      <p:sp>
        <p:nvSpPr>
          <p:cNvPr id="7" name="TextBox 6"/>
          <p:cNvSpPr txBox="1"/>
          <p:nvPr/>
        </p:nvSpPr>
        <p:spPr>
          <a:xfrm>
            <a:off x="544513" y="1676400"/>
            <a:ext cx="6108700" cy="1200150"/>
          </a:xfrm>
          <a:prstGeom prst="rect">
            <a:avLst/>
          </a:prstGeom>
          <a:noFill/>
        </p:spPr>
        <p:txBody>
          <a:bodyPr>
            <a:spAutoFit/>
          </a:bodyPr>
          <a:lstStyle/>
          <a:p>
            <a:pPr marL="457200" indent="-457200">
              <a:buFont typeface="Arial" pitchFamily="34" charset="0"/>
              <a:buChar char="•"/>
              <a:defRPr/>
            </a:pPr>
            <a:r>
              <a:rPr lang="en-US" dirty="0">
                <a:solidFill>
                  <a:schemeClr val="bg1">
                    <a:lumMod val="85000"/>
                  </a:schemeClr>
                </a:solidFill>
                <a:ea typeface="+mn-ea"/>
                <a:cs typeface="Arial" charset="0"/>
              </a:rPr>
              <a:t>Spend AT LEAST 30 minutes studying the Lesson Overview, Teacher Notes on each slide, and accompanying worksheets.</a:t>
            </a:r>
          </a:p>
        </p:txBody>
      </p:sp>
      <p:sp>
        <p:nvSpPr>
          <p:cNvPr id="3" name="TextBox 2"/>
          <p:cNvSpPr txBox="1"/>
          <p:nvPr/>
        </p:nvSpPr>
        <p:spPr>
          <a:xfrm>
            <a:off x="538163" y="2935288"/>
            <a:ext cx="8224837" cy="831850"/>
          </a:xfrm>
          <a:prstGeom prst="rect">
            <a:avLst/>
          </a:prstGeom>
          <a:noFill/>
        </p:spPr>
        <p:txBody>
          <a:bodyPr>
            <a:spAutoFit/>
          </a:bodyPr>
          <a:lstStyle/>
          <a:p>
            <a:pPr marL="457200" indent="-457200">
              <a:buFont typeface="Arial" pitchFamily="34" charset="0"/>
              <a:buChar char="•"/>
              <a:defRPr/>
            </a:pPr>
            <a:r>
              <a:rPr lang="en-US" dirty="0">
                <a:solidFill>
                  <a:schemeClr val="bg1">
                    <a:lumMod val="85000"/>
                  </a:schemeClr>
                </a:solidFill>
                <a:ea typeface="ＭＳ Ｐゴシック" charset="-128"/>
                <a:cs typeface="Arial" charset="0"/>
              </a:rPr>
              <a:t>Set up your projector and test this PowerPoint file to make sure all animations, media, etc. work properly.</a:t>
            </a:r>
          </a:p>
        </p:txBody>
      </p:sp>
      <p:sp>
        <p:nvSpPr>
          <p:cNvPr id="10" name="TextBox 9"/>
          <p:cNvSpPr txBox="1"/>
          <p:nvPr/>
        </p:nvSpPr>
        <p:spPr>
          <a:xfrm>
            <a:off x="371475" y="1093788"/>
            <a:ext cx="8582025" cy="492125"/>
          </a:xfrm>
          <a:prstGeom prst="rect">
            <a:avLst/>
          </a:prstGeom>
          <a:noFill/>
        </p:spPr>
        <p:txBody>
          <a:bodyPr>
            <a:spAutoFit/>
          </a:bodyPr>
          <a:lstStyle/>
          <a:p>
            <a:pPr>
              <a:defRPr/>
            </a:pPr>
            <a:r>
              <a:rPr lang="en-US" sz="2600" b="1" dirty="0">
                <a:solidFill>
                  <a:schemeClr val="bg1">
                    <a:lumMod val="85000"/>
                  </a:schemeClr>
                </a:solidFill>
                <a:ea typeface="ＭＳ Ｐゴシック" charset="-128"/>
                <a:cs typeface="Arial" charset="0"/>
              </a:rPr>
              <a:t>Please do the following as you prepare to deliver this lesson:</a:t>
            </a:r>
          </a:p>
        </p:txBody>
      </p:sp>
      <p:sp>
        <p:nvSpPr>
          <p:cNvPr id="13" name="TextBox 12"/>
          <p:cNvSpPr txBox="1"/>
          <p:nvPr/>
        </p:nvSpPr>
        <p:spPr>
          <a:xfrm>
            <a:off x="538163" y="3817938"/>
            <a:ext cx="8224837" cy="830262"/>
          </a:xfrm>
          <a:prstGeom prst="rect">
            <a:avLst/>
          </a:prstGeom>
          <a:noFill/>
        </p:spPr>
        <p:txBody>
          <a:bodyPr>
            <a:spAutoFit/>
          </a:bodyPr>
          <a:lstStyle/>
          <a:p>
            <a:pPr marL="457200" indent="-457200">
              <a:buFont typeface="Arial" pitchFamily="34" charset="0"/>
              <a:buChar char="•"/>
              <a:defRPr/>
            </a:pPr>
            <a:r>
              <a:rPr lang="en-US" dirty="0">
                <a:solidFill>
                  <a:schemeClr val="bg1">
                    <a:lumMod val="85000"/>
                  </a:schemeClr>
                </a:solidFill>
                <a:ea typeface="ＭＳ Ｐゴシック" charset="-128"/>
                <a:cs typeface="Arial" charset="0"/>
              </a:rPr>
              <a:t>Feel free to customize this file to match the language and routines in your classroom.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Slide Number"/>
          <p:cNvSpPr>
            <a:spLocks noGrp="1"/>
          </p:cNvSpPr>
          <p:nvPr>
            <p:ph type="sldNum" sz="quarter" idx="12"/>
          </p:nvPr>
        </p:nvSpPr>
        <p:spPr bwMode="auto">
          <a:noFill/>
          <a:ln>
            <a:miter lim="800000"/>
            <a:headEnd/>
            <a:tailEnd/>
          </a:ln>
        </p:spPr>
        <p:txBody>
          <a:bodyPr/>
          <a:lstStyle/>
          <a:p>
            <a:fld id="{325D3563-36F3-4B17-B6BF-D8F14960A3B7}" type="slidenum">
              <a:rPr lang="en-US">
                <a:cs typeface="Arial" charset="0"/>
              </a:rPr>
              <a:pPr/>
              <a:t>30</a:t>
            </a:fld>
            <a:endParaRPr lang="en-US">
              <a:cs typeface="Arial" charset="0"/>
            </a:endParaRPr>
          </a:p>
        </p:txBody>
      </p:sp>
      <p:sp>
        <p:nvSpPr>
          <p:cNvPr id="41987" name="Title TextBox"/>
          <p:cNvSpPr>
            <a:spLocks noGrp="1"/>
          </p:cNvSpPr>
          <p:nvPr>
            <p:ph type="title" idx="4294967295"/>
          </p:nvPr>
        </p:nvSpPr>
        <p:spPr>
          <a:xfrm>
            <a:off x="0" y="0"/>
            <a:ext cx="9144000" cy="533400"/>
          </a:xfrm>
        </p:spPr>
        <p:txBody>
          <a:bodyPr/>
          <a:lstStyle/>
          <a:p>
            <a:r>
              <a:rPr lang="en-US" sz="2400" smtClean="0">
                <a:solidFill>
                  <a:schemeClr val="bg1"/>
                </a:solidFill>
              </a:rPr>
              <a:t>1</a:t>
            </a:r>
            <a:r>
              <a:rPr lang="en-US" sz="2400" baseline="30000" smtClean="0">
                <a:solidFill>
                  <a:schemeClr val="bg1"/>
                </a:solidFill>
              </a:rPr>
              <a:t>st</a:t>
            </a:r>
            <a:r>
              <a:rPr lang="en-US" sz="2400" smtClean="0">
                <a:solidFill>
                  <a:schemeClr val="bg1"/>
                </a:solidFill>
              </a:rPr>
              <a:t> Time Users of 21</a:t>
            </a:r>
            <a:r>
              <a:rPr lang="en-US" sz="2400" baseline="30000" smtClean="0">
                <a:solidFill>
                  <a:schemeClr val="bg1"/>
                </a:solidFill>
              </a:rPr>
              <a:t>st</a:t>
            </a:r>
            <a:r>
              <a:rPr lang="en-US" sz="2400" smtClean="0">
                <a:solidFill>
                  <a:schemeClr val="bg1"/>
                </a:solidFill>
              </a:rPr>
              <a:t> Century Lessons</a:t>
            </a:r>
          </a:p>
        </p:txBody>
      </p:sp>
      <p:sp>
        <p:nvSpPr>
          <p:cNvPr id="41988" name="TextBox 5"/>
          <p:cNvSpPr txBox="1">
            <a:spLocks noChangeArrowheads="1"/>
          </p:cNvSpPr>
          <p:nvPr/>
        </p:nvSpPr>
        <p:spPr bwMode="auto">
          <a:xfrm>
            <a:off x="0" y="1371600"/>
            <a:ext cx="9144000" cy="3786188"/>
          </a:xfrm>
          <a:prstGeom prst="rect">
            <a:avLst/>
          </a:prstGeom>
          <a:noFill/>
          <a:ln w="9525">
            <a:noFill/>
            <a:miter lim="800000"/>
            <a:headEnd/>
            <a:tailEnd/>
          </a:ln>
        </p:spPr>
        <p:txBody>
          <a:bodyPr>
            <a:spAutoFit/>
          </a:bodyPr>
          <a:lstStyle/>
          <a:p>
            <a:r>
              <a:rPr lang="en-US" sz="2000">
                <a:solidFill>
                  <a:schemeClr val="bg1"/>
                </a:solidFill>
              </a:rPr>
              <a:t> In order to properly use 21</a:t>
            </a:r>
            <a:r>
              <a:rPr lang="en-US" sz="2000" baseline="30000">
                <a:solidFill>
                  <a:schemeClr val="bg1"/>
                </a:solidFill>
              </a:rPr>
              <a:t>st</a:t>
            </a:r>
            <a:r>
              <a:rPr lang="en-US" sz="2000">
                <a:solidFill>
                  <a:schemeClr val="bg1"/>
                </a:solidFill>
              </a:rPr>
              <a:t> Century Lessons you will need to possess or arrange the following things:</a:t>
            </a:r>
          </a:p>
          <a:p>
            <a:r>
              <a:rPr lang="en-US" sz="2000">
                <a:solidFill>
                  <a:schemeClr val="bg1"/>
                </a:solidFill>
              </a:rPr>
              <a:t> </a:t>
            </a:r>
          </a:p>
          <a:p>
            <a:r>
              <a:rPr lang="en-US" sz="2000" b="1" i="1">
                <a:solidFill>
                  <a:schemeClr val="bg1"/>
                </a:solidFill>
              </a:rPr>
              <a:t>Required:</a:t>
            </a:r>
            <a:endParaRPr lang="en-US" sz="2000">
              <a:solidFill>
                <a:schemeClr val="bg1"/>
              </a:solidFill>
            </a:endParaRPr>
          </a:p>
          <a:p>
            <a:pPr>
              <a:buFont typeface="Arial" charset="0"/>
              <a:buChar char="•"/>
            </a:pPr>
            <a:r>
              <a:rPr lang="en-US" sz="2000">
                <a:solidFill>
                  <a:schemeClr val="bg1"/>
                </a:solidFill>
              </a:rPr>
              <a:t>  PowerPoint for P.C. (any version should work) Note: Certain capabilities in the </a:t>
            </a:r>
          </a:p>
          <a:p>
            <a:r>
              <a:rPr lang="en-US" sz="2000">
                <a:solidFill>
                  <a:schemeClr val="bg1"/>
                </a:solidFill>
              </a:rPr>
              <a:t>	 PowerPoint Lessons are not compatible with PowerPoint for Mac, leading to</a:t>
            </a:r>
          </a:p>
          <a:p>
            <a:r>
              <a:rPr lang="en-US" sz="2000">
                <a:solidFill>
                  <a:schemeClr val="bg1"/>
                </a:solidFill>
              </a:rPr>
              <a:t>	 some loss of functionality for Mac PowerPoint users.</a:t>
            </a:r>
          </a:p>
          <a:p>
            <a:pPr>
              <a:buFont typeface="Arial" charset="0"/>
              <a:buChar char="•"/>
            </a:pPr>
            <a:r>
              <a:rPr lang="en-US" sz="2000">
                <a:solidFill>
                  <a:schemeClr val="bg1"/>
                </a:solidFill>
              </a:rPr>
              <a:t>  An LCD projector</a:t>
            </a:r>
          </a:p>
          <a:p>
            <a:pPr>
              <a:buFont typeface="Arial" charset="0"/>
              <a:buChar char="•"/>
            </a:pPr>
            <a:r>
              <a:rPr lang="en-US" sz="2000">
                <a:solidFill>
                  <a:schemeClr val="bg1"/>
                </a:solidFill>
              </a:rPr>
              <a:t>  Pre-arranged student groups of 2 – (Many lessons utilize student pairings. Pairs </a:t>
            </a:r>
          </a:p>
          <a:p>
            <a:r>
              <a:rPr lang="en-US" sz="2000">
                <a:solidFill>
                  <a:schemeClr val="bg1"/>
                </a:solidFill>
              </a:rPr>
              <a:t>	should be seated close by and be ready to work together at a moment</a:t>
            </a:r>
            <a:r>
              <a:rPr lang="ja-JP" altLang="en-US" sz="2000">
                <a:solidFill>
                  <a:schemeClr val="bg1"/>
                </a:solidFill>
              </a:rPr>
              <a:t>’</a:t>
            </a:r>
            <a:r>
              <a:rPr lang="en-US" altLang="ja-JP" sz="2000">
                <a:solidFill>
                  <a:schemeClr val="bg1"/>
                </a:solidFill>
              </a:rPr>
              <a:t>s </a:t>
            </a:r>
          </a:p>
          <a:p>
            <a:r>
              <a:rPr lang="en-US" sz="2000">
                <a:solidFill>
                  <a:schemeClr val="bg1"/>
                </a:solidFill>
              </a:rPr>
              <a:t>	notice. </a:t>
            </a:r>
          </a:p>
          <a:p>
            <a:pPr>
              <a:buFont typeface="Arial" charset="0"/>
              <a:buChar char="•"/>
            </a:pPr>
            <a:r>
              <a:rPr lang="en-US" sz="2000">
                <a:solidFill>
                  <a:schemeClr val="bg1"/>
                </a:solidFill>
              </a:rPr>
              <a:t>Scissors – at least 1 for every pair</a:t>
            </a:r>
          </a:p>
        </p:txBody>
      </p:sp>
      <p:sp>
        <p:nvSpPr>
          <p:cNvPr id="41989" name="TextBox 6"/>
          <p:cNvSpPr txBox="1">
            <a:spLocks noChangeArrowheads="1"/>
          </p:cNvSpPr>
          <p:nvPr/>
        </p:nvSpPr>
        <p:spPr bwMode="auto">
          <a:xfrm>
            <a:off x="0" y="609600"/>
            <a:ext cx="8686800" cy="523875"/>
          </a:xfrm>
          <a:prstGeom prst="rect">
            <a:avLst/>
          </a:prstGeom>
          <a:noFill/>
          <a:ln w="9525">
            <a:noFill/>
            <a:miter lim="800000"/>
            <a:headEnd/>
            <a:tailEnd/>
          </a:ln>
        </p:spPr>
        <p:txBody>
          <a:bodyPr>
            <a:spAutoFit/>
          </a:bodyPr>
          <a:lstStyle/>
          <a:p>
            <a:r>
              <a:rPr lang="en-US" sz="2800" b="1">
                <a:solidFill>
                  <a:srgbClr val="FFFF00"/>
                </a:solidFill>
              </a:rPr>
              <a:t>Requirements</a:t>
            </a:r>
            <a:r>
              <a:rPr lang="en-US" sz="2800" b="1">
                <a:solidFill>
                  <a:schemeClr val="bg1"/>
                </a:solidFill>
              </a:rPr>
              <a:t> to teach 21</a:t>
            </a:r>
            <a:r>
              <a:rPr lang="en-US" sz="2800" b="1" baseline="30000">
                <a:solidFill>
                  <a:schemeClr val="bg1"/>
                </a:solidFill>
              </a:rPr>
              <a:t>st</a:t>
            </a:r>
            <a:r>
              <a:rPr lang="en-US" sz="2800" b="1">
                <a:solidFill>
                  <a:schemeClr val="bg1"/>
                </a:solidFill>
              </a:rPr>
              <a:t> Century Lessons:</a:t>
            </a:r>
            <a:endParaRPr lang="en-US" sz="2800">
              <a:solidFill>
                <a:schemeClr val="bg1"/>
              </a:solidFill>
            </a:endParaRPr>
          </a:p>
        </p:txBody>
      </p:sp>
      <p:sp>
        <p:nvSpPr>
          <p:cNvPr id="8" name="Overview Button">
            <a:hlinkClick r:id="rId3" action="ppaction://hlinksldjump"/>
          </p:cNvPr>
          <p:cNvSpPr txBox="1"/>
          <p:nvPr/>
        </p:nvSpPr>
        <p:spPr>
          <a:xfrm>
            <a:off x="5562600" y="5791200"/>
            <a:ext cx="1905000" cy="419100"/>
          </a:xfrm>
          <a:prstGeom prst="rect">
            <a:avLst/>
          </a:prstGeom>
          <a:solidFill>
            <a:srgbClr val="FFFF00"/>
          </a:solidFill>
          <a:ln>
            <a:solidFill>
              <a:schemeClr val="tx1"/>
            </a:solidFill>
          </a:ln>
        </p:spPr>
        <p:txBody>
          <a:bodyPr wrap="none" anchor="ctr">
            <a:normAutofit/>
          </a:bodyPr>
          <a:lstStyle/>
          <a:p>
            <a:pPr fontAlgn="auto">
              <a:spcAft>
                <a:spcPts val="0"/>
              </a:spcAft>
              <a:defRPr/>
            </a:pPr>
            <a:r>
              <a:rPr lang="en-US" sz="1800" b="1" dirty="0">
                <a:latin typeface="Perpetua" pitchFamily="18" charset="0"/>
                <a:ea typeface="+mj-ea"/>
                <a:cs typeface="+mj-cs"/>
              </a:rPr>
              <a:t>Back to Overview</a:t>
            </a:r>
          </a:p>
        </p:txBody>
      </p:sp>
      <p:sp>
        <p:nvSpPr>
          <p:cNvPr id="9" name="Next Slide Button">
            <a:hlinkClick r:id="rId4" action="ppaction://hlinksldjump"/>
          </p:cNvPr>
          <p:cNvSpPr txBox="1"/>
          <p:nvPr/>
        </p:nvSpPr>
        <p:spPr>
          <a:xfrm>
            <a:off x="4343400" y="5791200"/>
            <a:ext cx="1143000" cy="419100"/>
          </a:xfrm>
          <a:prstGeom prst="rect">
            <a:avLst/>
          </a:prstGeom>
          <a:solidFill>
            <a:srgbClr val="FFFF00"/>
          </a:solidFill>
          <a:ln>
            <a:solidFill>
              <a:schemeClr val="tx1"/>
            </a:solidFill>
          </a:ln>
        </p:spPr>
        <p:txBody>
          <a:bodyPr wrap="none" anchor="ctr">
            <a:normAutofit/>
          </a:bodyPr>
          <a:lstStyle/>
          <a:p>
            <a:pPr fontAlgn="auto">
              <a:spcAft>
                <a:spcPts val="0"/>
              </a:spcAft>
              <a:defRPr/>
            </a:pPr>
            <a:r>
              <a:rPr lang="en-US" sz="1800" b="1" dirty="0">
                <a:latin typeface="Perpetua" pitchFamily="18" charset="0"/>
                <a:ea typeface="+mj-ea"/>
                <a:cs typeface="+mj-cs"/>
              </a:rPr>
              <a:t>Next Slide</a:t>
            </a:r>
          </a:p>
        </p:txBody>
      </p:sp>
      <p:grpSp>
        <p:nvGrpSpPr>
          <p:cNvPr id="41992" name="Group 9"/>
          <p:cNvGrpSpPr>
            <a:grpSpLocks/>
          </p:cNvGrpSpPr>
          <p:nvPr/>
        </p:nvGrpSpPr>
        <p:grpSpPr bwMode="auto">
          <a:xfrm>
            <a:off x="609600" y="6413500"/>
            <a:ext cx="7402513" cy="387350"/>
            <a:chOff x="609600" y="6414018"/>
            <a:chExt cx="7401771" cy="386725"/>
          </a:xfrm>
        </p:grpSpPr>
        <p:pic>
          <p:nvPicPr>
            <p:cNvPr id="41993" name="Picture 10" descr="blue.png"/>
            <p:cNvPicPr>
              <a:picLocks noChangeAspect="1"/>
            </p:cNvPicPr>
            <p:nvPr/>
          </p:nvPicPr>
          <p:blipFill>
            <a:blip r:embed="rId5" cstate="print"/>
            <a:srcRect/>
            <a:stretch>
              <a:fillRect/>
            </a:stretch>
          </p:blipFill>
          <p:spPr bwMode="auto">
            <a:xfrm>
              <a:off x="4343400" y="6419332"/>
              <a:ext cx="1828800" cy="369142"/>
            </a:xfrm>
            <a:prstGeom prst="rect">
              <a:avLst/>
            </a:prstGeom>
            <a:noFill/>
            <a:ln w="9525">
              <a:noFill/>
              <a:miter lim="800000"/>
              <a:headEnd/>
              <a:tailEnd/>
            </a:ln>
          </p:spPr>
        </p:pic>
        <p:pic>
          <p:nvPicPr>
            <p:cNvPr id="41994" name="Picture 11" descr="red.png"/>
            <p:cNvPicPr>
              <a:picLocks noChangeAspect="1"/>
            </p:cNvPicPr>
            <p:nvPr/>
          </p:nvPicPr>
          <p:blipFill>
            <a:blip r:embed="rId6" cstate="print"/>
            <a:srcRect/>
            <a:stretch>
              <a:fillRect/>
            </a:stretch>
          </p:blipFill>
          <p:spPr bwMode="auto">
            <a:xfrm rot="216847" flipV="1">
              <a:off x="6182571" y="6414018"/>
              <a:ext cx="1828800" cy="386725"/>
            </a:xfrm>
            <a:prstGeom prst="rect">
              <a:avLst/>
            </a:prstGeom>
            <a:noFill/>
            <a:ln w="9525">
              <a:noFill/>
              <a:miter lim="800000"/>
              <a:headEnd/>
              <a:tailEnd/>
            </a:ln>
          </p:spPr>
        </p:pic>
        <p:pic>
          <p:nvPicPr>
            <p:cNvPr id="41995" name="Picture 12" descr="black.png"/>
            <p:cNvPicPr>
              <a:picLocks noChangeAspect="1"/>
            </p:cNvPicPr>
            <p:nvPr/>
          </p:nvPicPr>
          <p:blipFill>
            <a:blip r:embed="rId7" cstate="print"/>
            <a:srcRect/>
            <a:stretch>
              <a:fillRect/>
            </a:stretch>
          </p:blipFill>
          <p:spPr bwMode="auto">
            <a:xfrm>
              <a:off x="609600" y="6435574"/>
              <a:ext cx="1828800" cy="363786"/>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Slide Number"/>
          <p:cNvSpPr>
            <a:spLocks noGrp="1"/>
          </p:cNvSpPr>
          <p:nvPr>
            <p:ph type="sldNum" sz="quarter" idx="12"/>
          </p:nvPr>
        </p:nvSpPr>
        <p:spPr bwMode="auto">
          <a:noFill/>
          <a:ln>
            <a:miter lim="800000"/>
            <a:headEnd/>
            <a:tailEnd/>
          </a:ln>
        </p:spPr>
        <p:txBody>
          <a:bodyPr/>
          <a:lstStyle/>
          <a:p>
            <a:fld id="{A41865A0-A347-49A8-BEBB-D6CE84343770}" type="slidenum">
              <a:rPr lang="en-US">
                <a:cs typeface="Arial" charset="0"/>
              </a:rPr>
              <a:pPr/>
              <a:t>31</a:t>
            </a:fld>
            <a:endParaRPr lang="en-US">
              <a:cs typeface="Arial" charset="0"/>
            </a:endParaRPr>
          </a:p>
        </p:txBody>
      </p:sp>
      <p:sp>
        <p:nvSpPr>
          <p:cNvPr id="43011" name="Title TextBox"/>
          <p:cNvSpPr>
            <a:spLocks noGrp="1"/>
          </p:cNvSpPr>
          <p:nvPr>
            <p:ph type="title" idx="4294967295"/>
          </p:nvPr>
        </p:nvSpPr>
        <p:spPr>
          <a:xfrm>
            <a:off x="0" y="0"/>
            <a:ext cx="9144000" cy="533400"/>
          </a:xfrm>
        </p:spPr>
        <p:txBody>
          <a:bodyPr/>
          <a:lstStyle/>
          <a:p>
            <a:r>
              <a:rPr lang="en-US" sz="2400" smtClean="0">
                <a:solidFill>
                  <a:schemeClr val="bg1"/>
                </a:solidFill>
              </a:rPr>
              <a:t>1</a:t>
            </a:r>
            <a:r>
              <a:rPr lang="en-US" sz="2400" baseline="30000" smtClean="0">
                <a:solidFill>
                  <a:schemeClr val="bg1"/>
                </a:solidFill>
              </a:rPr>
              <a:t>st</a:t>
            </a:r>
            <a:r>
              <a:rPr lang="en-US" sz="2400" smtClean="0">
                <a:solidFill>
                  <a:schemeClr val="bg1"/>
                </a:solidFill>
              </a:rPr>
              <a:t> Time Users of 21</a:t>
            </a:r>
            <a:r>
              <a:rPr lang="en-US" sz="2400" baseline="30000" smtClean="0">
                <a:solidFill>
                  <a:schemeClr val="bg1"/>
                </a:solidFill>
              </a:rPr>
              <a:t>st</a:t>
            </a:r>
            <a:r>
              <a:rPr lang="en-US" sz="2400" smtClean="0">
                <a:solidFill>
                  <a:schemeClr val="bg1"/>
                </a:solidFill>
              </a:rPr>
              <a:t> Century Lessons</a:t>
            </a:r>
          </a:p>
        </p:txBody>
      </p:sp>
      <p:sp>
        <p:nvSpPr>
          <p:cNvPr id="43012" name="TextBox 5"/>
          <p:cNvSpPr txBox="1">
            <a:spLocks noChangeArrowheads="1"/>
          </p:cNvSpPr>
          <p:nvPr/>
        </p:nvSpPr>
        <p:spPr bwMode="auto">
          <a:xfrm>
            <a:off x="19050" y="1219200"/>
            <a:ext cx="9144000" cy="3970338"/>
          </a:xfrm>
          <a:prstGeom prst="rect">
            <a:avLst/>
          </a:prstGeom>
          <a:noFill/>
          <a:ln w="9525">
            <a:noFill/>
            <a:miter lim="800000"/>
            <a:headEnd/>
            <a:tailEnd/>
          </a:ln>
        </p:spPr>
        <p:txBody>
          <a:bodyPr>
            <a:spAutoFit/>
          </a:bodyPr>
          <a:lstStyle/>
          <a:p>
            <a:pPr>
              <a:buFont typeface="Arial" charset="0"/>
              <a:buChar char="•"/>
            </a:pPr>
            <a:r>
              <a:rPr lang="en-US" sz="1800">
                <a:solidFill>
                  <a:schemeClr val="bg1"/>
                </a:solidFill>
              </a:rPr>
              <a:t>  Computer speakers that can amplify sound throughout the entire class</a:t>
            </a:r>
          </a:p>
          <a:p>
            <a:pPr>
              <a:buFont typeface="Arial" charset="0"/>
              <a:buChar char="•"/>
            </a:pPr>
            <a:r>
              <a:rPr lang="en-US" sz="1800">
                <a:solidFill>
                  <a:schemeClr val="bg1"/>
                </a:solidFill>
              </a:rPr>
              <a:t>  </a:t>
            </a:r>
            <a:r>
              <a:rPr lang="ja-JP" altLang="en-US" sz="1800">
                <a:solidFill>
                  <a:schemeClr val="bg1"/>
                </a:solidFill>
              </a:rPr>
              <a:t>“</a:t>
            </a:r>
            <a:r>
              <a:rPr lang="en-US" altLang="ja-JP" sz="1800">
                <a:solidFill>
                  <a:schemeClr val="bg1"/>
                </a:solidFill>
              </a:rPr>
              <a:t>Calling Sticks</a:t>
            </a:r>
            <a:r>
              <a:rPr lang="ja-JP" altLang="en-US" sz="1800">
                <a:solidFill>
                  <a:schemeClr val="bg1"/>
                </a:solidFill>
              </a:rPr>
              <a:t>”</a:t>
            </a:r>
            <a:r>
              <a:rPr lang="en-US" altLang="ja-JP" sz="1800">
                <a:solidFill>
                  <a:schemeClr val="bg1"/>
                </a:solidFill>
              </a:rPr>
              <a:t> – a class set of popsicle sticks with a student</a:t>
            </a:r>
            <a:r>
              <a:rPr lang="ja-JP" altLang="en-US" sz="1800">
                <a:solidFill>
                  <a:schemeClr val="bg1"/>
                </a:solidFill>
              </a:rPr>
              <a:t>’</a:t>
            </a:r>
            <a:r>
              <a:rPr lang="en-US" altLang="ja-JP" sz="1800">
                <a:solidFill>
                  <a:schemeClr val="bg1"/>
                </a:solidFill>
              </a:rPr>
              <a:t>s name on each one</a:t>
            </a:r>
          </a:p>
          <a:p>
            <a:pPr>
              <a:buFont typeface="Arial" charset="0"/>
              <a:buChar char="•"/>
            </a:pPr>
            <a:r>
              <a:rPr lang="en-US" sz="1800">
                <a:solidFill>
                  <a:schemeClr val="bg1"/>
                </a:solidFill>
              </a:rPr>
              <a:t>  A remote control  or wireless presenter tool– to be able to advance the PowerPoint </a:t>
            </a:r>
          </a:p>
          <a:p>
            <a:r>
              <a:rPr lang="en-US" sz="1800">
                <a:solidFill>
                  <a:schemeClr val="bg1"/>
                </a:solidFill>
              </a:rPr>
              <a:t>	slides from anywhere in your classroom</a:t>
            </a:r>
          </a:p>
          <a:p>
            <a:pPr>
              <a:buFont typeface="Arial" charset="0"/>
              <a:buChar char="•"/>
            </a:pPr>
            <a:r>
              <a:rPr lang="en-US" sz="1800">
                <a:solidFill>
                  <a:schemeClr val="bg1"/>
                </a:solidFill>
              </a:rPr>
              <a:t>  Personalize PowerPoints by substituting any names and pictures of children we </a:t>
            </a:r>
          </a:p>
          <a:p>
            <a:r>
              <a:rPr lang="en-US" sz="1800">
                <a:solidFill>
                  <a:schemeClr val="bg1"/>
                </a:solidFill>
              </a:rPr>
              <a:t>	included in the PowerPoint with names and pictures of your own students.</a:t>
            </a:r>
          </a:p>
          <a:p>
            <a:pPr>
              <a:buFont typeface="Arial" charset="0"/>
              <a:buChar char="•"/>
            </a:pPr>
            <a:r>
              <a:rPr lang="en-US" sz="1800">
                <a:solidFill>
                  <a:schemeClr val="bg1"/>
                </a:solidFill>
              </a:rPr>
              <a:t>  Since many lessons utilize short, partner-processing activities, you will want a pre-</a:t>
            </a:r>
          </a:p>
          <a:p>
            <a:r>
              <a:rPr lang="en-US" sz="1800">
                <a:solidFill>
                  <a:schemeClr val="bg1"/>
                </a:solidFill>
              </a:rPr>
              <a:t>	established technique for efficiently getting your students</a:t>
            </a:r>
            <a:r>
              <a:rPr lang="ja-JP" altLang="en-US" sz="1800">
                <a:solidFill>
                  <a:schemeClr val="bg1"/>
                </a:solidFill>
              </a:rPr>
              <a:t>’</a:t>
            </a:r>
            <a:r>
              <a:rPr lang="en-US" altLang="ja-JP" sz="1800">
                <a:solidFill>
                  <a:schemeClr val="bg1"/>
                </a:solidFill>
              </a:rPr>
              <a:t> attention.  (</a:t>
            </a:r>
            <a:r>
              <a:rPr lang="ja-JP" altLang="en-US" sz="1800">
                <a:solidFill>
                  <a:schemeClr val="bg1"/>
                </a:solidFill>
              </a:rPr>
              <a:t>“</a:t>
            </a:r>
            <a:r>
              <a:rPr lang="en-US" altLang="ja-JP" sz="1800">
                <a:solidFill>
                  <a:schemeClr val="bg1"/>
                </a:solidFill>
              </a:rPr>
              <a:t>hands-</a:t>
            </a:r>
          </a:p>
          <a:p>
            <a:r>
              <a:rPr lang="en-US" sz="1800">
                <a:solidFill>
                  <a:schemeClr val="bg1"/>
                </a:solidFill>
              </a:rPr>
              <a:t>	up</a:t>
            </a:r>
            <a:r>
              <a:rPr lang="ja-JP" altLang="en-US" sz="1800">
                <a:solidFill>
                  <a:schemeClr val="bg1"/>
                </a:solidFill>
              </a:rPr>
              <a:t>”</a:t>
            </a:r>
            <a:r>
              <a:rPr lang="en-US" altLang="ja-JP" sz="1800">
                <a:solidFill>
                  <a:schemeClr val="bg1"/>
                </a:solidFill>
              </a:rPr>
              <a:t>, Count from </a:t>
            </a:r>
            <a:r>
              <a:rPr lang="ja-JP" altLang="en-US" sz="1800">
                <a:solidFill>
                  <a:schemeClr val="bg1"/>
                </a:solidFill>
              </a:rPr>
              <a:t>“</a:t>
            </a:r>
            <a:r>
              <a:rPr lang="en-US" altLang="ja-JP" sz="1800">
                <a:solidFill>
                  <a:schemeClr val="bg1"/>
                </a:solidFill>
              </a:rPr>
              <a:t>5</a:t>
            </a:r>
            <a:r>
              <a:rPr lang="ja-JP" altLang="en-US" sz="1800">
                <a:solidFill>
                  <a:schemeClr val="bg1"/>
                </a:solidFill>
              </a:rPr>
              <a:t>”</a:t>
            </a:r>
            <a:r>
              <a:rPr lang="en-US" altLang="ja-JP" sz="1800">
                <a:solidFill>
                  <a:schemeClr val="bg1"/>
                </a:solidFill>
              </a:rPr>
              <a:t> to </a:t>
            </a:r>
            <a:r>
              <a:rPr lang="ja-JP" altLang="en-US" sz="1800">
                <a:solidFill>
                  <a:schemeClr val="bg1"/>
                </a:solidFill>
              </a:rPr>
              <a:t>“</a:t>
            </a:r>
            <a:r>
              <a:rPr lang="en-US" altLang="ja-JP" sz="1800">
                <a:solidFill>
                  <a:schemeClr val="bg1"/>
                </a:solidFill>
              </a:rPr>
              <a:t>0</a:t>
            </a:r>
            <a:r>
              <a:rPr lang="ja-JP" altLang="en-US" sz="1800">
                <a:solidFill>
                  <a:schemeClr val="bg1"/>
                </a:solidFill>
              </a:rPr>
              <a:t>”</a:t>
            </a:r>
            <a:r>
              <a:rPr lang="en-US" altLang="ja-JP" sz="1800">
                <a:solidFill>
                  <a:schemeClr val="bg1"/>
                </a:solidFill>
              </a:rPr>
              <a:t> etc.)</a:t>
            </a:r>
          </a:p>
          <a:p>
            <a:pPr>
              <a:buFont typeface="Arial" charset="0"/>
              <a:buChar char="•"/>
            </a:pPr>
            <a:r>
              <a:rPr lang="en-US" sz="1800">
                <a:solidFill>
                  <a:schemeClr val="bg1"/>
                </a:solidFill>
              </a:rPr>
              <a:t>Project onto a whiteboard so you or your students can solve problems by hand.  </a:t>
            </a:r>
          </a:p>
          <a:p>
            <a:r>
              <a:rPr lang="en-US" sz="1800">
                <a:solidFill>
                  <a:schemeClr val="bg1"/>
                </a:solidFill>
              </a:rPr>
              <a:t>	(Lessons often have a digital option for showing how to solve a problem, but </a:t>
            </a:r>
          </a:p>
          <a:p>
            <a:r>
              <a:rPr lang="en-US" sz="1800">
                <a:solidFill>
                  <a:schemeClr val="bg1"/>
                </a:solidFill>
              </a:rPr>
              <a:t>	you may feel it is more effective to show the work by hand on a whiteboard.)</a:t>
            </a:r>
          </a:p>
          <a:p>
            <a:pPr>
              <a:buFont typeface="Arial" charset="0"/>
              <a:buChar char="•"/>
            </a:pPr>
            <a:r>
              <a:rPr lang="en-US" sz="1800">
                <a:solidFill>
                  <a:schemeClr val="bg1"/>
                </a:solidFill>
              </a:rPr>
              <a:t>  Internet connectivity – without the internet you may not have full functionality for </a:t>
            </a:r>
          </a:p>
          <a:p>
            <a:r>
              <a:rPr lang="en-US" sz="1800">
                <a:solidFill>
                  <a:schemeClr val="bg1"/>
                </a:solidFill>
              </a:rPr>
              <a:t>	some lessons.</a:t>
            </a:r>
          </a:p>
        </p:txBody>
      </p:sp>
      <p:sp>
        <p:nvSpPr>
          <p:cNvPr id="43013" name="TextBox 6"/>
          <p:cNvSpPr txBox="1">
            <a:spLocks noChangeArrowheads="1"/>
          </p:cNvSpPr>
          <p:nvPr/>
        </p:nvSpPr>
        <p:spPr bwMode="auto">
          <a:xfrm>
            <a:off x="0" y="457200"/>
            <a:ext cx="8686800" cy="523875"/>
          </a:xfrm>
          <a:prstGeom prst="rect">
            <a:avLst/>
          </a:prstGeom>
          <a:noFill/>
          <a:ln w="9525">
            <a:noFill/>
            <a:miter lim="800000"/>
            <a:headEnd/>
            <a:tailEnd/>
          </a:ln>
        </p:spPr>
        <p:txBody>
          <a:bodyPr>
            <a:spAutoFit/>
          </a:bodyPr>
          <a:lstStyle/>
          <a:p>
            <a:r>
              <a:rPr lang="en-US" sz="2800" b="1" i="1">
                <a:solidFill>
                  <a:srgbClr val="FFFF00"/>
                </a:solidFill>
              </a:rPr>
              <a:t>Strongly Suggested</a:t>
            </a:r>
            <a:r>
              <a:rPr lang="en-US" sz="2800" b="1">
                <a:solidFill>
                  <a:srgbClr val="FFFF00"/>
                </a:solidFill>
              </a:rPr>
              <a:t> </a:t>
            </a:r>
            <a:r>
              <a:rPr lang="en-US" sz="2800" b="1">
                <a:solidFill>
                  <a:schemeClr val="bg1"/>
                </a:solidFill>
              </a:rPr>
              <a:t>to teach 21</a:t>
            </a:r>
            <a:r>
              <a:rPr lang="en-US" sz="2800" b="1" baseline="30000">
                <a:solidFill>
                  <a:schemeClr val="bg1"/>
                </a:solidFill>
              </a:rPr>
              <a:t>st</a:t>
            </a:r>
            <a:r>
              <a:rPr lang="en-US" sz="2800" b="1">
                <a:solidFill>
                  <a:schemeClr val="bg1"/>
                </a:solidFill>
              </a:rPr>
              <a:t> Century Lessons:</a:t>
            </a:r>
            <a:endParaRPr lang="en-US" sz="2800">
              <a:solidFill>
                <a:schemeClr val="bg1"/>
              </a:solidFill>
            </a:endParaRPr>
          </a:p>
        </p:txBody>
      </p:sp>
      <p:sp>
        <p:nvSpPr>
          <p:cNvPr id="8" name="Overview Button">
            <a:hlinkClick r:id="rId3" action="ppaction://hlinksldjump"/>
          </p:cNvPr>
          <p:cNvSpPr txBox="1"/>
          <p:nvPr/>
        </p:nvSpPr>
        <p:spPr>
          <a:xfrm>
            <a:off x="5486400" y="5905500"/>
            <a:ext cx="1905000" cy="419100"/>
          </a:xfrm>
          <a:prstGeom prst="rect">
            <a:avLst/>
          </a:prstGeom>
          <a:solidFill>
            <a:srgbClr val="FFFF00"/>
          </a:solidFill>
          <a:ln>
            <a:solidFill>
              <a:schemeClr val="tx1"/>
            </a:solidFill>
          </a:ln>
        </p:spPr>
        <p:txBody>
          <a:bodyPr wrap="none" anchor="ctr">
            <a:normAutofit/>
          </a:bodyPr>
          <a:lstStyle/>
          <a:p>
            <a:pPr fontAlgn="auto">
              <a:spcAft>
                <a:spcPts val="0"/>
              </a:spcAft>
              <a:defRPr/>
            </a:pPr>
            <a:r>
              <a:rPr lang="en-US" sz="1800" b="1" dirty="0">
                <a:latin typeface="Perpetua" pitchFamily="18" charset="0"/>
                <a:ea typeface="+mj-ea"/>
                <a:cs typeface="+mj-cs"/>
              </a:rPr>
              <a:t>Back to Overview</a:t>
            </a:r>
          </a:p>
        </p:txBody>
      </p:sp>
      <p:sp>
        <p:nvSpPr>
          <p:cNvPr id="9" name="Next Slide Button">
            <a:hlinkClick r:id="rId4" action="ppaction://hlinksldjump"/>
          </p:cNvPr>
          <p:cNvSpPr txBox="1"/>
          <p:nvPr/>
        </p:nvSpPr>
        <p:spPr>
          <a:xfrm>
            <a:off x="4267200" y="5905500"/>
            <a:ext cx="1143000" cy="419100"/>
          </a:xfrm>
          <a:prstGeom prst="rect">
            <a:avLst/>
          </a:prstGeom>
          <a:solidFill>
            <a:srgbClr val="FFFF00"/>
          </a:solidFill>
          <a:ln>
            <a:solidFill>
              <a:schemeClr val="tx1"/>
            </a:solidFill>
          </a:ln>
        </p:spPr>
        <p:txBody>
          <a:bodyPr wrap="none" anchor="ctr">
            <a:normAutofit/>
          </a:bodyPr>
          <a:lstStyle/>
          <a:p>
            <a:pPr fontAlgn="auto">
              <a:spcAft>
                <a:spcPts val="0"/>
              </a:spcAft>
              <a:defRPr/>
            </a:pPr>
            <a:r>
              <a:rPr lang="en-US" sz="1800" b="1" dirty="0">
                <a:latin typeface="Perpetua" pitchFamily="18" charset="0"/>
                <a:ea typeface="+mj-ea"/>
                <a:cs typeface="+mj-cs"/>
              </a:rPr>
              <a:t>Next Slide</a:t>
            </a:r>
          </a:p>
        </p:txBody>
      </p:sp>
      <p:grpSp>
        <p:nvGrpSpPr>
          <p:cNvPr id="43016" name="Group 9"/>
          <p:cNvGrpSpPr>
            <a:grpSpLocks/>
          </p:cNvGrpSpPr>
          <p:nvPr/>
        </p:nvGrpSpPr>
        <p:grpSpPr bwMode="auto">
          <a:xfrm>
            <a:off x="609600" y="6413500"/>
            <a:ext cx="7402513" cy="387350"/>
            <a:chOff x="609600" y="6414018"/>
            <a:chExt cx="7401771" cy="386725"/>
          </a:xfrm>
        </p:grpSpPr>
        <p:pic>
          <p:nvPicPr>
            <p:cNvPr id="43017" name="Picture 10" descr="blue.png"/>
            <p:cNvPicPr>
              <a:picLocks noChangeAspect="1"/>
            </p:cNvPicPr>
            <p:nvPr/>
          </p:nvPicPr>
          <p:blipFill>
            <a:blip r:embed="rId5" cstate="print"/>
            <a:srcRect/>
            <a:stretch>
              <a:fillRect/>
            </a:stretch>
          </p:blipFill>
          <p:spPr bwMode="auto">
            <a:xfrm>
              <a:off x="4343400" y="6419332"/>
              <a:ext cx="1828800" cy="369142"/>
            </a:xfrm>
            <a:prstGeom prst="rect">
              <a:avLst/>
            </a:prstGeom>
            <a:noFill/>
            <a:ln w="9525">
              <a:noFill/>
              <a:miter lim="800000"/>
              <a:headEnd/>
              <a:tailEnd/>
            </a:ln>
          </p:spPr>
        </p:pic>
        <p:pic>
          <p:nvPicPr>
            <p:cNvPr id="43018" name="Picture 11" descr="red.png"/>
            <p:cNvPicPr>
              <a:picLocks noChangeAspect="1"/>
            </p:cNvPicPr>
            <p:nvPr/>
          </p:nvPicPr>
          <p:blipFill>
            <a:blip r:embed="rId6" cstate="print"/>
            <a:srcRect/>
            <a:stretch>
              <a:fillRect/>
            </a:stretch>
          </p:blipFill>
          <p:spPr bwMode="auto">
            <a:xfrm rot="216847" flipV="1">
              <a:off x="6182571" y="6414018"/>
              <a:ext cx="1828800" cy="386725"/>
            </a:xfrm>
            <a:prstGeom prst="rect">
              <a:avLst/>
            </a:prstGeom>
            <a:noFill/>
            <a:ln w="9525">
              <a:noFill/>
              <a:miter lim="800000"/>
              <a:headEnd/>
              <a:tailEnd/>
            </a:ln>
          </p:spPr>
        </p:pic>
        <p:pic>
          <p:nvPicPr>
            <p:cNvPr id="43019" name="Picture 12" descr="black.png"/>
            <p:cNvPicPr>
              <a:picLocks noChangeAspect="1"/>
            </p:cNvPicPr>
            <p:nvPr/>
          </p:nvPicPr>
          <p:blipFill>
            <a:blip r:embed="rId7" cstate="print"/>
            <a:srcRect/>
            <a:stretch>
              <a:fillRect/>
            </a:stretch>
          </p:blipFill>
          <p:spPr bwMode="auto">
            <a:xfrm>
              <a:off x="609600" y="6435574"/>
              <a:ext cx="1828800" cy="363786"/>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Slide Number"/>
          <p:cNvSpPr>
            <a:spLocks noGrp="1"/>
          </p:cNvSpPr>
          <p:nvPr>
            <p:ph type="sldNum" sz="quarter" idx="12"/>
          </p:nvPr>
        </p:nvSpPr>
        <p:spPr bwMode="auto">
          <a:noFill/>
          <a:ln>
            <a:miter lim="800000"/>
            <a:headEnd/>
            <a:tailEnd/>
          </a:ln>
        </p:spPr>
        <p:txBody>
          <a:bodyPr/>
          <a:lstStyle/>
          <a:p>
            <a:fld id="{D3FCEE63-1D72-4579-BA15-A3D39F985AC0}" type="slidenum">
              <a:rPr lang="en-US">
                <a:cs typeface="Arial" charset="0"/>
              </a:rPr>
              <a:pPr/>
              <a:t>32</a:t>
            </a:fld>
            <a:endParaRPr lang="en-US">
              <a:cs typeface="Arial" charset="0"/>
            </a:endParaRPr>
          </a:p>
        </p:txBody>
      </p:sp>
      <p:sp>
        <p:nvSpPr>
          <p:cNvPr id="44035" name="Title TextBox"/>
          <p:cNvSpPr>
            <a:spLocks noGrp="1"/>
          </p:cNvSpPr>
          <p:nvPr>
            <p:ph type="title" idx="4294967295"/>
          </p:nvPr>
        </p:nvSpPr>
        <p:spPr>
          <a:xfrm>
            <a:off x="0" y="0"/>
            <a:ext cx="9144000" cy="533400"/>
          </a:xfrm>
        </p:spPr>
        <p:txBody>
          <a:bodyPr/>
          <a:lstStyle/>
          <a:p>
            <a:r>
              <a:rPr lang="en-US" sz="2400" smtClean="0">
                <a:solidFill>
                  <a:schemeClr val="bg1"/>
                </a:solidFill>
              </a:rPr>
              <a:t>1</a:t>
            </a:r>
            <a:r>
              <a:rPr lang="en-US" sz="2400" baseline="30000" smtClean="0">
                <a:solidFill>
                  <a:schemeClr val="bg1"/>
                </a:solidFill>
              </a:rPr>
              <a:t>st</a:t>
            </a:r>
            <a:r>
              <a:rPr lang="en-US" sz="2400" smtClean="0">
                <a:solidFill>
                  <a:schemeClr val="bg1"/>
                </a:solidFill>
              </a:rPr>
              <a:t> Time Users of 21</a:t>
            </a:r>
            <a:r>
              <a:rPr lang="en-US" sz="2400" baseline="30000" smtClean="0">
                <a:solidFill>
                  <a:schemeClr val="bg1"/>
                </a:solidFill>
              </a:rPr>
              <a:t>st</a:t>
            </a:r>
            <a:r>
              <a:rPr lang="en-US" sz="2400" smtClean="0">
                <a:solidFill>
                  <a:schemeClr val="bg1"/>
                </a:solidFill>
              </a:rPr>
              <a:t> Century Lessons</a:t>
            </a:r>
          </a:p>
        </p:txBody>
      </p:sp>
      <p:sp>
        <p:nvSpPr>
          <p:cNvPr id="44036" name="TextBox 5"/>
          <p:cNvSpPr txBox="1">
            <a:spLocks noChangeArrowheads="1"/>
          </p:cNvSpPr>
          <p:nvPr/>
        </p:nvSpPr>
        <p:spPr bwMode="auto">
          <a:xfrm>
            <a:off x="0" y="1524000"/>
            <a:ext cx="9144000" cy="3478213"/>
          </a:xfrm>
          <a:prstGeom prst="rect">
            <a:avLst/>
          </a:prstGeom>
          <a:noFill/>
          <a:ln w="9525">
            <a:noFill/>
            <a:miter lim="800000"/>
            <a:headEnd/>
            <a:tailEnd/>
          </a:ln>
        </p:spPr>
        <p:txBody>
          <a:bodyPr>
            <a:spAutoFit/>
          </a:bodyPr>
          <a:lstStyle/>
          <a:p>
            <a:r>
              <a:rPr lang="en-US" sz="2000">
                <a:solidFill>
                  <a:schemeClr val="bg1"/>
                </a:solidFill>
              </a:rPr>
              <a:t>We suggest spending 30-45 minutes reviewing a lesson before teaching it.  In order to review the lesson run the PowerPoint in </a:t>
            </a:r>
            <a:r>
              <a:rPr lang="ja-JP" altLang="en-US" sz="2000">
                <a:solidFill>
                  <a:schemeClr val="bg1"/>
                </a:solidFill>
              </a:rPr>
              <a:t>“</a:t>
            </a:r>
            <a:r>
              <a:rPr lang="en-US" altLang="ja-JP" sz="2000">
                <a:solidFill>
                  <a:schemeClr val="bg1"/>
                </a:solidFill>
              </a:rPr>
              <a:t>Slideshow </a:t>
            </a:r>
            <a:r>
              <a:rPr lang="ja-JP" altLang="en-US" sz="2000">
                <a:solidFill>
                  <a:schemeClr val="bg1"/>
                </a:solidFill>
              </a:rPr>
              <a:t>“</a:t>
            </a:r>
            <a:r>
              <a:rPr lang="en-US" altLang="ja-JP" sz="2000">
                <a:solidFill>
                  <a:schemeClr val="bg1"/>
                </a:solidFill>
              </a:rPr>
              <a:t>- Presenters View and advance to the </a:t>
            </a:r>
            <a:r>
              <a:rPr lang="ja-JP" altLang="en-US" sz="2000">
                <a:solidFill>
                  <a:schemeClr val="bg1"/>
                </a:solidFill>
              </a:rPr>
              <a:t>“</a:t>
            </a:r>
            <a:r>
              <a:rPr lang="en-US" altLang="ja-JP" sz="2000">
                <a:solidFill>
                  <a:schemeClr val="bg1"/>
                </a:solidFill>
              </a:rPr>
              <a:t>Lesson Overview</a:t>
            </a:r>
            <a:r>
              <a:rPr lang="ja-JP" altLang="en-US" sz="2000">
                <a:solidFill>
                  <a:schemeClr val="bg1"/>
                </a:solidFill>
              </a:rPr>
              <a:t>”</a:t>
            </a:r>
            <a:r>
              <a:rPr lang="en-US" altLang="ja-JP" sz="2000">
                <a:solidFill>
                  <a:schemeClr val="bg1"/>
                </a:solidFill>
              </a:rPr>
              <a:t> slide.  By clicking on the various tabs this slide will provide you with a lot of valuable information.   It is not necessary to read through each tab in order to teach the lesson, but we encourage you to figure out which tabs are most useful for you.  </a:t>
            </a:r>
          </a:p>
          <a:p>
            <a:r>
              <a:rPr lang="en-US" sz="2000">
                <a:solidFill>
                  <a:schemeClr val="bg1"/>
                </a:solidFill>
              </a:rPr>
              <a:t>  </a:t>
            </a:r>
          </a:p>
          <a:p>
            <a:r>
              <a:rPr lang="en-US" sz="2000" i="1">
                <a:solidFill>
                  <a:schemeClr val="bg1"/>
                </a:solidFill>
              </a:rPr>
              <a:t>Note: All of our lessons are designed to be taught during a 45-55 minute class.  If your class is shorter than this you will have to decide which sections to condense/remove. If your class is longer we suggest incorporating some of the </a:t>
            </a:r>
            <a:r>
              <a:rPr lang="ja-JP" altLang="en-US" sz="2000" i="1">
                <a:solidFill>
                  <a:schemeClr val="bg1"/>
                </a:solidFill>
              </a:rPr>
              <a:t>“</a:t>
            </a:r>
            <a:r>
              <a:rPr lang="en-US" altLang="ja-JP" sz="2000" i="1">
                <a:solidFill>
                  <a:schemeClr val="bg1"/>
                </a:solidFill>
              </a:rPr>
              <a:t>challenge</a:t>
            </a:r>
            <a:r>
              <a:rPr lang="ja-JP" altLang="en-US" sz="2000" i="1">
                <a:solidFill>
                  <a:schemeClr val="bg1"/>
                </a:solidFill>
              </a:rPr>
              <a:t>”</a:t>
            </a:r>
            <a:r>
              <a:rPr lang="en-US" altLang="ja-JP" sz="2000" i="1">
                <a:solidFill>
                  <a:schemeClr val="bg1"/>
                </a:solidFill>
              </a:rPr>
              <a:t> questions if available.</a:t>
            </a:r>
            <a:endParaRPr lang="en-US" sz="2000">
              <a:solidFill>
                <a:schemeClr val="bg1"/>
              </a:solidFill>
            </a:endParaRPr>
          </a:p>
        </p:txBody>
      </p:sp>
      <p:sp>
        <p:nvSpPr>
          <p:cNvPr id="44037" name="TextBox 6"/>
          <p:cNvSpPr txBox="1">
            <a:spLocks noChangeArrowheads="1"/>
          </p:cNvSpPr>
          <p:nvPr/>
        </p:nvSpPr>
        <p:spPr bwMode="auto">
          <a:xfrm>
            <a:off x="0" y="609600"/>
            <a:ext cx="8686800" cy="523875"/>
          </a:xfrm>
          <a:prstGeom prst="rect">
            <a:avLst/>
          </a:prstGeom>
          <a:noFill/>
          <a:ln w="9525">
            <a:noFill/>
            <a:miter lim="800000"/>
            <a:headEnd/>
            <a:tailEnd/>
          </a:ln>
        </p:spPr>
        <p:txBody>
          <a:bodyPr>
            <a:spAutoFit/>
          </a:bodyPr>
          <a:lstStyle/>
          <a:p>
            <a:r>
              <a:rPr lang="en-US" sz="2800" b="1">
                <a:solidFill>
                  <a:schemeClr val="bg1"/>
                </a:solidFill>
              </a:rPr>
              <a:t>Lesson Preparation (Slide 1 of 2)</a:t>
            </a:r>
            <a:endParaRPr lang="en-US" sz="2000">
              <a:solidFill>
                <a:schemeClr val="bg1"/>
              </a:solidFill>
            </a:endParaRPr>
          </a:p>
        </p:txBody>
      </p:sp>
      <p:sp>
        <p:nvSpPr>
          <p:cNvPr id="8" name="Overview Button">
            <a:hlinkClick r:id="rId3" action="ppaction://hlinksldjump"/>
          </p:cNvPr>
          <p:cNvSpPr txBox="1"/>
          <p:nvPr/>
        </p:nvSpPr>
        <p:spPr>
          <a:xfrm>
            <a:off x="5410200" y="5943600"/>
            <a:ext cx="1905000" cy="419100"/>
          </a:xfrm>
          <a:prstGeom prst="rect">
            <a:avLst/>
          </a:prstGeom>
          <a:solidFill>
            <a:srgbClr val="FFFF00"/>
          </a:solidFill>
          <a:ln>
            <a:solidFill>
              <a:schemeClr val="tx1"/>
            </a:solidFill>
          </a:ln>
        </p:spPr>
        <p:txBody>
          <a:bodyPr wrap="none" anchor="ctr">
            <a:normAutofit/>
          </a:bodyPr>
          <a:lstStyle/>
          <a:p>
            <a:pPr fontAlgn="auto">
              <a:spcAft>
                <a:spcPts val="0"/>
              </a:spcAft>
              <a:defRPr/>
            </a:pPr>
            <a:r>
              <a:rPr lang="en-US" sz="1800" b="1" dirty="0">
                <a:latin typeface="Perpetua" pitchFamily="18" charset="0"/>
                <a:ea typeface="+mj-ea"/>
                <a:cs typeface="+mj-cs"/>
              </a:rPr>
              <a:t>Back to Overview</a:t>
            </a:r>
          </a:p>
        </p:txBody>
      </p:sp>
      <p:sp>
        <p:nvSpPr>
          <p:cNvPr id="9" name="Next Slide Button">
            <a:hlinkClick r:id="rId4" action="ppaction://hlinksldjump"/>
          </p:cNvPr>
          <p:cNvSpPr txBox="1"/>
          <p:nvPr/>
        </p:nvSpPr>
        <p:spPr>
          <a:xfrm>
            <a:off x="4191000" y="5943600"/>
            <a:ext cx="1143000" cy="419100"/>
          </a:xfrm>
          <a:prstGeom prst="rect">
            <a:avLst/>
          </a:prstGeom>
          <a:solidFill>
            <a:srgbClr val="FFFF00"/>
          </a:solidFill>
          <a:ln>
            <a:solidFill>
              <a:schemeClr val="tx1"/>
            </a:solidFill>
          </a:ln>
        </p:spPr>
        <p:txBody>
          <a:bodyPr wrap="none" anchor="ctr">
            <a:normAutofit/>
          </a:bodyPr>
          <a:lstStyle/>
          <a:p>
            <a:pPr fontAlgn="auto">
              <a:spcAft>
                <a:spcPts val="0"/>
              </a:spcAft>
              <a:defRPr/>
            </a:pPr>
            <a:r>
              <a:rPr lang="en-US" sz="1800" b="1" dirty="0">
                <a:latin typeface="Perpetua" pitchFamily="18" charset="0"/>
                <a:ea typeface="+mj-ea"/>
                <a:cs typeface="+mj-cs"/>
              </a:rPr>
              <a:t>Next Slide</a:t>
            </a:r>
          </a:p>
        </p:txBody>
      </p:sp>
      <p:grpSp>
        <p:nvGrpSpPr>
          <p:cNvPr id="44040" name="Group 9"/>
          <p:cNvGrpSpPr>
            <a:grpSpLocks/>
          </p:cNvGrpSpPr>
          <p:nvPr/>
        </p:nvGrpSpPr>
        <p:grpSpPr bwMode="auto">
          <a:xfrm>
            <a:off x="609600" y="6413500"/>
            <a:ext cx="7402513" cy="387350"/>
            <a:chOff x="609600" y="6414018"/>
            <a:chExt cx="7401771" cy="386725"/>
          </a:xfrm>
        </p:grpSpPr>
        <p:pic>
          <p:nvPicPr>
            <p:cNvPr id="44041" name="Picture 10" descr="blue.png"/>
            <p:cNvPicPr>
              <a:picLocks noChangeAspect="1"/>
            </p:cNvPicPr>
            <p:nvPr/>
          </p:nvPicPr>
          <p:blipFill>
            <a:blip r:embed="rId5" cstate="print"/>
            <a:srcRect/>
            <a:stretch>
              <a:fillRect/>
            </a:stretch>
          </p:blipFill>
          <p:spPr bwMode="auto">
            <a:xfrm>
              <a:off x="4343400" y="6419332"/>
              <a:ext cx="1828800" cy="369142"/>
            </a:xfrm>
            <a:prstGeom prst="rect">
              <a:avLst/>
            </a:prstGeom>
            <a:noFill/>
            <a:ln w="9525">
              <a:noFill/>
              <a:miter lim="800000"/>
              <a:headEnd/>
              <a:tailEnd/>
            </a:ln>
          </p:spPr>
        </p:pic>
        <p:pic>
          <p:nvPicPr>
            <p:cNvPr id="44042" name="Picture 11" descr="red.png"/>
            <p:cNvPicPr>
              <a:picLocks noChangeAspect="1"/>
            </p:cNvPicPr>
            <p:nvPr/>
          </p:nvPicPr>
          <p:blipFill>
            <a:blip r:embed="rId6" cstate="print"/>
            <a:srcRect/>
            <a:stretch>
              <a:fillRect/>
            </a:stretch>
          </p:blipFill>
          <p:spPr bwMode="auto">
            <a:xfrm rot="216847" flipV="1">
              <a:off x="6182571" y="6414018"/>
              <a:ext cx="1828800" cy="386725"/>
            </a:xfrm>
            <a:prstGeom prst="rect">
              <a:avLst/>
            </a:prstGeom>
            <a:noFill/>
            <a:ln w="9525">
              <a:noFill/>
              <a:miter lim="800000"/>
              <a:headEnd/>
              <a:tailEnd/>
            </a:ln>
          </p:spPr>
        </p:pic>
        <p:pic>
          <p:nvPicPr>
            <p:cNvPr id="44043" name="Picture 12" descr="black.png"/>
            <p:cNvPicPr>
              <a:picLocks noChangeAspect="1"/>
            </p:cNvPicPr>
            <p:nvPr/>
          </p:nvPicPr>
          <p:blipFill>
            <a:blip r:embed="rId7" cstate="print"/>
            <a:srcRect/>
            <a:stretch>
              <a:fillRect/>
            </a:stretch>
          </p:blipFill>
          <p:spPr bwMode="auto">
            <a:xfrm>
              <a:off x="609600" y="6435574"/>
              <a:ext cx="1828800" cy="363786"/>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Slide Number"/>
          <p:cNvSpPr>
            <a:spLocks noGrp="1"/>
          </p:cNvSpPr>
          <p:nvPr>
            <p:ph type="sldNum" sz="quarter" idx="12"/>
          </p:nvPr>
        </p:nvSpPr>
        <p:spPr bwMode="auto">
          <a:noFill/>
          <a:ln>
            <a:miter lim="800000"/>
            <a:headEnd/>
            <a:tailEnd/>
          </a:ln>
        </p:spPr>
        <p:txBody>
          <a:bodyPr/>
          <a:lstStyle/>
          <a:p>
            <a:fld id="{D63DF6C1-3DFA-4148-B6EA-2650D2708A09}" type="slidenum">
              <a:rPr lang="en-US">
                <a:cs typeface="Arial" charset="0"/>
              </a:rPr>
              <a:pPr/>
              <a:t>33</a:t>
            </a:fld>
            <a:endParaRPr lang="en-US">
              <a:cs typeface="Arial" charset="0"/>
            </a:endParaRPr>
          </a:p>
        </p:txBody>
      </p:sp>
      <p:sp>
        <p:nvSpPr>
          <p:cNvPr id="45059" name="Title TextBox"/>
          <p:cNvSpPr>
            <a:spLocks noGrp="1"/>
          </p:cNvSpPr>
          <p:nvPr>
            <p:ph type="title" idx="4294967295"/>
          </p:nvPr>
        </p:nvSpPr>
        <p:spPr>
          <a:xfrm>
            <a:off x="0" y="0"/>
            <a:ext cx="9144000" cy="533400"/>
          </a:xfrm>
        </p:spPr>
        <p:txBody>
          <a:bodyPr/>
          <a:lstStyle/>
          <a:p>
            <a:r>
              <a:rPr lang="en-US" sz="2400" smtClean="0">
                <a:solidFill>
                  <a:schemeClr val="bg1"/>
                </a:solidFill>
              </a:rPr>
              <a:t>1</a:t>
            </a:r>
            <a:r>
              <a:rPr lang="en-US" sz="2400" baseline="30000" smtClean="0">
                <a:solidFill>
                  <a:schemeClr val="bg1"/>
                </a:solidFill>
              </a:rPr>
              <a:t>st</a:t>
            </a:r>
            <a:r>
              <a:rPr lang="en-US" sz="2400" smtClean="0">
                <a:solidFill>
                  <a:schemeClr val="bg1"/>
                </a:solidFill>
              </a:rPr>
              <a:t> Time Users of 21</a:t>
            </a:r>
            <a:r>
              <a:rPr lang="en-US" sz="2400" baseline="30000" smtClean="0">
                <a:solidFill>
                  <a:schemeClr val="bg1"/>
                </a:solidFill>
              </a:rPr>
              <a:t>st</a:t>
            </a:r>
            <a:r>
              <a:rPr lang="en-US" sz="2400" smtClean="0">
                <a:solidFill>
                  <a:schemeClr val="bg1"/>
                </a:solidFill>
              </a:rPr>
              <a:t> Century Lessons</a:t>
            </a:r>
          </a:p>
        </p:txBody>
      </p:sp>
      <p:sp>
        <p:nvSpPr>
          <p:cNvPr id="45060" name="TextBox 5"/>
          <p:cNvSpPr txBox="1">
            <a:spLocks noChangeArrowheads="1"/>
          </p:cNvSpPr>
          <p:nvPr/>
        </p:nvSpPr>
        <p:spPr bwMode="auto">
          <a:xfrm>
            <a:off x="0" y="1225550"/>
            <a:ext cx="9144000" cy="3478213"/>
          </a:xfrm>
          <a:prstGeom prst="rect">
            <a:avLst/>
          </a:prstGeom>
          <a:noFill/>
          <a:ln w="9525">
            <a:noFill/>
            <a:miter lim="800000"/>
            <a:headEnd/>
            <a:tailEnd/>
          </a:ln>
        </p:spPr>
        <p:txBody>
          <a:bodyPr>
            <a:spAutoFit/>
          </a:bodyPr>
          <a:lstStyle/>
          <a:p>
            <a:r>
              <a:rPr lang="en-US" sz="2000">
                <a:solidFill>
                  <a:schemeClr val="bg1"/>
                </a:solidFill>
              </a:rPr>
              <a:t> After reviewing the overview slide, click your way through the PowerPoint.  As you go, make sure to read the presenter note section beneath each slide.  The note section is divided into two sections: </a:t>
            </a:r>
            <a:r>
              <a:rPr lang="ja-JP" altLang="en-US" sz="2000">
                <a:solidFill>
                  <a:schemeClr val="bg1"/>
                </a:solidFill>
              </a:rPr>
              <a:t>“</a:t>
            </a:r>
            <a:r>
              <a:rPr lang="en-US" altLang="ja-JP" sz="2000">
                <a:solidFill>
                  <a:schemeClr val="bg1"/>
                </a:solidFill>
              </a:rPr>
              <a:t>In-Class Notes</a:t>
            </a:r>
            <a:r>
              <a:rPr lang="ja-JP" altLang="en-US" sz="2000">
                <a:solidFill>
                  <a:schemeClr val="bg1"/>
                </a:solidFill>
              </a:rPr>
              <a:t>”</a:t>
            </a:r>
            <a:r>
              <a:rPr lang="en-US" altLang="ja-JP" sz="2000">
                <a:solidFill>
                  <a:schemeClr val="bg1"/>
                </a:solidFill>
              </a:rPr>
              <a:t> and </a:t>
            </a:r>
            <a:r>
              <a:rPr lang="ja-JP" altLang="en-US" sz="2000">
                <a:solidFill>
                  <a:schemeClr val="bg1"/>
                </a:solidFill>
              </a:rPr>
              <a:t>“</a:t>
            </a:r>
            <a:r>
              <a:rPr lang="en-US" altLang="ja-JP" sz="2000">
                <a:solidFill>
                  <a:schemeClr val="bg1"/>
                </a:solidFill>
              </a:rPr>
              <a:t>Preparation Notes.</a:t>
            </a:r>
            <a:r>
              <a:rPr lang="ja-JP" altLang="en-US" sz="2000">
                <a:solidFill>
                  <a:schemeClr val="bg1"/>
                </a:solidFill>
              </a:rPr>
              <a:t>”</a:t>
            </a:r>
            <a:r>
              <a:rPr lang="en-US" altLang="ja-JP" sz="2000">
                <a:solidFill>
                  <a:schemeClr val="bg1"/>
                </a:solidFill>
              </a:rPr>
              <a:t>  The In-Class Notes are designed to be concise, bulleted information that you can use </a:t>
            </a:r>
            <a:r>
              <a:rPr lang="ja-JP" altLang="en-US" sz="2000">
                <a:solidFill>
                  <a:schemeClr val="bg1"/>
                </a:solidFill>
              </a:rPr>
              <a:t>“</a:t>
            </a:r>
            <a:r>
              <a:rPr lang="en-US" altLang="ja-JP" sz="2000">
                <a:solidFill>
                  <a:schemeClr val="bg1"/>
                </a:solidFill>
              </a:rPr>
              <a:t>on the fly</a:t>
            </a:r>
            <a:r>
              <a:rPr lang="ja-JP" altLang="en-US" sz="2000">
                <a:solidFill>
                  <a:schemeClr val="bg1"/>
                </a:solidFill>
              </a:rPr>
              <a:t>”</a:t>
            </a:r>
            <a:r>
              <a:rPr lang="en-US" altLang="ja-JP" sz="2000">
                <a:solidFill>
                  <a:schemeClr val="bg1"/>
                </a:solidFill>
              </a:rPr>
              <a:t> as you teach the lesson.  Included in In-Class Notes are: a) a suggested time frame for the lesson, so you can determine whether you want to speed up, slow down, or skip an activity, b) key questions and points that you may want to bring up with your students to get at the heart of  the content, and c) answers to any questions being presented on the slide.    The Preparation Notes use a narrative form to explain how we envision the activity shown on the slide to be delivered as well as the rationale for the activity and any insight that we may have.    </a:t>
            </a:r>
            <a:endParaRPr lang="en-US" sz="2000">
              <a:solidFill>
                <a:schemeClr val="bg1"/>
              </a:solidFill>
            </a:endParaRPr>
          </a:p>
        </p:txBody>
      </p:sp>
      <p:sp>
        <p:nvSpPr>
          <p:cNvPr id="45061" name="TextBox 6"/>
          <p:cNvSpPr txBox="1">
            <a:spLocks noChangeArrowheads="1"/>
          </p:cNvSpPr>
          <p:nvPr/>
        </p:nvSpPr>
        <p:spPr bwMode="auto">
          <a:xfrm>
            <a:off x="0" y="609600"/>
            <a:ext cx="8686800" cy="523875"/>
          </a:xfrm>
          <a:prstGeom prst="rect">
            <a:avLst/>
          </a:prstGeom>
          <a:noFill/>
          <a:ln w="9525">
            <a:noFill/>
            <a:miter lim="800000"/>
            <a:headEnd/>
            <a:tailEnd/>
          </a:ln>
        </p:spPr>
        <p:txBody>
          <a:bodyPr>
            <a:spAutoFit/>
          </a:bodyPr>
          <a:lstStyle/>
          <a:p>
            <a:r>
              <a:rPr lang="en-US" sz="2800" b="1">
                <a:solidFill>
                  <a:schemeClr val="bg1"/>
                </a:solidFill>
              </a:rPr>
              <a:t>Lesson Preparation (Slide 2 of 2)</a:t>
            </a:r>
            <a:endParaRPr lang="en-US" sz="2000">
              <a:solidFill>
                <a:schemeClr val="bg1"/>
              </a:solidFill>
            </a:endParaRPr>
          </a:p>
        </p:txBody>
      </p:sp>
      <p:sp>
        <p:nvSpPr>
          <p:cNvPr id="8" name="Overview Button">
            <a:hlinkClick r:id="rId3" action="ppaction://hlinksldjump"/>
          </p:cNvPr>
          <p:cNvSpPr txBox="1"/>
          <p:nvPr/>
        </p:nvSpPr>
        <p:spPr>
          <a:xfrm>
            <a:off x="5410200" y="5867400"/>
            <a:ext cx="1905000" cy="419100"/>
          </a:xfrm>
          <a:prstGeom prst="rect">
            <a:avLst/>
          </a:prstGeom>
          <a:solidFill>
            <a:srgbClr val="FFFF00"/>
          </a:solidFill>
          <a:ln>
            <a:solidFill>
              <a:schemeClr val="tx1"/>
            </a:solidFill>
          </a:ln>
        </p:spPr>
        <p:txBody>
          <a:bodyPr wrap="none" anchor="ctr">
            <a:normAutofit/>
          </a:bodyPr>
          <a:lstStyle/>
          <a:p>
            <a:pPr fontAlgn="auto">
              <a:spcAft>
                <a:spcPts val="0"/>
              </a:spcAft>
              <a:defRPr/>
            </a:pPr>
            <a:r>
              <a:rPr lang="en-US" sz="1800" b="1" dirty="0">
                <a:latin typeface="Perpetua" pitchFamily="18" charset="0"/>
                <a:ea typeface="+mj-ea"/>
                <a:cs typeface="+mj-cs"/>
              </a:rPr>
              <a:t>Back to Overview</a:t>
            </a:r>
          </a:p>
        </p:txBody>
      </p:sp>
      <p:sp>
        <p:nvSpPr>
          <p:cNvPr id="9" name="Next Slide Button">
            <a:hlinkClick r:id="rId4" action="ppaction://hlinksldjump"/>
          </p:cNvPr>
          <p:cNvSpPr txBox="1"/>
          <p:nvPr/>
        </p:nvSpPr>
        <p:spPr>
          <a:xfrm>
            <a:off x="4191000" y="5867400"/>
            <a:ext cx="1143000" cy="419100"/>
          </a:xfrm>
          <a:prstGeom prst="rect">
            <a:avLst/>
          </a:prstGeom>
          <a:solidFill>
            <a:srgbClr val="FFFF00"/>
          </a:solidFill>
          <a:ln>
            <a:solidFill>
              <a:schemeClr val="tx1"/>
            </a:solidFill>
          </a:ln>
        </p:spPr>
        <p:txBody>
          <a:bodyPr wrap="none" anchor="ctr">
            <a:normAutofit/>
          </a:bodyPr>
          <a:lstStyle/>
          <a:p>
            <a:pPr fontAlgn="auto">
              <a:spcAft>
                <a:spcPts val="0"/>
              </a:spcAft>
              <a:defRPr/>
            </a:pPr>
            <a:r>
              <a:rPr lang="en-US" sz="1800" b="1" dirty="0">
                <a:latin typeface="Perpetua" pitchFamily="18" charset="0"/>
                <a:ea typeface="+mj-ea"/>
                <a:cs typeface="+mj-cs"/>
              </a:rPr>
              <a:t>Next Slide</a:t>
            </a:r>
          </a:p>
        </p:txBody>
      </p:sp>
      <p:grpSp>
        <p:nvGrpSpPr>
          <p:cNvPr id="45064" name="Group 9"/>
          <p:cNvGrpSpPr>
            <a:grpSpLocks/>
          </p:cNvGrpSpPr>
          <p:nvPr/>
        </p:nvGrpSpPr>
        <p:grpSpPr bwMode="auto">
          <a:xfrm>
            <a:off x="609600" y="6413500"/>
            <a:ext cx="7402513" cy="387350"/>
            <a:chOff x="609600" y="6414018"/>
            <a:chExt cx="7401771" cy="386725"/>
          </a:xfrm>
        </p:grpSpPr>
        <p:pic>
          <p:nvPicPr>
            <p:cNvPr id="45065" name="Picture 10" descr="blue.png"/>
            <p:cNvPicPr>
              <a:picLocks noChangeAspect="1"/>
            </p:cNvPicPr>
            <p:nvPr/>
          </p:nvPicPr>
          <p:blipFill>
            <a:blip r:embed="rId5" cstate="print"/>
            <a:srcRect/>
            <a:stretch>
              <a:fillRect/>
            </a:stretch>
          </p:blipFill>
          <p:spPr bwMode="auto">
            <a:xfrm>
              <a:off x="4343400" y="6419332"/>
              <a:ext cx="1828800" cy="369142"/>
            </a:xfrm>
            <a:prstGeom prst="rect">
              <a:avLst/>
            </a:prstGeom>
            <a:noFill/>
            <a:ln w="9525">
              <a:noFill/>
              <a:miter lim="800000"/>
              <a:headEnd/>
              <a:tailEnd/>
            </a:ln>
          </p:spPr>
        </p:pic>
        <p:pic>
          <p:nvPicPr>
            <p:cNvPr id="45066" name="Picture 11" descr="red.png"/>
            <p:cNvPicPr>
              <a:picLocks noChangeAspect="1"/>
            </p:cNvPicPr>
            <p:nvPr/>
          </p:nvPicPr>
          <p:blipFill>
            <a:blip r:embed="rId6" cstate="print"/>
            <a:srcRect/>
            <a:stretch>
              <a:fillRect/>
            </a:stretch>
          </p:blipFill>
          <p:spPr bwMode="auto">
            <a:xfrm rot="216847" flipV="1">
              <a:off x="6182571" y="6414018"/>
              <a:ext cx="1828800" cy="386725"/>
            </a:xfrm>
            <a:prstGeom prst="rect">
              <a:avLst/>
            </a:prstGeom>
            <a:noFill/>
            <a:ln w="9525">
              <a:noFill/>
              <a:miter lim="800000"/>
              <a:headEnd/>
              <a:tailEnd/>
            </a:ln>
          </p:spPr>
        </p:pic>
        <p:pic>
          <p:nvPicPr>
            <p:cNvPr id="45067" name="Picture 12" descr="black.png"/>
            <p:cNvPicPr>
              <a:picLocks noChangeAspect="1"/>
            </p:cNvPicPr>
            <p:nvPr/>
          </p:nvPicPr>
          <p:blipFill>
            <a:blip r:embed="rId7" cstate="print"/>
            <a:srcRect/>
            <a:stretch>
              <a:fillRect/>
            </a:stretch>
          </p:blipFill>
          <p:spPr bwMode="auto">
            <a:xfrm>
              <a:off x="609600" y="6435574"/>
              <a:ext cx="1828800" cy="363786"/>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Slide Number"/>
          <p:cNvSpPr>
            <a:spLocks noGrp="1"/>
          </p:cNvSpPr>
          <p:nvPr>
            <p:ph type="sldNum" sz="quarter" idx="12"/>
          </p:nvPr>
        </p:nvSpPr>
        <p:spPr bwMode="auto">
          <a:noFill/>
          <a:ln>
            <a:miter lim="800000"/>
            <a:headEnd/>
            <a:tailEnd/>
          </a:ln>
        </p:spPr>
        <p:txBody>
          <a:bodyPr/>
          <a:lstStyle/>
          <a:p>
            <a:fld id="{BFC4AFD5-8B71-41E0-8837-1934C5A64C09}" type="slidenum">
              <a:rPr lang="en-US">
                <a:cs typeface="Arial" charset="0"/>
              </a:rPr>
              <a:pPr/>
              <a:t>34</a:t>
            </a:fld>
            <a:endParaRPr lang="en-US">
              <a:cs typeface="Arial" charset="0"/>
            </a:endParaRPr>
          </a:p>
        </p:txBody>
      </p:sp>
      <p:sp>
        <p:nvSpPr>
          <p:cNvPr id="46083" name="Title TextBox"/>
          <p:cNvSpPr>
            <a:spLocks noGrp="1"/>
          </p:cNvSpPr>
          <p:nvPr>
            <p:ph type="title" idx="4294967295"/>
          </p:nvPr>
        </p:nvSpPr>
        <p:spPr>
          <a:xfrm>
            <a:off x="0" y="0"/>
            <a:ext cx="9144000" cy="533400"/>
          </a:xfrm>
        </p:spPr>
        <p:txBody>
          <a:bodyPr/>
          <a:lstStyle/>
          <a:p>
            <a:r>
              <a:rPr lang="en-US" sz="2400" smtClean="0">
                <a:solidFill>
                  <a:schemeClr val="bg1"/>
                </a:solidFill>
              </a:rPr>
              <a:t>1</a:t>
            </a:r>
            <a:r>
              <a:rPr lang="en-US" sz="2400" baseline="30000" smtClean="0">
                <a:solidFill>
                  <a:schemeClr val="bg1"/>
                </a:solidFill>
              </a:rPr>
              <a:t>st</a:t>
            </a:r>
            <a:r>
              <a:rPr lang="en-US" sz="2400" smtClean="0">
                <a:solidFill>
                  <a:schemeClr val="bg1"/>
                </a:solidFill>
              </a:rPr>
              <a:t> Time Users of 21</a:t>
            </a:r>
            <a:r>
              <a:rPr lang="en-US" sz="2400" baseline="30000" smtClean="0">
                <a:solidFill>
                  <a:schemeClr val="bg1"/>
                </a:solidFill>
              </a:rPr>
              <a:t>st</a:t>
            </a:r>
            <a:r>
              <a:rPr lang="en-US" sz="2400" smtClean="0">
                <a:solidFill>
                  <a:schemeClr val="bg1"/>
                </a:solidFill>
              </a:rPr>
              <a:t> Century Lessons</a:t>
            </a:r>
          </a:p>
        </p:txBody>
      </p:sp>
      <p:sp>
        <p:nvSpPr>
          <p:cNvPr id="46084" name="TextBox 5"/>
          <p:cNvSpPr txBox="1">
            <a:spLocks noChangeArrowheads="1"/>
          </p:cNvSpPr>
          <p:nvPr/>
        </p:nvSpPr>
        <p:spPr bwMode="auto">
          <a:xfrm>
            <a:off x="0" y="1143000"/>
            <a:ext cx="9144000" cy="4554538"/>
          </a:xfrm>
          <a:prstGeom prst="rect">
            <a:avLst/>
          </a:prstGeom>
          <a:noFill/>
          <a:ln w="9525">
            <a:noFill/>
            <a:miter lim="800000"/>
            <a:headEnd/>
            <a:tailEnd/>
          </a:ln>
        </p:spPr>
        <p:txBody>
          <a:bodyPr>
            <a:spAutoFit/>
          </a:bodyPr>
          <a:lstStyle/>
          <a:p>
            <a:r>
              <a:rPr lang="en-US" sz="1800">
                <a:solidFill>
                  <a:schemeClr val="bg1"/>
                </a:solidFill>
              </a:rPr>
              <a:t>There are several features which have been incorporated into our PowerPoint lessons to help make lessons run more smoothly as well as to give you access to additional resources during the lesson should you want them.  These features include:</a:t>
            </a:r>
          </a:p>
          <a:p>
            <a:r>
              <a:rPr lang="en-US" sz="1800">
                <a:solidFill>
                  <a:schemeClr val="bg1"/>
                </a:solidFill>
              </a:rPr>
              <a:t> </a:t>
            </a:r>
          </a:p>
          <a:p>
            <a:r>
              <a:rPr lang="en-US" sz="1800">
                <a:solidFill>
                  <a:schemeClr val="bg1"/>
                </a:solidFill>
              </a:rPr>
              <a:t> </a:t>
            </a:r>
          </a:p>
          <a:p>
            <a:r>
              <a:rPr lang="en-US" sz="1800" i="1" u="sng">
                <a:solidFill>
                  <a:schemeClr val="bg1"/>
                </a:solidFill>
              </a:rPr>
              <a:t>Agenda Shortcuts</a:t>
            </a:r>
            <a:r>
              <a:rPr lang="en-US" sz="1800">
                <a:solidFill>
                  <a:schemeClr val="bg1"/>
                </a:solidFill>
              </a:rPr>
              <a:t> – On the agenda slide, click on any section title and you will advance to that section.  Click the agenda button on any slide to return to the agenda.</a:t>
            </a:r>
          </a:p>
          <a:p>
            <a:r>
              <a:rPr lang="en-US" sz="1800">
                <a:solidFill>
                  <a:schemeClr val="bg1"/>
                </a:solidFill>
              </a:rPr>
              <a:t> </a:t>
            </a:r>
          </a:p>
          <a:p>
            <a:r>
              <a:rPr lang="en-US" sz="1800" i="1" u="sng">
                <a:solidFill>
                  <a:schemeClr val="bg1"/>
                </a:solidFill>
              </a:rPr>
              <a:t>Action Buttons</a:t>
            </a:r>
            <a:r>
              <a:rPr lang="en-US" sz="1800">
                <a:solidFill>
                  <a:schemeClr val="bg1"/>
                </a:solidFill>
              </a:rPr>
              <a:t> – On certain slides words will appear on the chalk or erasers at the bottom of the chalkboard.  These action buttons give you access to optional resources while you teach.  The most common action buttons are:</a:t>
            </a:r>
          </a:p>
          <a:p>
            <a:r>
              <a:rPr lang="en-US" sz="1800">
                <a:solidFill>
                  <a:schemeClr val="bg1"/>
                </a:solidFill>
              </a:rPr>
              <a:t>	Scaffolding – gives on-screen hints or help for that slide</a:t>
            </a:r>
          </a:p>
          <a:p>
            <a:r>
              <a:rPr lang="en-US" sz="1800">
                <a:solidFill>
                  <a:schemeClr val="bg1"/>
                </a:solidFill>
              </a:rPr>
              <a:t>	Answers – reveals answers to questions on that slide</a:t>
            </a:r>
          </a:p>
          <a:p>
            <a:r>
              <a:rPr lang="en-US" sz="1800">
                <a:solidFill>
                  <a:schemeClr val="bg1"/>
                </a:solidFill>
              </a:rPr>
              <a:t>	Challenge – brings up a challenge questions for students</a:t>
            </a:r>
          </a:p>
          <a:p>
            <a:r>
              <a:rPr lang="en-US" sz="1800">
                <a:solidFill>
                  <a:schemeClr val="bg1"/>
                </a:solidFill>
              </a:rPr>
              <a:t>	Agenda – will return you to the agenda at the beginning of the lesson</a:t>
            </a:r>
          </a:p>
          <a:p>
            <a:endParaRPr lang="en-US" sz="2000">
              <a:solidFill>
                <a:schemeClr val="bg1"/>
              </a:solidFill>
            </a:endParaRPr>
          </a:p>
        </p:txBody>
      </p:sp>
      <p:sp>
        <p:nvSpPr>
          <p:cNvPr id="46085" name="TextBox 6"/>
          <p:cNvSpPr txBox="1">
            <a:spLocks noChangeArrowheads="1"/>
          </p:cNvSpPr>
          <p:nvPr/>
        </p:nvSpPr>
        <p:spPr bwMode="auto">
          <a:xfrm>
            <a:off x="0" y="609600"/>
            <a:ext cx="8686800" cy="523875"/>
          </a:xfrm>
          <a:prstGeom prst="rect">
            <a:avLst/>
          </a:prstGeom>
          <a:noFill/>
          <a:ln w="9525">
            <a:noFill/>
            <a:miter lim="800000"/>
            <a:headEnd/>
            <a:tailEnd/>
          </a:ln>
        </p:spPr>
        <p:txBody>
          <a:bodyPr>
            <a:spAutoFit/>
          </a:bodyPr>
          <a:lstStyle/>
          <a:p>
            <a:r>
              <a:rPr lang="en-US" sz="2800" b="1">
                <a:solidFill>
                  <a:schemeClr val="bg1"/>
                </a:solidFill>
              </a:rPr>
              <a:t>Features built into each PowerPoint lesson</a:t>
            </a:r>
            <a:endParaRPr lang="en-US" sz="2800">
              <a:solidFill>
                <a:schemeClr val="bg1"/>
              </a:solidFill>
            </a:endParaRPr>
          </a:p>
        </p:txBody>
      </p:sp>
      <p:sp>
        <p:nvSpPr>
          <p:cNvPr id="8" name="Overview Button">
            <a:hlinkClick r:id="rId3" action="ppaction://hlinksldjump"/>
          </p:cNvPr>
          <p:cNvSpPr txBox="1"/>
          <p:nvPr/>
        </p:nvSpPr>
        <p:spPr>
          <a:xfrm>
            <a:off x="5486400" y="5905500"/>
            <a:ext cx="1905000" cy="419100"/>
          </a:xfrm>
          <a:prstGeom prst="rect">
            <a:avLst/>
          </a:prstGeom>
          <a:solidFill>
            <a:srgbClr val="FFFF00"/>
          </a:solidFill>
          <a:ln>
            <a:solidFill>
              <a:schemeClr val="tx1"/>
            </a:solidFill>
          </a:ln>
        </p:spPr>
        <p:txBody>
          <a:bodyPr wrap="none" anchor="ctr">
            <a:normAutofit/>
          </a:bodyPr>
          <a:lstStyle/>
          <a:p>
            <a:pPr fontAlgn="auto">
              <a:spcAft>
                <a:spcPts val="0"/>
              </a:spcAft>
              <a:defRPr/>
            </a:pPr>
            <a:r>
              <a:rPr lang="en-US" sz="1800" b="1" dirty="0">
                <a:latin typeface="Perpetua" pitchFamily="18" charset="0"/>
                <a:ea typeface="+mj-ea"/>
                <a:cs typeface="+mj-cs"/>
              </a:rPr>
              <a:t>Back to Overview</a:t>
            </a:r>
          </a:p>
        </p:txBody>
      </p:sp>
      <p:sp>
        <p:nvSpPr>
          <p:cNvPr id="9" name="Next Slide Button">
            <a:hlinkClick r:id="rId4" action="ppaction://hlinksldjump"/>
          </p:cNvPr>
          <p:cNvSpPr txBox="1"/>
          <p:nvPr/>
        </p:nvSpPr>
        <p:spPr>
          <a:xfrm>
            <a:off x="4267200" y="5905500"/>
            <a:ext cx="1143000" cy="419100"/>
          </a:xfrm>
          <a:prstGeom prst="rect">
            <a:avLst/>
          </a:prstGeom>
          <a:solidFill>
            <a:srgbClr val="FFFF00"/>
          </a:solidFill>
          <a:ln>
            <a:solidFill>
              <a:schemeClr val="tx1"/>
            </a:solidFill>
          </a:ln>
        </p:spPr>
        <p:txBody>
          <a:bodyPr wrap="none" anchor="ctr">
            <a:normAutofit/>
          </a:bodyPr>
          <a:lstStyle/>
          <a:p>
            <a:pPr fontAlgn="auto">
              <a:spcAft>
                <a:spcPts val="0"/>
              </a:spcAft>
              <a:defRPr/>
            </a:pPr>
            <a:r>
              <a:rPr lang="en-US" sz="1800" b="1" dirty="0">
                <a:latin typeface="Perpetua" pitchFamily="18" charset="0"/>
                <a:ea typeface="+mj-ea"/>
                <a:cs typeface="+mj-cs"/>
              </a:rPr>
              <a:t>Next Slide</a:t>
            </a:r>
          </a:p>
        </p:txBody>
      </p:sp>
      <p:grpSp>
        <p:nvGrpSpPr>
          <p:cNvPr id="46088" name="Group 9"/>
          <p:cNvGrpSpPr>
            <a:grpSpLocks/>
          </p:cNvGrpSpPr>
          <p:nvPr/>
        </p:nvGrpSpPr>
        <p:grpSpPr bwMode="auto">
          <a:xfrm>
            <a:off x="609600" y="6413500"/>
            <a:ext cx="7402513" cy="387350"/>
            <a:chOff x="609600" y="6414018"/>
            <a:chExt cx="7401771" cy="386725"/>
          </a:xfrm>
        </p:grpSpPr>
        <p:pic>
          <p:nvPicPr>
            <p:cNvPr id="46089" name="Picture 10" descr="blue.png"/>
            <p:cNvPicPr>
              <a:picLocks noChangeAspect="1"/>
            </p:cNvPicPr>
            <p:nvPr/>
          </p:nvPicPr>
          <p:blipFill>
            <a:blip r:embed="rId5" cstate="print"/>
            <a:srcRect/>
            <a:stretch>
              <a:fillRect/>
            </a:stretch>
          </p:blipFill>
          <p:spPr bwMode="auto">
            <a:xfrm>
              <a:off x="4343400" y="6419332"/>
              <a:ext cx="1828800" cy="369142"/>
            </a:xfrm>
            <a:prstGeom prst="rect">
              <a:avLst/>
            </a:prstGeom>
            <a:noFill/>
            <a:ln w="9525">
              <a:noFill/>
              <a:miter lim="800000"/>
              <a:headEnd/>
              <a:tailEnd/>
            </a:ln>
          </p:spPr>
        </p:pic>
        <p:pic>
          <p:nvPicPr>
            <p:cNvPr id="46090" name="Picture 11" descr="red.png"/>
            <p:cNvPicPr>
              <a:picLocks noChangeAspect="1"/>
            </p:cNvPicPr>
            <p:nvPr/>
          </p:nvPicPr>
          <p:blipFill>
            <a:blip r:embed="rId6" cstate="print"/>
            <a:srcRect/>
            <a:stretch>
              <a:fillRect/>
            </a:stretch>
          </p:blipFill>
          <p:spPr bwMode="auto">
            <a:xfrm rot="216847" flipV="1">
              <a:off x="6182571" y="6414018"/>
              <a:ext cx="1828800" cy="386725"/>
            </a:xfrm>
            <a:prstGeom prst="rect">
              <a:avLst/>
            </a:prstGeom>
            <a:noFill/>
            <a:ln w="9525">
              <a:noFill/>
              <a:miter lim="800000"/>
              <a:headEnd/>
              <a:tailEnd/>
            </a:ln>
          </p:spPr>
        </p:pic>
        <p:pic>
          <p:nvPicPr>
            <p:cNvPr id="46091" name="Picture 12" descr="black.png"/>
            <p:cNvPicPr>
              <a:picLocks noChangeAspect="1"/>
            </p:cNvPicPr>
            <p:nvPr/>
          </p:nvPicPr>
          <p:blipFill>
            <a:blip r:embed="rId7" cstate="print"/>
            <a:srcRect/>
            <a:stretch>
              <a:fillRect/>
            </a:stretch>
          </p:blipFill>
          <p:spPr bwMode="auto">
            <a:xfrm>
              <a:off x="609600" y="6435574"/>
              <a:ext cx="1828800" cy="363786"/>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ChangeArrowheads="1"/>
          </p:cNvSpPr>
          <p:nvPr/>
        </p:nvSpPr>
        <p:spPr bwMode="auto">
          <a:xfrm>
            <a:off x="0" y="1563688"/>
            <a:ext cx="9144000" cy="5448300"/>
          </a:xfrm>
          <a:prstGeom prst="rect">
            <a:avLst/>
          </a:prstGeom>
          <a:noFill/>
          <a:ln w="9525">
            <a:noFill/>
            <a:miter lim="800000"/>
            <a:headEnd/>
            <a:tailEnd/>
          </a:ln>
        </p:spPr>
        <p:txBody>
          <a:bodyPr>
            <a:spAutoFit/>
          </a:bodyPr>
          <a:lstStyle/>
          <a:p>
            <a:r>
              <a:rPr lang="en-US" sz="2000" b="1">
                <a:solidFill>
                  <a:srgbClr val="FFFFFF"/>
                </a:solidFill>
              </a:rPr>
              <a:t>The goal of 21</a:t>
            </a:r>
            <a:r>
              <a:rPr lang="en-US" sz="2000" b="1" baseline="30000">
                <a:solidFill>
                  <a:srgbClr val="FFFFFF"/>
                </a:solidFill>
              </a:rPr>
              <a:t>st</a:t>
            </a:r>
            <a:r>
              <a:rPr lang="en-US" sz="2000" b="1">
                <a:solidFill>
                  <a:srgbClr val="FFFFFF"/>
                </a:solidFill>
              </a:rPr>
              <a:t> Century Lessons is simple: We want to assist teachers, particularly in urban and turnaround schools, by bringing together teams of exemplary educators to develop units of high-quality, model lessons. </a:t>
            </a:r>
            <a:r>
              <a:rPr lang="en-US" sz="2000">
                <a:solidFill>
                  <a:srgbClr val="FFFFFF"/>
                </a:solidFill>
              </a:rPr>
              <a:t> </a:t>
            </a:r>
            <a:r>
              <a:rPr lang="en-US" sz="2000" b="1">
                <a:solidFill>
                  <a:srgbClr val="FFFFFF"/>
                </a:solidFill>
              </a:rPr>
              <a:t>These lessons are intended to:</a:t>
            </a:r>
            <a:endParaRPr lang="en-US" sz="2000">
              <a:solidFill>
                <a:srgbClr val="FFFFFF"/>
              </a:solidFill>
            </a:endParaRPr>
          </a:p>
          <a:p>
            <a:r>
              <a:rPr lang="en-US" sz="1200">
                <a:solidFill>
                  <a:srgbClr val="FFFFFF"/>
                </a:solidFill>
              </a:rPr>
              <a:t> </a:t>
            </a:r>
          </a:p>
          <a:p>
            <a:pPr>
              <a:buFont typeface="Arial" charset="0"/>
              <a:buChar char="•"/>
            </a:pPr>
            <a:r>
              <a:rPr lang="en-US" sz="1800">
                <a:solidFill>
                  <a:srgbClr val="FFFFFF"/>
                </a:solidFill>
              </a:rPr>
              <a:t>Support an increase in student achievement; </a:t>
            </a:r>
          </a:p>
          <a:p>
            <a:pPr>
              <a:buFont typeface="Arial" charset="0"/>
              <a:buChar char="•"/>
            </a:pPr>
            <a:r>
              <a:rPr lang="en-US" sz="1800">
                <a:solidFill>
                  <a:srgbClr val="FFFFFF"/>
                </a:solidFill>
              </a:rPr>
              <a:t>Engage teachers and students; </a:t>
            </a:r>
          </a:p>
          <a:p>
            <a:pPr>
              <a:buFont typeface="Arial" charset="0"/>
              <a:buChar char="•"/>
            </a:pPr>
            <a:r>
              <a:rPr lang="en-US" sz="1800">
                <a:solidFill>
                  <a:srgbClr val="FFFFFF"/>
                </a:solidFill>
              </a:rPr>
              <a:t>Align to the National Common Core Standards and the Massachusetts curriculum 	frameworks;</a:t>
            </a:r>
          </a:p>
          <a:p>
            <a:pPr>
              <a:buFont typeface="Arial" charset="0"/>
              <a:buChar char="•"/>
            </a:pPr>
            <a:r>
              <a:rPr lang="en-US" sz="1800">
                <a:solidFill>
                  <a:srgbClr val="FFFFFF"/>
                </a:solidFill>
              </a:rPr>
              <a:t>Embed best teaching practices, such as differentiated instruction; </a:t>
            </a:r>
          </a:p>
          <a:p>
            <a:pPr>
              <a:buFont typeface="Arial" charset="0"/>
              <a:buChar char="•"/>
            </a:pPr>
            <a:r>
              <a:rPr lang="en-US" sz="1800">
                <a:solidFill>
                  <a:srgbClr val="FFFFFF"/>
                </a:solidFill>
              </a:rPr>
              <a:t>Incorporate high-quality multi-media and design (e.g., PowerPoint); </a:t>
            </a:r>
          </a:p>
          <a:p>
            <a:pPr>
              <a:buFont typeface="Arial" charset="0"/>
              <a:buChar char="•"/>
            </a:pPr>
            <a:r>
              <a:rPr lang="en-US" sz="1800">
                <a:solidFill>
                  <a:srgbClr val="FFFFFF"/>
                </a:solidFill>
              </a:rPr>
              <a:t>Be delivered by exemplary teachers for videotaping to be used for professional </a:t>
            </a:r>
          </a:p>
          <a:p>
            <a:r>
              <a:rPr lang="en-US" sz="1800">
                <a:solidFill>
                  <a:srgbClr val="FFFFFF"/>
                </a:solidFill>
              </a:rPr>
              <a:t>	development and other teacher training activities; </a:t>
            </a:r>
          </a:p>
          <a:p>
            <a:pPr>
              <a:buFont typeface="Arial" charset="0"/>
              <a:buChar char="•"/>
            </a:pPr>
            <a:r>
              <a:rPr lang="en-US" sz="1800">
                <a:solidFill>
                  <a:srgbClr val="FFFFFF"/>
                </a:solidFill>
              </a:rPr>
              <a:t>Be available, along with videos and supporting materials, to teachers free of charge via the 	Internet. </a:t>
            </a:r>
          </a:p>
          <a:p>
            <a:pPr>
              <a:buFont typeface="Arial" charset="0"/>
              <a:buChar char="•"/>
            </a:pPr>
            <a:r>
              <a:rPr lang="en-US" sz="1800">
                <a:solidFill>
                  <a:srgbClr val="FFFFFF"/>
                </a:solidFill>
              </a:rPr>
              <a:t>Serve as the basis of high-quality, teacher-led professional development, including mentoring between experienced and novice teachers.</a:t>
            </a:r>
          </a:p>
          <a:p>
            <a:r>
              <a:rPr lang="en-US" sz="1800">
                <a:solidFill>
                  <a:srgbClr val="000000"/>
                </a:solidFill>
              </a:rPr>
              <a:t/>
            </a:r>
            <a:br>
              <a:rPr lang="en-US" sz="1800">
                <a:solidFill>
                  <a:srgbClr val="000000"/>
                </a:solidFill>
              </a:rPr>
            </a:br>
            <a:r>
              <a:rPr lang="en-US" sz="1800">
                <a:solidFill>
                  <a:srgbClr val="000000"/>
                </a:solidFill>
              </a:rPr>
              <a:t/>
            </a:r>
            <a:br>
              <a:rPr lang="en-US" sz="1800">
                <a:solidFill>
                  <a:srgbClr val="000000"/>
                </a:solidFill>
              </a:rPr>
            </a:br>
            <a:r>
              <a:rPr lang="en-US" sz="1800">
                <a:solidFill>
                  <a:srgbClr val="000000"/>
                </a:solidFill>
              </a:rPr>
              <a:t> </a:t>
            </a:r>
          </a:p>
        </p:txBody>
      </p:sp>
      <p:pic>
        <p:nvPicPr>
          <p:cNvPr id="47107" name="Picture 2"/>
          <p:cNvPicPr>
            <a:picLocks noChangeAspect="1"/>
          </p:cNvPicPr>
          <p:nvPr/>
        </p:nvPicPr>
        <p:blipFill>
          <a:blip r:embed="rId3" cstate="print"/>
          <a:srcRect/>
          <a:stretch>
            <a:fillRect/>
          </a:stretch>
        </p:blipFill>
        <p:spPr bwMode="auto">
          <a:xfrm>
            <a:off x="0" y="0"/>
            <a:ext cx="1371600" cy="1576388"/>
          </a:xfrm>
          <a:prstGeom prst="rect">
            <a:avLst/>
          </a:prstGeom>
          <a:noFill/>
          <a:ln w="9525">
            <a:noFill/>
            <a:miter lim="800000"/>
            <a:headEnd/>
            <a:tailEnd/>
          </a:ln>
        </p:spPr>
      </p:pic>
      <p:pic>
        <p:nvPicPr>
          <p:cNvPr id="47108" name="Picture 3"/>
          <p:cNvPicPr>
            <a:picLocks noChangeAspect="1"/>
          </p:cNvPicPr>
          <p:nvPr/>
        </p:nvPicPr>
        <p:blipFill>
          <a:blip r:embed="rId4" cstate="print"/>
          <a:srcRect/>
          <a:stretch>
            <a:fillRect/>
          </a:stretch>
        </p:blipFill>
        <p:spPr bwMode="auto">
          <a:xfrm>
            <a:off x="7902575" y="0"/>
            <a:ext cx="1241425" cy="1543050"/>
          </a:xfrm>
          <a:prstGeom prst="rect">
            <a:avLst/>
          </a:prstGeom>
          <a:noFill/>
          <a:ln w="9525">
            <a:noFill/>
            <a:miter lim="800000"/>
            <a:headEnd/>
            <a:tailEnd/>
          </a:ln>
        </p:spPr>
      </p:pic>
      <p:sp>
        <p:nvSpPr>
          <p:cNvPr id="47109" name="TextBox 4"/>
          <p:cNvSpPr txBox="1">
            <a:spLocks noChangeArrowheads="1"/>
          </p:cNvSpPr>
          <p:nvPr/>
        </p:nvSpPr>
        <p:spPr bwMode="auto">
          <a:xfrm>
            <a:off x="2247900" y="152400"/>
            <a:ext cx="4419600" cy="708025"/>
          </a:xfrm>
          <a:prstGeom prst="rect">
            <a:avLst/>
          </a:prstGeom>
          <a:noFill/>
          <a:ln w="9525">
            <a:noFill/>
            <a:miter lim="800000"/>
            <a:headEnd/>
            <a:tailEnd/>
          </a:ln>
        </p:spPr>
        <p:txBody>
          <a:bodyPr>
            <a:spAutoFit/>
          </a:bodyPr>
          <a:lstStyle/>
          <a:p>
            <a:pPr algn="ctr"/>
            <a:r>
              <a:rPr lang="en-US" sz="4000" i="1">
                <a:solidFill>
                  <a:srgbClr val="FFFFFF"/>
                </a:solidFill>
              </a:rPr>
              <a:t>21</a:t>
            </a:r>
            <a:r>
              <a:rPr lang="en-US" sz="4000" i="1" baseline="30000">
                <a:solidFill>
                  <a:srgbClr val="FFFFFF"/>
                </a:solidFill>
              </a:rPr>
              <a:t>st</a:t>
            </a:r>
            <a:r>
              <a:rPr lang="en-US" sz="4000" i="1">
                <a:solidFill>
                  <a:srgbClr val="FFFFFF"/>
                </a:solidFill>
              </a:rPr>
              <a:t> Century Lessons</a:t>
            </a:r>
          </a:p>
        </p:txBody>
      </p:sp>
      <p:sp>
        <p:nvSpPr>
          <p:cNvPr id="47110" name="TextBox 5"/>
          <p:cNvSpPr txBox="1">
            <a:spLocks noChangeArrowheads="1"/>
          </p:cNvSpPr>
          <p:nvPr/>
        </p:nvSpPr>
        <p:spPr bwMode="auto">
          <a:xfrm>
            <a:off x="3208338" y="889000"/>
            <a:ext cx="2500312" cy="646113"/>
          </a:xfrm>
          <a:prstGeom prst="rect">
            <a:avLst/>
          </a:prstGeom>
          <a:noFill/>
          <a:ln w="9525">
            <a:noFill/>
            <a:miter lim="800000"/>
            <a:headEnd/>
            <a:tailEnd/>
          </a:ln>
        </p:spPr>
        <p:txBody>
          <a:bodyPr>
            <a:spAutoFit/>
          </a:bodyPr>
          <a:lstStyle/>
          <a:p>
            <a:pPr algn="ctr"/>
            <a:r>
              <a:rPr lang="en-US" sz="3600" i="1">
                <a:solidFill>
                  <a:srgbClr val="FFFFFF"/>
                </a:solidFill>
              </a:rPr>
              <a:t>The goal…</a:t>
            </a:r>
          </a:p>
        </p:txBody>
      </p:sp>
      <p:pic>
        <p:nvPicPr>
          <p:cNvPr id="47111" name="Picture 8" descr="http://www.tbf.org/uploadedImages/Sub_Site/web_specials/The_Boston_Opportunity_Agenda/Boston-Public-Schools-logo.jpg"/>
          <p:cNvPicPr>
            <a:picLocks noChangeAspect="1" noChangeArrowheads="1"/>
          </p:cNvPicPr>
          <p:nvPr/>
        </p:nvPicPr>
        <p:blipFill>
          <a:blip r:embed="rId5" cstate="print"/>
          <a:srcRect/>
          <a:stretch>
            <a:fillRect/>
          </a:stretch>
        </p:blipFill>
        <p:spPr bwMode="auto">
          <a:xfrm>
            <a:off x="6934200" y="0"/>
            <a:ext cx="990600" cy="703263"/>
          </a:xfrm>
          <a:prstGeom prst="rect">
            <a:avLst/>
          </a:prstGeom>
          <a:noFill/>
          <a:ln w="9525">
            <a:noFill/>
            <a:miter lim="800000"/>
            <a:headEnd/>
            <a:tailEnd/>
          </a:ln>
        </p:spPr>
      </p:pic>
      <p:pic>
        <p:nvPicPr>
          <p:cNvPr id="47112" name="Picture 10" descr="http://www.ilr.cornell.edu/creditInternships/internships/images/AFT_logo_1.png"/>
          <p:cNvPicPr>
            <a:picLocks noChangeAspect="1" noChangeArrowheads="1"/>
          </p:cNvPicPr>
          <p:nvPr/>
        </p:nvPicPr>
        <p:blipFill>
          <a:blip r:embed="rId6" cstate="print"/>
          <a:srcRect/>
          <a:stretch>
            <a:fillRect/>
          </a:stretch>
        </p:blipFill>
        <p:spPr bwMode="auto">
          <a:xfrm>
            <a:off x="8077200" y="5849938"/>
            <a:ext cx="1066800" cy="1008062"/>
          </a:xfrm>
          <a:prstGeom prst="rect">
            <a:avLst/>
          </a:prstGeom>
          <a:noFill/>
          <a:ln w="9525">
            <a:noFill/>
            <a:miter lim="800000"/>
            <a:headEnd/>
            <a:tailEnd/>
          </a:ln>
        </p:spPr>
      </p:pic>
      <p:sp>
        <p:nvSpPr>
          <p:cNvPr id="47113" name="Slide Number Placeholder 8"/>
          <p:cNvSpPr>
            <a:spLocks noGrp="1"/>
          </p:cNvSpPr>
          <p:nvPr>
            <p:ph type="sldNum" sz="quarter" idx="12"/>
          </p:nvPr>
        </p:nvSpPr>
        <p:spPr bwMode="auto">
          <a:noFill/>
          <a:ln>
            <a:miter lim="800000"/>
            <a:headEnd/>
            <a:tailEnd/>
          </a:ln>
        </p:spPr>
        <p:txBody>
          <a:bodyPr/>
          <a:lstStyle/>
          <a:p>
            <a:pPr algn="ctr"/>
            <a:fld id="{00086E59-C15C-471B-8A96-459F4148F4EA}" type="slidenum">
              <a:rPr lang="en-US">
                <a:cs typeface="Arial" charset="0"/>
              </a:rPr>
              <a:pPr algn="ctr"/>
              <a:t>35</a:t>
            </a:fld>
            <a:endParaRPr lang="en-US">
              <a:cs typeface="Arial" charset="0"/>
            </a:endParaRPr>
          </a:p>
        </p:txBody>
      </p:sp>
      <p:grpSp>
        <p:nvGrpSpPr>
          <p:cNvPr id="47114" name="Group 9"/>
          <p:cNvGrpSpPr>
            <a:grpSpLocks/>
          </p:cNvGrpSpPr>
          <p:nvPr/>
        </p:nvGrpSpPr>
        <p:grpSpPr bwMode="auto">
          <a:xfrm>
            <a:off x="609600" y="6413500"/>
            <a:ext cx="7402513" cy="387350"/>
            <a:chOff x="609600" y="6414018"/>
            <a:chExt cx="7401771" cy="386725"/>
          </a:xfrm>
        </p:grpSpPr>
        <p:pic>
          <p:nvPicPr>
            <p:cNvPr id="47115" name="Picture 10" descr="blue.png"/>
            <p:cNvPicPr>
              <a:picLocks noChangeAspect="1"/>
            </p:cNvPicPr>
            <p:nvPr/>
          </p:nvPicPr>
          <p:blipFill>
            <a:blip r:embed="rId7" cstate="print"/>
            <a:srcRect/>
            <a:stretch>
              <a:fillRect/>
            </a:stretch>
          </p:blipFill>
          <p:spPr bwMode="auto">
            <a:xfrm>
              <a:off x="4343400" y="6419332"/>
              <a:ext cx="1828800" cy="369142"/>
            </a:xfrm>
            <a:prstGeom prst="rect">
              <a:avLst/>
            </a:prstGeom>
            <a:noFill/>
            <a:ln w="9525">
              <a:noFill/>
              <a:miter lim="800000"/>
              <a:headEnd/>
              <a:tailEnd/>
            </a:ln>
          </p:spPr>
        </p:pic>
        <p:pic>
          <p:nvPicPr>
            <p:cNvPr id="47116" name="Picture 11" descr="red.png"/>
            <p:cNvPicPr>
              <a:picLocks noChangeAspect="1"/>
            </p:cNvPicPr>
            <p:nvPr/>
          </p:nvPicPr>
          <p:blipFill>
            <a:blip r:embed="rId8" cstate="print"/>
            <a:srcRect/>
            <a:stretch>
              <a:fillRect/>
            </a:stretch>
          </p:blipFill>
          <p:spPr bwMode="auto">
            <a:xfrm rot="216847" flipV="1">
              <a:off x="6182571" y="6414018"/>
              <a:ext cx="1828800" cy="386725"/>
            </a:xfrm>
            <a:prstGeom prst="rect">
              <a:avLst/>
            </a:prstGeom>
            <a:noFill/>
            <a:ln w="9525">
              <a:noFill/>
              <a:miter lim="800000"/>
              <a:headEnd/>
              <a:tailEnd/>
            </a:ln>
          </p:spPr>
        </p:pic>
        <p:pic>
          <p:nvPicPr>
            <p:cNvPr id="47117" name="Picture 12" descr="black.png"/>
            <p:cNvPicPr>
              <a:picLocks noChangeAspect="1"/>
            </p:cNvPicPr>
            <p:nvPr/>
          </p:nvPicPr>
          <p:blipFill>
            <a:blip r:embed="rId9" cstate="print"/>
            <a:srcRect/>
            <a:stretch>
              <a:fillRect/>
            </a:stretch>
          </p:blipFill>
          <p:spPr bwMode="auto">
            <a:xfrm>
              <a:off x="609600" y="6435574"/>
              <a:ext cx="1828800" cy="363786"/>
            </a:xfrm>
            <a:prstGeom prst="rect">
              <a:avLst/>
            </a:prstGeom>
            <a:noFill/>
            <a:ln w="9525">
              <a:noFill/>
              <a:miter lim="800000"/>
              <a:headEnd/>
              <a:tailEnd/>
            </a:ln>
          </p:spPr>
        </p:pic>
      </p:gr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ChangeArrowheads="1"/>
          </p:cNvSpPr>
          <p:nvPr/>
        </p:nvSpPr>
        <p:spPr bwMode="auto">
          <a:xfrm>
            <a:off x="228600" y="1865313"/>
            <a:ext cx="9144000" cy="2832100"/>
          </a:xfrm>
          <a:prstGeom prst="rect">
            <a:avLst/>
          </a:prstGeom>
          <a:noFill/>
          <a:ln w="9525">
            <a:noFill/>
            <a:miter lim="800000"/>
            <a:headEnd/>
            <a:tailEnd/>
          </a:ln>
        </p:spPr>
        <p:txBody>
          <a:bodyPr>
            <a:spAutoFit/>
          </a:bodyPr>
          <a:lstStyle/>
          <a:p>
            <a:r>
              <a:rPr lang="en-US" sz="1800" b="1" i="1" u="sng">
                <a:solidFill>
                  <a:srgbClr val="FFFFFF"/>
                </a:solidFill>
              </a:rPr>
              <a:t>Directors:</a:t>
            </a:r>
            <a:endParaRPr lang="en-US" sz="1800" u="sng">
              <a:solidFill>
                <a:srgbClr val="FFFFFF"/>
              </a:solidFill>
            </a:endParaRPr>
          </a:p>
          <a:p>
            <a:r>
              <a:rPr lang="en-US" sz="2000" i="1">
                <a:solidFill>
                  <a:srgbClr val="FFFFFF"/>
                </a:solidFill>
              </a:rPr>
              <a:t>Kathy Aldred - Co-Chair of the Boston Teachers Union Professional Issues Committee</a:t>
            </a:r>
          </a:p>
          <a:p>
            <a:r>
              <a:rPr lang="en-US" sz="2000" i="1">
                <a:solidFill>
                  <a:srgbClr val="FFFFFF"/>
                </a:solidFill>
              </a:rPr>
              <a:t>Ted Chambers - Co-director of 21st Century Lessons</a:t>
            </a:r>
            <a:endParaRPr lang="en-US" sz="2000">
              <a:solidFill>
                <a:srgbClr val="FFFFFF"/>
              </a:solidFill>
            </a:endParaRPr>
          </a:p>
          <a:p>
            <a:r>
              <a:rPr lang="en-US" sz="2000" i="1">
                <a:solidFill>
                  <a:srgbClr val="FFFFFF"/>
                </a:solidFill>
              </a:rPr>
              <a:t>Tracy Young - Staffing Director of 21st Century Lessons</a:t>
            </a:r>
            <a:endParaRPr lang="en-US" sz="2000">
              <a:solidFill>
                <a:srgbClr val="FFFFFF"/>
              </a:solidFill>
            </a:endParaRPr>
          </a:p>
          <a:p>
            <a:r>
              <a:rPr lang="en-US" sz="2000" i="1">
                <a:solidFill>
                  <a:srgbClr val="FFFFFF"/>
                </a:solidFill>
              </a:rPr>
              <a:t>Leslie Ryan Miller - Director of the Boston Public Schools Office of</a:t>
            </a:r>
          </a:p>
          <a:p>
            <a:r>
              <a:rPr lang="en-US" sz="2000" i="1">
                <a:solidFill>
                  <a:srgbClr val="FFFFFF"/>
                </a:solidFill>
              </a:rPr>
              <a:t>			 Teacher Development and Advancement</a:t>
            </a:r>
          </a:p>
          <a:p>
            <a:r>
              <a:rPr lang="en-US" sz="2000" i="1">
                <a:solidFill>
                  <a:srgbClr val="FFFFFF"/>
                </a:solidFill>
              </a:rPr>
              <a:t>Emily Berman- Curriculum Director (Social Studies) of 21st Century Lessons</a:t>
            </a:r>
          </a:p>
          <a:p>
            <a:r>
              <a:rPr lang="en-US" sz="2000" i="1">
                <a:solidFill>
                  <a:srgbClr val="FFFFFF"/>
                </a:solidFill>
              </a:rPr>
              <a:t>Carla Zils – Curriculum Director (Math) of 21</a:t>
            </a:r>
            <a:r>
              <a:rPr lang="en-US" sz="2000" i="1" baseline="30000">
                <a:solidFill>
                  <a:srgbClr val="FFFFFF"/>
                </a:solidFill>
              </a:rPr>
              <a:t>st</a:t>
            </a:r>
            <a:r>
              <a:rPr lang="en-US" sz="2000" i="1">
                <a:solidFill>
                  <a:srgbClr val="FFFFFF"/>
                </a:solidFill>
              </a:rPr>
              <a:t> Century Lessons</a:t>
            </a:r>
          </a:p>
          <a:p>
            <a:r>
              <a:rPr lang="en-US" sz="2000" i="1">
                <a:solidFill>
                  <a:srgbClr val="FFFFFF"/>
                </a:solidFill>
              </a:rPr>
              <a:t>Brian Connor – Technology Coordinator</a:t>
            </a:r>
          </a:p>
        </p:txBody>
      </p:sp>
      <p:pic>
        <p:nvPicPr>
          <p:cNvPr id="48131" name="Picture 2"/>
          <p:cNvPicPr>
            <a:picLocks noChangeAspect="1"/>
          </p:cNvPicPr>
          <p:nvPr/>
        </p:nvPicPr>
        <p:blipFill>
          <a:blip r:embed="rId3" cstate="print"/>
          <a:srcRect/>
          <a:stretch>
            <a:fillRect/>
          </a:stretch>
        </p:blipFill>
        <p:spPr bwMode="auto">
          <a:xfrm>
            <a:off x="0" y="0"/>
            <a:ext cx="1341438" cy="1543050"/>
          </a:xfrm>
          <a:prstGeom prst="rect">
            <a:avLst/>
          </a:prstGeom>
          <a:noFill/>
          <a:ln w="9525">
            <a:noFill/>
            <a:miter lim="800000"/>
            <a:headEnd/>
            <a:tailEnd/>
          </a:ln>
        </p:spPr>
      </p:pic>
      <p:pic>
        <p:nvPicPr>
          <p:cNvPr id="48132" name="Picture 3"/>
          <p:cNvPicPr>
            <a:picLocks noChangeAspect="1"/>
          </p:cNvPicPr>
          <p:nvPr/>
        </p:nvPicPr>
        <p:blipFill>
          <a:blip r:embed="rId4" cstate="print"/>
          <a:srcRect/>
          <a:stretch>
            <a:fillRect/>
          </a:stretch>
        </p:blipFill>
        <p:spPr bwMode="auto">
          <a:xfrm>
            <a:off x="7902575" y="0"/>
            <a:ext cx="1241425" cy="1541463"/>
          </a:xfrm>
          <a:prstGeom prst="rect">
            <a:avLst/>
          </a:prstGeom>
          <a:noFill/>
          <a:ln w="9525">
            <a:noFill/>
            <a:miter lim="800000"/>
            <a:headEnd/>
            <a:tailEnd/>
          </a:ln>
        </p:spPr>
      </p:pic>
      <p:sp>
        <p:nvSpPr>
          <p:cNvPr id="48133" name="TextBox 4"/>
          <p:cNvSpPr txBox="1">
            <a:spLocks noChangeArrowheads="1"/>
          </p:cNvSpPr>
          <p:nvPr/>
        </p:nvSpPr>
        <p:spPr bwMode="auto">
          <a:xfrm>
            <a:off x="2247900" y="381000"/>
            <a:ext cx="4419600" cy="708025"/>
          </a:xfrm>
          <a:prstGeom prst="rect">
            <a:avLst/>
          </a:prstGeom>
          <a:noFill/>
          <a:ln w="9525">
            <a:noFill/>
            <a:miter lim="800000"/>
            <a:headEnd/>
            <a:tailEnd/>
          </a:ln>
        </p:spPr>
        <p:txBody>
          <a:bodyPr>
            <a:spAutoFit/>
          </a:bodyPr>
          <a:lstStyle/>
          <a:p>
            <a:pPr algn="ctr"/>
            <a:r>
              <a:rPr lang="en-US" sz="4000" i="1">
                <a:solidFill>
                  <a:srgbClr val="FFFFFF"/>
                </a:solidFill>
              </a:rPr>
              <a:t>21</a:t>
            </a:r>
            <a:r>
              <a:rPr lang="en-US" sz="4000" i="1" baseline="30000">
                <a:solidFill>
                  <a:srgbClr val="FFFFFF"/>
                </a:solidFill>
              </a:rPr>
              <a:t>st</a:t>
            </a:r>
            <a:r>
              <a:rPr lang="en-US" sz="4000" i="1">
                <a:solidFill>
                  <a:srgbClr val="FFFFFF"/>
                </a:solidFill>
              </a:rPr>
              <a:t> Century Lessons</a:t>
            </a:r>
          </a:p>
        </p:txBody>
      </p:sp>
      <p:sp>
        <p:nvSpPr>
          <p:cNvPr id="48134" name="TextBox 5"/>
          <p:cNvSpPr txBox="1">
            <a:spLocks noChangeArrowheads="1"/>
          </p:cNvSpPr>
          <p:nvPr/>
        </p:nvSpPr>
        <p:spPr bwMode="auto">
          <a:xfrm>
            <a:off x="3090863" y="1219200"/>
            <a:ext cx="2735262" cy="646113"/>
          </a:xfrm>
          <a:prstGeom prst="rect">
            <a:avLst/>
          </a:prstGeom>
          <a:noFill/>
          <a:ln w="9525">
            <a:noFill/>
            <a:miter lim="800000"/>
            <a:headEnd/>
            <a:tailEnd/>
          </a:ln>
        </p:spPr>
        <p:txBody>
          <a:bodyPr>
            <a:spAutoFit/>
          </a:bodyPr>
          <a:lstStyle/>
          <a:p>
            <a:pPr algn="ctr"/>
            <a:r>
              <a:rPr lang="en-US" sz="3600" i="1">
                <a:solidFill>
                  <a:srgbClr val="FFFFFF"/>
                </a:solidFill>
              </a:rPr>
              <a:t>The people…</a:t>
            </a:r>
          </a:p>
        </p:txBody>
      </p:sp>
      <p:pic>
        <p:nvPicPr>
          <p:cNvPr id="48135" name="Picture 8" descr="http://www.tbf.org/uploadedImages/Sub_Site/web_specials/The_Boston_Opportunity_Agenda/Boston-Public-Schools-logo.jpg"/>
          <p:cNvPicPr>
            <a:picLocks noChangeAspect="1" noChangeArrowheads="1"/>
          </p:cNvPicPr>
          <p:nvPr/>
        </p:nvPicPr>
        <p:blipFill>
          <a:blip r:embed="rId5" cstate="print"/>
          <a:srcRect/>
          <a:stretch>
            <a:fillRect/>
          </a:stretch>
        </p:blipFill>
        <p:spPr bwMode="auto">
          <a:xfrm>
            <a:off x="0" y="5392738"/>
            <a:ext cx="1476375" cy="1047750"/>
          </a:xfrm>
          <a:prstGeom prst="rect">
            <a:avLst/>
          </a:prstGeom>
          <a:noFill/>
          <a:ln w="9525">
            <a:noFill/>
            <a:miter lim="800000"/>
            <a:headEnd/>
            <a:tailEnd/>
          </a:ln>
        </p:spPr>
      </p:pic>
      <p:pic>
        <p:nvPicPr>
          <p:cNvPr id="48136" name="Picture 10" descr="http://www.ilr.cornell.edu/creditInternships/internships/images/AFT_logo_1.png"/>
          <p:cNvPicPr>
            <a:picLocks noChangeAspect="1" noChangeArrowheads="1"/>
          </p:cNvPicPr>
          <p:nvPr/>
        </p:nvPicPr>
        <p:blipFill>
          <a:blip r:embed="rId6" cstate="print"/>
          <a:srcRect/>
          <a:stretch>
            <a:fillRect/>
          </a:stretch>
        </p:blipFill>
        <p:spPr bwMode="auto">
          <a:xfrm>
            <a:off x="7967663" y="5321300"/>
            <a:ext cx="1176337" cy="1111250"/>
          </a:xfrm>
          <a:prstGeom prst="rect">
            <a:avLst/>
          </a:prstGeom>
          <a:noFill/>
          <a:ln w="9525">
            <a:noFill/>
            <a:miter lim="800000"/>
            <a:headEnd/>
            <a:tailEnd/>
          </a:ln>
        </p:spPr>
      </p:pic>
      <p:sp>
        <p:nvSpPr>
          <p:cNvPr id="48137" name="Slide Number Placeholder 11"/>
          <p:cNvSpPr>
            <a:spLocks noGrp="1"/>
          </p:cNvSpPr>
          <p:nvPr>
            <p:ph type="sldNum" sz="quarter" idx="12"/>
          </p:nvPr>
        </p:nvSpPr>
        <p:spPr bwMode="auto">
          <a:noFill/>
          <a:ln>
            <a:miter lim="800000"/>
            <a:headEnd/>
            <a:tailEnd/>
          </a:ln>
        </p:spPr>
        <p:txBody>
          <a:bodyPr/>
          <a:lstStyle/>
          <a:p>
            <a:fld id="{867DB808-5676-4B84-8571-36ACD163C46B}" type="slidenum">
              <a:rPr lang="en-US">
                <a:cs typeface="Arial" charset="0"/>
              </a:rPr>
              <a:pPr/>
              <a:t>36</a:t>
            </a:fld>
            <a:endParaRPr lang="en-US">
              <a:cs typeface="Arial" charset="0"/>
            </a:endParaRPr>
          </a:p>
        </p:txBody>
      </p:sp>
      <p:grpSp>
        <p:nvGrpSpPr>
          <p:cNvPr id="48138" name="Group 9"/>
          <p:cNvGrpSpPr>
            <a:grpSpLocks/>
          </p:cNvGrpSpPr>
          <p:nvPr/>
        </p:nvGrpSpPr>
        <p:grpSpPr bwMode="auto">
          <a:xfrm>
            <a:off x="609600" y="6413500"/>
            <a:ext cx="7402513" cy="387350"/>
            <a:chOff x="609600" y="6414018"/>
            <a:chExt cx="7401771" cy="386725"/>
          </a:xfrm>
        </p:grpSpPr>
        <p:pic>
          <p:nvPicPr>
            <p:cNvPr id="48139" name="Picture 10" descr="blue.png"/>
            <p:cNvPicPr>
              <a:picLocks noChangeAspect="1"/>
            </p:cNvPicPr>
            <p:nvPr/>
          </p:nvPicPr>
          <p:blipFill>
            <a:blip r:embed="rId7" cstate="print"/>
            <a:srcRect/>
            <a:stretch>
              <a:fillRect/>
            </a:stretch>
          </p:blipFill>
          <p:spPr bwMode="auto">
            <a:xfrm>
              <a:off x="4343400" y="6419332"/>
              <a:ext cx="1828800" cy="369142"/>
            </a:xfrm>
            <a:prstGeom prst="rect">
              <a:avLst/>
            </a:prstGeom>
            <a:noFill/>
            <a:ln w="9525">
              <a:noFill/>
              <a:miter lim="800000"/>
              <a:headEnd/>
              <a:tailEnd/>
            </a:ln>
          </p:spPr>
        </p:pic>
        <p:pic>
          <p:nvPicPr>
            <p:cNvPr id="48140" name="Picture 11" descr="red.png"/>
            <p:cNvPicPr>
              <a:picLocks noChangeAspect="1"/>
            </p:cNvPicPr>
            <p:nvPr/>
          </p:nvPicPr>
          <p:blipFill>
            <a:blip r:embed="rId8" cstate="print"/>
            <a:srcRect/>
            <a:stretch>
              <a:fillRect/>
            </a:stretch>
          </p:blipFill>
          <p:spPr bwMode="auto">
            <a:xfrm rot="216847" flipV="1">
              <a:off x="6182571" y="6414018"/>
              <a:ext cx="1828800" cy="386725"/>
            </a:xfrm>
            <a:prstGeom prst="rect">
              <a:avLst/>
            </a:prstGeom>
            <a:noFill/>
            <a:ln w="9525">
              <a:noFill/>
              <a:miter lim="800000"/>
              <a:headEnd/>
              <a:tailEnd/>
            </a:ln>
          </p:spPr>
        </p:pic>
        <p:pic>
          <p:nvPicPr>
            <p:cNvPr id="48141" name="Picture 12" descr="black.png"/>
            <p:cNvPicPr>
              <a:picLocks noChangeAspect="1"/>
            </p:cNvPicPr>
            <p:nvPr/>
          </p:nvPicPr>
          <p:blipFill>
            <a:blip r:embed="rId9" cstate="print"/>
            <a:srcRect/>
            <a:stretch>
              <a:fillRect/>
            </a:stretch>
          </p:blipFill>
          <p:spPr bwMode="auto">
            <a:xfrm>
              <a:off x="609600" y="6435574"/>
              <a:ext cx="1828800" cy="363786"/>
            </a:xfrm>
            <a:prstGeom prst="rect">
              <a:avLst/>
            </a:prstGeom>
            <a:noFill/>
            <a:ln w="9525">
              <a:noFill/>
              <a:miter lim="800000"/>
              <a:headEnd/>
              <a:tailEnd/>
            </a:ln>
          </p:spPr>
        </p:pic>
      </p:gr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Black Background"/>
          <p:cNvSpPr>
            <a:spLocks noChangeArrowheads="1"/>
          </p:cNvSpPr>
          <p:nvPr/>
        </p:nvSpPr>
        <p:spPr bwMode="auto">
          <a:xfrm>
            <a:off x="122238" y="619125"/>
            <a:ext cx="8869362" cy="5172075"/>
          </a:xfrm>
          <a:prstGeom prst="roundRect">
            <a:avLst>
              <a:gd name="adj" fmla="val 7954"/>
            </a:avLst>
          </a:prstGeom>
          <a:solidFill>
            <a:schemeClr val="tx1"/>
          </a:solidFill>
          <a:ln w="19050">
            <a:solidFill>
              <a:schemeClr val="bg1"/>
            </a:solidFill>
            <a:round/>
            <a:headEnd/>
            <a:tailEnd/>
          </a:ln>
        </p:spPr>
        <p:txBody>
          <a:bodyPr wrap="none" anchor="ctr"/>
          <a:lstStyle/>
          <a:p>
            <a:endParaRPr lang="en-US" sz="1800"/>
          </a:p>
        </p:txBody>
      </p:sp>
      <p:sp>
        <p:nvSpPr>
          <p:cNvPr id="15363" name="Slide Number"/>
          <p:cNvSpPr>
            <a:spLocks noGrp="1"/>
          </p:cNvSpPr>
          <p:nvPr>
            <p:ph type="sldNum" sz="quarter" idx="12"/>
          </p:nvPr>
        </p:nvSpPr>
        <p:spPr bwMode="auto">
          <a:noFill/>
          <a:ln>
            <a:miter lim="800000"/>
            <a:headEnd/>
            <a:tailEnd/>
          </a:ln>
        </p:spPr>
        <p:txBody>
          <a:bodyPr/>
          <a:lstStyle/>
          <a:p>
            <a:fld id="{35E00AAB-F59F-4FAE-9C71-957B2ED3FE24}" type="slidenum">
              <a:rPr lang="en-US">
                <a:cs typeface="Arial" charset="0"/>
              </a:rPr>
              <a:pPr/>
              <a:t>4</a:t>
            </a:fld>
            <a:endParaRPr lang="en-US">
              <a:cs typeface="Arial" charset="0"/>
            </a:endParaRPr>
          </a:p>
        </p:txBody>
      </p:sp>
      <p:graphicFrame>
        <p:nvGraphicFramePr>
          <p:cNvPr id="9" name="Table 8"/>
          <p:cNvGraphicFramePr>
            <a:graphicFrameLocks noGrp="1"/>
          </p:cNvGraphicFramePr>
          <p:nvPr/>
        </p:nvGraphicFramePr>
        <p:xfrm>
          <a:off x="250825" y="838200"/>
          <a:ext cx="8610600" cy="4608513"/>
        </p:xfrm>
        <a:graphic>
          <a:graphicData uri="http://schemas.openxmlformats.org/drawingml/2006/table">
            <a:tbl>
              <a:tblPr/>
              <a:tblGrid>
                <a:gridCol w="2438400">
                  <a:extLst>
                    <a:ext uri="{9D8B030D-6E8A-4147-A177-3AD203B41FA5}">
                      <a16:colId xmlns:a16="http://schemas.microsoft.com/office/drawing/2014/main" val="20000"/>
                    </a:ext>
                  </a:extLst>
                </a:gridCol>
                <a:gridCol w="6172200">
                  <a:extLst>
                    <a:ext uri="{9D8B030D-6E8A-4147-A177-3AD203B41FA5}">
                      <a16:colId xmlns:a16="http://schemas.microsoft.com/office/drawing/2014/main" val="20001"/>
                    </a:ext>
                  </a:extLst>
                </a:gridCol>
              </a:tblGrid>
              <a:tr h="1316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Cambria" pitchFamily="18" charset="0"/>
                          <a:ea typeface="MS PGothic" pitchFamily="34" charset="-128"/>
                        </a:rPr>
                        <a:t>Lesson Objective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Cambria" pitchFamily="18" charset="0"/>
                          <a:ea typeface="MS PGothic" pitchFamily="34" charset="-128"/>
                        </a:rPr>
                        <a:t>Students will be able to determine if expressions are equivalent.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Cambria" pitchFamily="18" charset="0"/>
                          <a:ea typeface="MS PGothic" pitchFamily="34" charset="-128"/>
                        </a:rPr>
                        <a:t>Language Objective:  Students will be able to explain in words how to combine like terms</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292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Cambria" pitchFamily="18" charset="0"/>
                          <a:ea typeface="MS PGothic" pitchFamily="34" charset="-128"/>
                        </a:rPr>
                        <a:t>Lesson Description</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Cambria" pitchFamily="18" charset="0"/>
                          <a:ea typeface="MS PGothic" pitchFamily="34" charset="-128"/>
                        </a:rPr>
                        <a:t>This lesson is designed around the fact that students have prior knowledge around the properties of math.  The Launch of this lesson is based around the notion that students are familiar with the Distributive Property.  (The previous lesson in this unit of Expression and Equations focuses on the distributive Property.)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Cambria" pitchFamily="18" charset="0"/>
                          <a:ea typeface="MS PGothic" pitchFamily="34" charset="-128"/>
                        </a:rPr>
                        <a:t>In this lesson, students are shown, through the use of tiles/cards, how expressions that look different really are equivalent.  Students are given the opportunity to explore with several expressions and prove why two expressions are equivalent.  To end the lesson students are given an exit slip for a quick assessment pertaining to this concept.</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5369" name="TextBox 6"/>
          <p:cNvSpPr txBox="1">
            <a:spLocks noChangeArrowheads="1"/>
          </p:cNvSpPr>
          <p:nvPr/>
        </p:nvSpPr>
        <p:spPr bwMode="auto">
          <a:xfrm>
            <a:off x="152400" y="95250"/>
            <a:ext cx="4038600" cy="523875"/>
          </a:xfrm>
          <a:prstGeom prst="rect">
            <a:avLst/>
          </a:prstGeom>
          <a:noFill/>
          <a:ln w="9525">
            <a:noFill/>
            <a:miter lim="800000"/>
            <a:headEnd/>
            <a:tailEnd/>
          </a:ln>
        </p:spPr>
        <p:txBody>
          <a:bodyPr>
            <a:spAutoFit/>
          </a:bodyPr>
          <a:lstStyle/>
          <a:p>
            <a:r>
              <a:rPr lang="en-US" sz="2800" b="1">
                <a:solidFill>
                  <a:schemeClr val="bg1"/>
                </a:solidFill>
              </a:rPr>
              <a:t>Lesson Overview (1 of 4)</a:t>
            </a:r>
            <a:endParaRPr lang="en-US" sz="2000">
              <a:solidFill>
                <a:schemeClr val="bg1"/>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Black Background"/>
          <p:cNvSpPr>
            <a:spLocks noChangeArrowheads="1"/>
          </p:cNvSpPr>
          <p:nvPr/>
        </p:nvSpPr>
        <p:spPr bwMode="auto">
          <a:xfrm>
            <a:off x="122238" y="619125"/>
            <a:ext cx="8869362" cy="5248275"/>
          </a:xfrm>
          <a:prstGeom prst="roundRect">
            <a:avLst>
              <a:gd name="adj" fmla="val 7954"/>
            </a:avLst>
          </a:prstGeom>
          <a:solidFill>
            <a:schemeClr val="tx1"/>
          </a:solidFill>
          <a:ln w="19050">
            <a:solidFill>
              <a:schemeClr val="bg1"/>
            </a:solidFill>
            <a:round/>
            <a:headEnd/>
            <a:tailEnd/>
          </a:ln>
        </p:spPr>
        <p:txBody>
          <a:bodyPr wrap="none" anchor="ctr"/>
          <a:lstStyle/>
          <a:p>
            <a:endParaRPr lang="en-US" sz="1800"/>
          </a:p>
        </p:txBody>
      </p:sp>
      <p:sp>
        <p:nvSpPr>
          <p:cNvPr id="16387" name="Slide Number"/>
          <p:cNvSpPr>
            <a:spLocks noGrp="1"/>
          </p:cNvSpPr>
          <p:nvPr>
            <p:ph type="sldNum" sz="quarter" idx="12"/>
          </p:nvPr>
        </p:nvSpPr>
        <p:spPr bwMode="auto">
          <a:noFill/>
          <a:ln>
            <a:miter lim="800000"/>
            <a:headEnd/>
            <a:tailEnd/>
          </a:ln>
        </p:spPr>
        <p:txBody>
          <a:bodyPr/>
          <a:lstStyle/>
          <a:p>
            <a:fld id="{025CD75E-3A36-402B-B0D1-703B48A4A970}" type="slidenum">
              <a:rPr lang="en-US">
                <a:cs typeface="Arial" charset="0"/>
              </a:rPr>
              <a:pPr/>
              <a:t>5</a:t>
            </a:fld>
            <a:endParaRPr lang="en-US">
              <a:cs typeface="Arial" charset="0"/>
            </a:endParaRPr>
          </a:p>
        </p:txBody>
      </p:sp>
      <p:graphicFrame>
        <p:nvGraphicFramePr>
          <p:cNvPr id="9" name="Table 8"/>
          <p:cNvGraphicFramePr>
            <a:graphicFrameLocks noGrp="1"/>
          </p:cNvGraphicFramePr>
          <p:nvPr/>
        </p:nvGraphicFramePr>
        <p:xfrm>
          <a:off x="304800" y="663575"/>
          <a:ext cx="8610600" cy="6798310"/>
        </p:xfrm>
        <a:graphic>
          <a:graphicData uri="http://schemas.openxmlformats.org/drawingml/2006/table">
            <a:tbl>
              <a:tblPr/>
              <a:tblGrid>
                <a:gridCol w="2263775">
                  <a:extLst>
                    <a:ext uri="{9D8B030D-6E8A-4147-A177-3AD203B41FA5}">
                      <a16:colId xmlns:a16="http://schemas.microsoft.com/office/drawing/2014/main" val="20000"/>
                    </a:ext>
                  </a:extLst>
                </a:gridCol>
                <a:gridCol w="6346825">
                  <a:extLst>
                    <a:ext uri="{9D8B030D-6E8A-4147-A177-3AD203B41FA5}">
                      <a16:colId xmlns:a16="http://schemas.microsoft.com/office/drawing/2014/main" val="20001"/>
                    </a:ext>
                  </a:extLst>
                </a:gridCol>
              </a:tblGrid>
              <a:tr h="2193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Cambria" pitchFamily="18" charset="0"/>
                          <a:ea typeface="MS PGothic" pitchFamily="34" charset="-128"/>
                        </a:rPr>
                        <a:t>Lesson Vocabulary</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sng" strike="noStrike" cap="none" normalizeH="0" baseline="0" smtClean="0">
                          <a:ln>
                            <a:noFill/>
                          </a:ln>
                          <a:solidFill>
                            <a:srgbClr val="F2F2F2"/>
                          </a:solidFill>
                          <a:effectLst/>
                          <a:latin typeface="Cambria" pitchFamily="18" charset="0"/>
                          <a:ea typeface="MS PGothic" pitchFamily="34" charset="-128"/>
                        </a:rPr>
                        <a:t>Commutative Property</a:t>
                      </a:r>
                      <a:r>
                        <a:rPr kumimoji="0" lang="en-US" sz="1800" b="0" i="0" u="none" strike="noStrike" cap="none" normalizeH="0" baseline="0" smtClean="0">
                          <a:ln>
                            <a:noFill/>
                          </a:ln>
                          <a:solidFill>
                            <a:srgbClr val="F2F2F2"/>
                          </a:solidFill>
                          <a:effectLst/>
                          <a:latin typeface="Cambria" pitchFamily="18" charset="0"/>
                          <a:ea typeface="MS PGothic" pitchFamily="34" charset="-128"/>
                        </a:rPr>
                        <a:t>: changing the order of numbers does not change the sum or product.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sng" strike="noStrike" cap="none" normalizeH="0" baseline="0" smtClean="0">
                          <a:ln>
                            <a:noFill/>
                          </a:ln>
                          <a:solidFill>
                            <a:srgbClr val="F2F2F2"/>
                          </a:solidFill>
                          <a:effectLst/>
                          <a:latin typeface="Cambria" pitchFamily="18" charset="0"/>
                          <a:ea typeface="MS PGothic" pitchFamily="34" charset="-128"/>
                        </a:rPr>
                        <a:t>Expression</a:t>
                      </a:r>
                      <a:r>
                        <a:rPr kumimoji="0" lang="en-US" sz="1800" b="0" i="0" u="none" strike="noStrike" cap="none" normalizeH="0" baseline="0" smtClean="0">
                          <a:ln>
                            <a:noFill/>
                          </a:ln>
                          <a:solidFill>
                            <a:srgbClr val="F2F2F2"/>
                          </a:solidFill>
                          <a:effectLst/>
                          <a:latin typeface="Cambria" pitchFamily="18" charset="0"/>
                          <a:ea typeface="MS PGothic" pitchFamily="34" charset="-128"/>
                        </a:rPr>
                        <a:t>: </a:t>
                      </a:r>
                      <a:r>
                        <a:rPr kumimoji="0" lang="en-US" sz="1800" b="0" i="0" u="none" strike="noStrike" cap="none" normalizeH="0" baseline="0" smtClean="0">
                          <a:ln>
                            <a:noFill/>
                          </a:ln>
                          <a:solidFill>
                            <a:schemeClr val="bg1"/>
                          </a:solidFill>
                          <a:effectLst/>
                          <a:latin typeface="Cambria" pitchFamily="18" charset="0"/>
                          <a:ea typeface="Arial" pitchFamily="34" charset="0"/>
                        </a:rPr>
                        <a:t>numbers and symbols grouped together that show the value of something.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sng" strike="noStrike" cap="none" normalizeH="0" baseline="0" smtClean="0">
                          <a:ln>
                            <a:noFill/>
                          </a:ln>
                          <a:solidFill>
                            <a:schemeClr val="bg1"/>
                          </a:solidFill>
                          <a:effectLst/>
                          <a:latin typeface="Cambria" pitchFamily="18" charset="0"/>
                          <a:ea typeface="Arial" pitchFamily="34" charset="0"/>
                        </a:rPr>
                        <a:t>Terms:</a:t>
                      </a:r>
                      <a:r>
                        <a:rPr kumimoji="0" lang="en-US" sz="1800" b="0" i="0" u="none" strike="noStrike" cap="none" normalizeH="0" baseline="0" smtClean="0">
                          <a:ln>
                            <a:noFill/>
                          </a:ln>
                          <a:solidFill>
                            <a:schemeClr val="bg1"/>
                          </a:solidFill>
                          <a:effectLst/>
                          <a:latin typeface="Cambria" pitchFamily="18" charset="0"/>
                          <a:ea typeface="Arial" pitchFamily="34" charset="0"/>
                        </a:rPr>
                        <a:t> a single number, variable, or numbers and variables multiplied together.</a:t>
                      </a:r>
                      <a:endParaRPr kumimoji="0" lang="en-US" sz="1800" b="0" i="0" u="sng" strike="noStrike" cap="none" normalizeH="0" baseline="0" smtClean="0">
                        <a:ln>
                          <a:noFill/>
                        </a:ln>
                        <a:solidFill>
                          <a:srgbClr val="F2F2F2"/>
                        </a:solidFill>
                        <a:effectLst/>
                        <a:latin typeface="Cambria" pitchFamily="18"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sng" strike="noStrike" cap="none" normalizeH="0" baseline="0" smtClean="0">
                          <a:ln>
                            <a:noFill/>
                          </a:ln>
                          <a:solidFill>
                            <a:srgbClr val="F2F2F2"/>
                          </a:solidFill>
                          <a:effectLst/>
                          <a:latin typeface="Cambria" pitchFamily="18" charset="0"/>
                          <a:ea typeface="MS PGothic" pitchFamily="34" charset="-128"/>
                        </a:rPr>
                        <a:t>Like Terms</a:t>
                      </a:r>
                      <a:r>
                        <a:rPr kumimoji="0" lang="en-US" sz="1800" b="0" i="0" u="none" strike="noStrike" cap="none" normalizeH="0" baseline="0" smtClean="0">
                          <a:ln>
                            <a:noFill/>
                          </a:ln>
                          <a:solidFill>
                            <a:srgbClr val="F2F2F2"/>
                          </a:solidFill>
                          <a:effectLst/>
                          <a:latin typeface="Cambria" pitchFamily="18" charset="0"/>
                          <a:ea typeface="MS PGothic" pitchFamily="34" charset="-128"/>
                        </a:rPr>
                        <a:t>: terms that have the same variable of power.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2F2F2"/>
                        </a:solidFill>
                        <a:effectLst/>
                        <a:latin typeface="Cambria" pitchFamily="18" charset="0"/>
                        <a:ea typeface="MS PGothic" pitchFamily="34" charset="-128"/>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028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Cambria" pitchFamily="18" charset="0"/>
                          <a:ea typeface="MS PGothic" pitchFamily="34" charset="-128"/>
                        </a:rPr>
                        <a:t>Materials</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2F2F2"/>
                          </a:solidFill>
                          <a:effectLst/>
                          <a:latin typeface="Cambria" pitchFamily="18" charset="0"/>
                          <a:ea typeface="MS PGothic" pitchFamily="34" charset="-128"/>
                        </a:rPr>
                        <a:t>Tiles or chips (two different colors) or some other form of manipulatives; a template is provided that can be copied and cut. Copies of the class work, homework, and exit slip.</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787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Cambria" pitchFamily="18" charset="0"/>
                          <a:ea typeface="MS PGothic" pitchFamily="34" charset="-128"/>
                        </a:rPr>
                        <a:t>Common Core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Cambria" pitchFamily="18" charset="0"/>
                          <a:ea typeface="MS PGothic" pitchFamily="34" charset="-128"/>
                        </a:rPr>
                        <a:t>State Standard</a:t>
                      </a:r>
                    </a:p>
                  </a:txBody>
                  <a:tcPr marL="68576" marR="6857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mbria" pitchFamily="18" charset="0"/>
                          <a:ea typeface="MS PGothic" pitchFamily="34" charset="-128"/>
                        </a:rPr>
                        <a:t>6.EE.4  Identify when two expressions are equivalent (i.e., when the two expressions name the same number regardless of which value is substituted into them). </a:t>
                      </a:r>
                      <a:r>
                        <a:rPr kumimoji="0" lang="en-US" sz="1800" b="0" i="1" u="none" strike="noStrike" cap="none" normalizeH="0" baseline="0" smtClean="0">
                          <a:ln>
                            <a:noFill/>
                          </a:ln>
                          <a:solidFill>
                            <a:srgbClr val="FFFFFF"/>
                          </a:solidFill>
                          <a:effectLst/>
                          <a:latin typeface="Cambria" pitchFamily="18" charset="0"/>
                          <a:ea typeface="MS PGothic" pitchFamily="34" charset="-128"/>
                        </a:rPr>
                        <a:t>For example, the expressions y + y + y and 3y are equivalent because they name the same number regardless of which number y stands for.</a:t>
                      </a:r>
                      <a:endParaRPr kumimoji="0" lang="en-US" sz="1800" b="0" i="0" u="none" strike="noStrike" cap="none" normalizeH="0" baseline="0" smtClean="0">
                        <a:ln>
                          <a:noFill/>
                        </a:ln>
                        <a:solidFill>
                          <a:srgbClr val="FFFFFF"/>
                        </a:solidFill>
                        <a:effectLst/>
                        <a:latin typeface="Cambria" pitchFamily="18" charset="0"/>
                        <a:ea typeface="MS PGothic" pitchFamily="34" charset="-128"/>
                      </a:endParaRPr>
                    </a:p>
                  </a:txBody>
                  <a:tcPr marL="68576" marR="68576"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787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Cambria" pitchFamily="18" charset="0"/>
                        <a:ea typeface="MS PGothic" pitchFamily="34" charset="-128"/>
                      </a:endParaRPr>
                    </a:p>
                  </a:txBody>
                  <a:tcPr marL="68576" marR="6857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Cambria" pitchFamily="18" charset="0"/>
                        <a:ea typeface="MS PGothic" pitchFamily="34" charset="-128"/>
                      </a:endParaRPr>
                    </a:p>
                  </a:txBody>
                  <a:tcPr marL="68576" marR="68576"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6397" name="TextBox 6"/>
          <p:cNvSpPr txBox="1">
            <a:spLocks noChangeArrowheads="1"/>
          </p:cNvSpPr>
          <p:nvPr/>
        </p:nvSpPr>
        <p:spPr bwMode="auto">
          <a:xfrm>
            <a:off x="152400" y="95250"/>
            <a:ext cx="4038600" cy="523875"/>
          </a:xfrm>
          <a:prstGeom prst="rect">
            <a:avLst/>
          </a:prstGeom>
          <a:noFill/>
          <a:ln w="9525">
            <a:noFill/>
            <a:miter lim="800000"/>
            <a:headEnd/>
            <a:tailEnd/>
          </a:ln>
        </p:spPr>
        <p:txBody>
          <a:bodyPr>
            <a:spAutoFit/>
          </a:bodyPr>
          <a:lstStyle/>
          <a:p>
            <a:r>
              <a:rPr lang="en-US" sz="2800" b="1">
                <a:solidFill>
                  <a:schemeClr val="bg1"/>
                </a:solidFill>
              </a:rPr>
              <a:t>Lesson Overview (2 of 4)</a:t>
            </a:r>
            <a:endParaRPr lang="en-US" sz="2000">
              <a:solidFill>
                <a:schemeClr val="bg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lack Background"/>
          <p:cNvSpPr>
            <a:spLocks noChangeArrowheads="1"/>
          </p:cNvSpPr>
          <p:nvPr/>
        </p:nvSpPr>
        <p:spPr bwMode="auto">
          <a:xfrm>
            <a:off x="122238" y="619125"/>
            <a:ext cx="8869362" cy="5248275"/>
          </a:xfrm>
          <a:prstGeom prst="roundRect">
            <a:avLst>
              <a:gd name="adj" fmla="val 7954"/>
            </a:avLst>
          </a:prstGeom>
          <a:solidFill>
            <a:schemeClr val="tx1"/>
          </a:solidFill>
          <a:ln w="19050">
            <a:solidFill>
              <a:schemeClr val="bg1"/>
            </a:solidFill>
            <a:round/>
            <a:headEnd/>
            <a:tailEnd/>
          </a:ln>
        </p:spPr>
        <p:txBody>
          <a:bodyPr wrap="none" anchor="ctr"/>
          <a:lstStyle/>
          <a:p>
            <a:endParaRPr lang="en-US" sz="1800"/>
          </a:p>
        </p:txBody>
      </p:sp>
      <p:sp>
        <p:nvSpPr>
          <p:cNvPr id="17411" name="Slide Number"/>
          <p:cNvSpPr>
            <a:spLocks noGrp="1"/>
          </p:cNvSpPr>
          <p:nvPr>
            <p:ph type="sldNum" sz="quarter" idx="12"/>
          </p:nvPr>
        </p:nvSpPr>
        <p:spPr bwMode="auto">
          <a:noFill/>
          <a:ln>
            <a:miter lim="800000"/>
            <a:headEnd/>
            <a:tailEnd/>
          </a:ln>
        </p:spPr>
        <p:txBody>
          <a:bodyPr/>
          <a:lstStyle/>
          <a:p>
            <a:fld id="{7BB71854-25E6-4551-84A2-F2021C33942C}" type="slidenum">
              <a:rPr lang="en-US">
                <a:cs typeface="Arial" charset="0"/>
              </a:rPr>
              <a:pPr/>
              <a:t>6</a:t>
            </a:fld>
            <a:endParaRPr lang="en-US">
              <a:cs typeface="Arial" charset="0"/>
            </a:endParaRPr>
          </a:p>
        </p:txBody>
      </p:sp>
      <p:graphicFrame>
        <p:nvGraphicFramePr>
          <p:cNvPr id="9" name="Table 8"/>
          <p:cNvGraphicFramePr>
            <a:graphicFrameLocks noGrp="1"/>
          </p:cNvGraphicFramePr>
          <p:nvPr/>
        </p:nvGraphicFramePr>
        <p:xfrm>
          <a:off x="304800" y="619125"/>
          <a:ext cx="8610600" cy="5245101"/>
        </p:xfrm>
        <a:graphic>
          <a:graphicData uri="http://schemas.openxmlformats.org/drawingml/2006/table">
            <a:tbl>
              <a:tblPr/>
              <a:tblGrid>
                <a:gridCol w="2263775">
                  <a:extLst>
                    <a:ext uri="{9D8B030D-6E8A-4147-A177-3AD203B41FA5}">
                      <a16:colId xmlns:a16="http://schemas.microsoft.com/office/drawing/2014/main" val="20000"/>
                    </a:ext>
                  </a:extLst>
                </a:gridCol>
                <a:gridCol w="6346825">
                  <a:extLst>
                    <a:ext uri="{9D8B030D-6E8A-4147-A177-3AD203B41FA5}">
                      <a16:colId xmlns:a16="http://schemas.microsoft.com/office/drawing/2014/main" val="20001"/>
                    </a:ext>
                  </a:extLst>
                </a:gridCol>
              </a:tblGrid>
              <a:tr h="1449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00"/>
                          </a:solidFill>
                          <a:effectLst/>
                          <a:latin typeface="Cambria" pitchFamily="18" charset="0"/>
                          <a:ea typeface="MS PGothic" pitchFamily="34" charset="-128"/>
                        </a:rPr>
                        <a:t>Scaffolding</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Cambria" pitchFamily="18" charset="0"/>
                          <a:ea typeface="MS PGothic" pitchFamily="34" charset="-128"/>
                        </a:rPr>
                        <a:t>Through out this lesson, students are asked to use manipulatives to understand the concept of combining like terms.  At one point in the lesson, students are not asked to use their tiles, but think more conceptually on the problem.  However, a step by step process is provided for students.  This is a gradual release from practicing using tiles to making the mathematical connection where the tiles are no longer needed.  </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449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00"/>
                          </a:solidFill>
                          <a:effectLst/>
                          <a:latin typeface="Cambria" pitchFamily="18" charset="0"/>
                          <a:ea typeface="MS PGothic" pitchFamily="34" charset="-128"/>
                        </a:rPr>
                        <a:t>Enrichment</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Cambria" pitchFamily="18" charset="0"/>
                          <a:ea typeface="MS PGothic" pitchFamily="34" charset="-128"/>
                        </a:rPr>
                        <a:t>During the practice activity, there are few problems for students who quickly grasped this concept.  The challenge problems, located at the end of the activity, consist of using the Distributive Property within an expression.  Students are expected to write an equivalent expression, but first must use the Distributive Property and then use the concepts from this lesson to combine like terms to write an equivalent expression.</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2346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00"/>
                          </a:solidFill>
                          <a:effectLst/>
                          <a:latin typeface="Cambria" pitchFamily="18" charset="0"/>
                          <a:ea typeface="MS PGothic" pitchFamily="34" charset="-128"/>
                        </a:rPr>
                        <a:t>Online Resources for Absent Students</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Cambria" pitchFamily="18" charset="0"/>
                          <a:ea typeface="MS PGothic" pitchFamily="34" charset="-128"/>
                        </a:rPr>
                        <a:t>Tutorial: </a:t>
                      </a:r>
                      <a:r>
                        <a:rPr kumimoji="0" lang="en-US" sz="1400" b="0" i="0" u="none" strike="noStrike" cap="none" normalizeH="0" baseline="0" smtClean="0">
                          <a:ln>
                            <a:noFill/>
                          </a:ln>
                          <a:solidFill>
                            <a:schemeClr val="bg1"/>
                          </a:solidFill>
                          <a:effectLst/>
                          <a:latin typeface="Cambria" pitchFamily="18" charset="0"/>
                          <a:ea typeface="MS PGothic" pitchFamily="34" charset="-128"/>
                          <a:hlinkClick r:id="rId3"/>
                        </a:rPr>
                        <a:t>http://learnzillion.com/lessons/654-write-equivalent-expressions-by-combining-like-terms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Cambria" pitchFamily="18" charset="0"/>
                          <a:ea typeface="MS PGothic" pitchFamily="34" charset="-128"/>
                        </a:rPr>
                        <a:t>Practice:   </a:t>
                      </a:r>
                      <a:r>
                        <a:rPr kumimoji="0" lang="en-US" sz="1400" b="0" i="0" u="none" strike="noStrike" cap="none" normalizeH="0" baseline="0" smtClean="0">
                          <a:ln>
                            <a:noFill/>
                          </a:ln>
                          <a:solidFill>
                            <a:schemeClr val="bg1"/>
                          </a:solidFill>
                          <a:effectLst/>
                          <a:latin typeface="Cambria" pitchFamily="18" charset="0"/>
                          <a:ea typeface="MS PGothic" pitchFamily="34" charset="-128"/>
                          <a:hlinkClick r:id="rId3"/>
                        </a:rPr>
                        <a:t>http://www.ixl.com/math/grade-6/simplify-variable-expressions-using-properties</a:t>
                      </a:r>
                      <a:endParaRPr kumimoji="0" lang="en-US" sz="1400" b="0" i="0" u="none" strike="noStrike" cap="none" normalizeH="0" baseline="0" smtClean="0">
                        <a:ln>
                          <a:noFill/>
                        </a:ln>
                        <a:solidFill>
                          <a:schemeClr val="bg1"/>
                        </a:solidFill>
                        <a:effectLst/>
                        <a:latin typeface="Cambria" pitchFamily="18"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Cambria" pitchFamily="18" charset="0"/>
                          <a:ea typeface="MS PGothic" pitchFamily="34" charset="-128"/>
                        </a:rPr>
                        <a:t>Practice and Tutorials: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Cambria" pitchFamily="18" charset="0"/>
                          <a:ea typeface="MS PGothic" pitchFamily="34" charset="-128"/>
                          <a:hlinkClick r:id="rId4"/>
                        </a:rPr>
                        <a:t>http://learni.st/users/ann.vaseliades/boards/1488-identify-equivalent-expressions-common-core-standard-6-ee-4</a:t>
                      </a:r>
                      <a:endParaRPr kumimoji="0" lang="en-US" sz="1400" b="0" i="0" u="none" strike="noStrike" cap="none" normalizeH="0" baseline="0" smtClean="0">
                        <a:ln>
                          <a:noFill/>
                        </a:ln>
                        <a:solidFill>
                          <a:schemeClr val="bg1"/>
                        </a:solidFill>
                        <a:effectLst/>
                        <a:latin typeface="Cambria" pitchFamily="18"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bg1"/>
                        </a:solidFill>
                        <a:effectLst/>
                        <a:latin typeface="Cambria" pitchFamily="18"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bg1"/>
                        </a:solidFill>
                        <a:effectLst/>
                        <a:latin typeface="Cambria" pitchFamily="18" charset="0"/>
                        <a:ea typeface="MS PGothic" pitchFamily="34" charset="-128"/>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7419" name="TextBox 6"/>
          <p:cNvSpPr txBox="1">
            <a:spLocks noChangeArrowheads="1"/>
          </p:cNvSpPr>
          <p:nvPr/>
        </p:nvSpPr>
        <p:spPr bwMode="auto">
          <a:xfrm>
            <a:off x="152400" y="95250"/>
            <a:ext cx="4038600" cy="523875"/>
          </a:xfrm>
          <a:prstGeom prst="rect">
            <a:avLst/>
          </a:prstGeom>
          <a:noFill/>
          <a:ln w="9525">
            <a:noFill/>
            <a:miter lim="800000"/>
            <a:headEnd/>
            <a:tailEnd/>
          </a:ln>
        </p:spPr>
        <p:txBody>
          <a:bodyPr>
            <a:spAutoFit/>
          </a:bodyPr>
          <a:lstStyle/>
          <a:p>
            <a:r>
              <a:rPr lang="en-US" sz="2800" b="1">
                <a:solidFill>
                  <a:schemeClr val="bg1"/>
                </a:solidFill>
              </a:rPr>
              <a:t>Lesson Overview (3 of 4)</a:t>
            </a:r>
            <a:endParaRPr lang="en-US" sz="2000">
              <a:solidFill>
                <a:schemeClr val="bg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Black Background"/>
          <p:cNvSpPr>
            <a:spLocks noChangeArrowheads="1"/>
          </p:cNvSpPr>
          <p:nvPr/>
        </p:nvSpPr>
        <p:spPr bwMode="auto">
          <a:xfrm>
            <a:off x="122238" y="619125"/>
            <a:ext cx="8869362" cy="5324475"/>
          </a:xfrm>
          <a:prstGeom prst="roundRect">
            <a:avLst>
              <a:gd name="adj" fmla="val 7954"/>
            </a:avLst>
          </a:prstGeom>
          <a:solidFill>
            <a:schemeClr val="tx1"/>
          </a:solidFill>
          <a:ln w="19050">
            <a:solidFill>
              <a:schemeClr val="bg1"/>
            </a:solidFill>
            <a:round/>
            <a:headEnd/>
            <a:tailEnd/>
          </a:ln>
        </p:spPr>
        <p:txBody>
          <a:bodyPr wrap="none" anchor="ctr"/>
          <a:lstStyle/>
          <a:p>
            <a:endParaRPr lang="en-US" sz="1800"/>
          </a:p>
        </p:txBody>
      </p:sp>
      <p:sp>
        <p:nvSpPr>
          <p:cNvPr id="18435" name="Slide Number"/>
          <p:cNvSpPr>
            <a:spLocks noGrp="1"/>
          </p:cNvSpPr>
          <p:nvPr>
            <p:ph type="sldNum" sz="quarter" idx="12"/>
          </p:nvPr>
        </p:nvSpPr>
        <p:spPr bwMode="auto">
          <a:noFill/>
          <a:ln>
            <a:miter lim="800000"/>
            <a:headEnd/>
            <a:tailEnd/>
          </a:ln>
        </p:spPr>
        <p:txBody>
          <a:bodyPr/>
          <a:lstStyle/>
          <a:p>
            <a:fld id="{1A1BEBCB-247D-46CC-AEFD-8B76C153B638}" type="slidenum">
              <a:rPr lang="en-US">
                <a:cs typeface="Arial" charset="0"/>
              </a:rPr>
              <a:pPr/>
              <a:t>7</a:t>
            </a:fld>
            <a:endParaRPr lang="en-US">
              <a:cs typeface="Arial" charset="0"/>
            </a:endParaRPr>
          </a:p>
        </p:txBody>
      </p:sp>
      <p:sp>
        <p:nvSpPr>
          <p:cNvPr id="18436" name="TextBox 6"/>
          <p:cNvSpPr txBox="1">
            <a:spLocks noChangeArrowheads="1"/>
          </p:cNvSpPr>
          <p:nvPr/>
        </p:nvSpPr>
        <p:spPr bwMode="auto">
          <a:xfrm>
            <a:off x="152400" y="95250"/>
            <a:ext cx="4038600" cy="523875"/>
          </a:xfrm>
          <a:prstGeom prst="rect">
            <a:avLst/>
          </a:prstGeom>
          <a:noFill/>
          <a:ln w="9525">
            <a:noFill/>
            <a:miter lim="800000"/>
            <a:headEnd/>
            <a:tailEnd/>
          </a:ln>
        </p:spPr>
        <p:txBody>
          <a:bodyPr>
            <a:spAutoFit/>
          </a:bodyPr>
          <a:lstStyle/>
          <a:p>
            <a:r>
              <a:rPr lang="en-US" sz="2800" b="1">
                <a:solidFill>
                  <a:schemeClr val="bg1"/>
                </a:solidFill>
              </a:rPr>
              <a:t>Lesson Overview (4 of 4)</a:t>
            </a:r>
            <a:endParaRPr lang="en-US" sz="2000">
              <a:solidFill>
                <a:schemeClr val="bg1"/>
              </a:solidFill>
            </a:endParaRPr>
          </a:p>
        </p:txBody>
      </p:sp>
      <p:graphicFrame>
        <p:nvGraphicFramePr>
          <p:cNvPr id="8" name="Table 7"/>
          <p:cNvGraphicFramePr>
            <a:graphicFrameLocks noGrp="1"/>
          </p:cNvGraphicFramePr>
          <p:nvPr/>
        </p:nvGraphicFramePr>
        <p:xfrm>
          <a:off x="228600" y="762000"/>
          <a:ext cx="8632825" cy="5349875"/>
        </p:xfrm>
        <a:graphic>
          <a:graphicData uri="http://schemas.openxmlformats.org/drawingml/2006/table">
            <a:tbl>
              <a:tblPr/>
              <a:tblGrid>
                <a:gridCol w="1968500">
                  <a:extLst>
                    <a:ext uri="{9D8B030D-6E8A-4147-A177-3AD203B41FA5}">
                      <a16:colId xmlns:a16="http://schemas.microsoft.com/office/drawing/2014/main" val="20000"/>
                    </a:ext>
                  </a:extLst>
                </a:gridCol>
                <a:gridCol w="6664325">
                  <a:extLst>
                    <a:ext uri="{9D8B030D-6E8A-4147-A177-3AD203B41FA5}">
                      <a16:colId xmlns:a16="http://schemas.microsoft.com/office/drawing/2014/main" val="20001"/>
                    </a:ext>
                  </a:extLst>
                </a:gridCol>
              </a:tblGrid>
              <a:tr h="2057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Cambria" pitchFamily="18" charset="0"/>
                          <a:ea typeface="MS PGothic" pitchFamily="34" charset="-128"/>
                        </a:rPr>
                        <a:t>Before and After</a:t>
                      </a:r>
                    </a:p>
                  </a:txBody>
                  <a:tcPr marL="68576" marR="6857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mbria" pitchFamily="18" charset="0"/>
                          <a:ea typeface="MS PGothic" pitchFamily="34" charset="-128"/>
                        </a:rPr>
                        <a:t>This lesson is best used with the previous lesson in this unit.  The previous lesson focuses on students mathematical reasoning and algebraic skills in proving whether two expressions are equivalent.  This lesson continues with writing equivalent expressions, however using a process of combining like terms.  With this foundation, students will be successful in up coming lessons involving solving equations and inequalities.  </a:t>
                      </a:r>
                    </a:p>
                  </a:txBody>
                  <a:tcPr marL="68576" marR="68576"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292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Cambria" pitchFamily="18" charset="0"/>
                          <a:ea typeface="MS PGothic" pitchFamily="34" charset="-128"/>
                        </a:rPr>
                        <a:t>Topic Background</a:t>
                      </a:r>
                    </a:p>
                  </a:txBody>
                  <a:tcPr marL="68576" marR="6857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mbria" pitchFamily="18" charset="0"/>
                          <a:ea typeface="MS PGothic" pitchFamily="34" charset="-128"/>
                        </a:rPr>
                        <a:t>The standard Expressions and Equations is a crucial concept for students to understand.  In sixth grade, The Common Core focuses making a bridge from fifth grade mathematics into seventh grade mathematics.  By using their prior knowledge, these concepts start to become more abstract algebraically, and in turn, prepare students for their mathematics learning in seventh grade.  The link listed below explains in great detail about these connections in the Expression and Equations content. </a:t>
                      </a:r>
                      <a:r>
                        <a:rPr kumimoji="0" lang="en-US" sz="1800" b="0" i="0" u="none" strike="noStrike" cap="none" normalizeH="0" baseline="0" smtClean="0">
                          <a:ln>
                            <a:noFill/>
                          </a:ln>
                          <a:solidFill>
                            <a:srgbClr val="FFFFFF"/>
                          </a:solidFill>
                          <a:effectLst/>
                          <a:latin typeface="Cambria" pitchFamily="18" charset="0"/>
                          <a:ea typeface="MS PGothic" pitchFamily="34" charset="-128"/>
                          <a:hlinkClick r:id="rId3"/>
                        </a:rPr>
                        <a:t>http://commoncoretools.me/tools/</a:t>
                      </a:r>
                      <a:endParaRPr kumimoji="0" lang="en-US" sz="1800" b="0" i="0" u="none" strike="noStrike" cap="none" normalizeH="0" baseline="0" smtClean="0">
                        <a:ln>
                          <a:noFill/>
                        </a:ln>
                        <a:solidFill>
                          <a:srgbClr val="FFFFFF"/>
                        </a:solidFill>
                        <a:effectLst/>
                        <a:latin typeface="Cambria" pitchFamily="18"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mbria" pitchFamily="18" charset="0"/>
                          <a:ea typeface="MS PGothic" pitchFamily="34" charset="-128"/>
                        </a:rPr>
                        <a:t>Select Progressions for the Common Core, then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mbria" pitchFamily="18" charset="0"/>
                          <a:ea typeface="MS PGothic" pitchFamily="34" charset="-128"/>
                        </a:rPr>
                        <a:t>Draft Progression 6-8 Expressions and Equations.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FF"/>
                        </a:solidFill>
                        <a:effectLst/>
                        <a:latin typeface="Cambria" pitchFamily="18" charset="0"/>
                        <a:ea typeface="MS PGothic" pitchFamily="34" charset="-128"/>
                      </a:endParaRPr>
                    </a:p>
                  </a:txBody>
                  <a:tcPr marL="68576" marR="68576"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Objective Background"/>
          <p:cNvSpPr>
            <a:spLocks noChangeArrowheads="1"/>
          </p:cNvSpPr>
          <p:nvPr/>
        </p:nvSpPr>
        <p:spPr bwMode="auto">
          <a:xfrm>
            <a:off x="228600" y="490538"/>
            <a:ext cx="8686800" cy="1185862"/>
          </a:xfrm>
          <a:prstGeom prst="roundRect">
            <a:avLst>
              <a:gd name="adj" fmla="val 25000"/>
            </a:avLst>
          </a:prstGeom>
          <a:solidFill>
            <a:schemeClr val="bg1">
              <a:lumMod val="95000"/>
            </a:schemeClr>
          </a:solidFill>
          <a:ln w="38100">
            <a:solidFill>
              <a:schemeClr val="accent1">
                <a:lumMod val="50000"/>
              </a:schemeClr>
            </a:solidFill>
            <a:round/>
            <a:headEnd/>
            <a:tailEnd/>
          </a:ln>
        </p:spPr>
        <p:txBody>
          <a:bodyPr wrap="none" anchor="ctr"/>
          <a:lstStyle/>
          <a:p>
            <a:pPr>
              <a:defRPr/>
            </a:pPr>
            <a:endParaRPr lang="en-US" sz="2000" b="1">
              <a:solidFill>
                <a:srgbClr val="FFFF00"/>
              </a:solidFill>
              <a:latin typeface="Calibri" charset="0"/>
              <a:ea typeface="ＭＳ Ｐゴシック" charset="-128"/>
            </a:endParaRPr>
          </a:p>
        </p:txBody>
      </p:sp>
      <p:sp>
        <p:nvSpPr>
          <p:cNvPr id="19459" name="Page Title"/>
          <p:cNvSpPr>
            <a:spLocks noGrp="1"/>
          </p:cNvSpPr>
          <p:nvPr>
            <p:ph type="title" idx="4294967295"/>
          </p:nvPr>
        </p:nvSpPr>
        <p:spPr>
          <a:xfrm>
            <a:off x="152400" y="-106363"/>
            <a:ext cx="8229600" cy="639763"/>
          </a:xfrm>
        </p:spPr>
        <p:txBody>
          <a:bodyPr/>
          <a:lstStyle/>
          <a:p>
            <a:pPr algn="l"/>
            <a:r>
              <a:rPr lang="en-US" sz="3200" b="1" smtClean="0">
                <a:solidFill>
                  <a:schemeClr val="bg1"/>
                </a:solidFill>
              </a:rPr>
              <a:t>Warm Up</a:t>
            </a:r>
          </a:p>
        </p:txBody>
      </p:sp>
      <p:sp>
        <p:nvSpPr>
          <p:cNvPr id="30723" name="White Background"/>
          <p:cNvSpPr>
            <a:spLocks noChangeArrowheads="1"/>
          </p:cNvSpPr>
          <p:nvPr/>
        </p:nvSpPr>
        <p:spPr bwMode="auto">
          <a:xfrm>
            <a:off x="228600" y="1752600"/>
            <a:ext cx="8686800" cy="3962400"/>
          </a:xfrm>
          <a:prstGeom prst="roundRect">
            <a:avLst>
              <a:gd name="adj" fmla="val 7954"/>
            </a:avLst>
          </a:prstGeom>
          <a:solidFill>
            <a:schemeClr val="bg1">
              <a:lumMod val="95000"/>
            </a:schemeClr>
          </a:solidFill>
          <a:ln w="38100">
            <a:solidFill>
              <a:schemeClr val="accent1">
                <a:lumMod val="50000"/>
              </a:schemeClr>
            </a:solidFill>
            <a:round/>
            <a:headEnd/>
            <a:tailEnd/>
          </a:ln>
        </p:spPr>
        <p:txBody>
          <a:bodyPr wrap="none" anchor="ctr"/>
          <a:lstStyle/>
          <a:p>
            <a:pPr>
              <a:defRPr/>
            </a:pPr>
            <a:endParaRPr lang="en-US" sz="1800" dirty="0">
              <a:latin typeface="Calibri" charset="0"/>
              <a:ea typeface="ＭＳ Ｐゴシック" charset="-128"/>
            </a:endParaRPr>
          </a:p>
        </p:txBody>
      </p:sp>
      <p:sp>
        <p:nvSpPr>
          <p:cNvPr id="19461" name="Objective"/>
          <p:cNvSpPr txBox="1">
            <a:spLocks noChangeArrowheads="1"/>
          </p:cNvSpPr>
          <p:nvPr/>
        </p:nvSpPr>
        <p:spPr bwMode="auto">
          <a:xfrm>
            <a:off x="288925" y="571500"/>
            <a:ext cx="8550275" cy="990600"/>
          </a:xfrm>
          <a:prstGeom prst="rect">
            <a:avLst/>
          </a:prstGeom>
          <a:noFill/>
          <a:ln w="9525">
            <a:noFill/>
            <a:miter lim="800000"/>
            <a:headEnd/>
            <a:tailEnd/>
          </a:ln>
        </p:spPr>
        <p:txBody>
          <a:bodyPr anchor="ctr"/>
          <a:lstStyle/>
          <a:p>
            <a:r>
              <a:rPr lang="en-US" sz="2000" b="1" i="1">
                <a:solidFill>
                  <a:srgbClr val="254061"/>
                </a:solidFill>
                <a:cs typeface="Arial" charset="0"/>
              </a:rPr>
              <a:t>OBJECTIVE</a:t>
            </a:r>
            <a:r>
              <a:rPr lang="en-US" sz="2000" b="1" i="1">
                <a:cs typeface="Arial" charset="0"/>
              </a:rPr>
              <a:t>: </a:t>
            </a:r>
            <a:r>
              <a:rPr lang="en-US" sz="2000" i="1">
                <a:cs typeface="Arial" charset="0"/>
              </a:rPr>
              <a:t>Students will be able to determine if expressions are equivalent by combining like terms.</a:t>
            </a:r>
          </a:p>
          <a:p>
            <a:r>
              <a:rPr lang="en-US" sz="2000" b="1" i="1">
                <a:cs typeface="Arial" charset="0"/>
              </a:rPr>
              <a:t>Language Objective:  </a:t>
            </a:r>
            <a:r>
              <a:rPr lang="en-US" sz="2000" i="1">
                <a:cs typeface="Arial" charset="0"/>
              </a:rPr>
              <a:t>Students will be able to explain in words how to combine like terms.    </a:t>
            </a:r>
            <a:endParaRPr lang="en-US" sz="2000">
              <a:latin typeface="Perpetua" pitchFamily="18" charset="0"/>
            </a:endParaRPr>
          </a:p>
        </p:txBody>
      </p:sp>
      <p:sp>
        <p:nvSpPr>
          <p:cNvPr id="6" name="Agenda Link">
            <a:hlinkClick r:id="rId4"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sz="1800" b="1" dirty="0">
                <a:solidFill>
                  <a:schemeClr val="bg1"/>
                </a:solidFill>
                <a:latin typeface="Perpetua" pitchFamily="18" charset="0"/>
                <a:ea typeface="+mj-ea"/>
                <a:cs typeface="+mj-cs"/>
              </a:rPr>
              <a:t>Agenda</a:t>
            </a:r>
          </a:p>
        </p:txBody>
      </p:sp>
      <p:sp>
        <p:nvSpPr>
          <p:cNvPr id="19463" name="Slide Number Placeholder 6"/>
          <p:cNvSpPr>
            <a:spLocks noGrp="1"/>
          </p:cNvSpPr>
          <p:nvPr>
            <p:ph type="sldNum" sz="quarter" idx="12"/>
          </p:nvPr>
        </p:nvSpPr>
        <p:spPr bwMode="auto">
          <a:noFill/>
          <a:ln>
            <a:miter lim="800000"/>
            <a:headEnd/>
            <a:tailEnd/>
          </a:ln>
        </p:spPr>
        <p:txBody>
          <a:bodyPr/>
          <a:lstStyle/>
          <a:p>
            <a:pPr algn="ctr"/>
            <a:fld id="{71D570B9-77A3-4C31-9B68-09688C0AD2DB}" type="slidenum">
              <a:rPr lang="en-US">
                <a:cs typeface="Arial" charset="0"/>
              </a:rPr>
              <a:pPr algn="ctr"/>
              <a:t>8</a:t>
            </a:fld>
            <a:endParaRPr lang="en-US">
              <a:cs typeface="Arial" charset="0"/>
            </a:endParaRPr>
          </a:p>
        </p:txBody>
      </p:sp>
      <p:grpSp>
        <p:nvGrpSpPr>
          <p:cNvPr id="19464" name="Group 7"/>
          <p:cNvGrpSpPr>
            <a:grpSpLocks/>
          </p:cNvGrpSpPr>
          <p:nvPr/>
        </p:nvGrpSpPr>
        <p:grpSpPr bwMode="auto">
          <a:xfrm>
            <a:off x="609600" y="6413500"/>
            <a:ext cx="7402513" cy="387350"/>
            <a:chOff x="609600" y="6414018"/>
            <a:chExt cx="7401771" cy="386725"/>
          </a:xfrm>
        </p:grpSpPr>
        <p:pic>
          <p:nvPicPr>
            <p:cNvPr id="19483" name="Picture 8" descr="blue.png"/>
            <p:cNvPicPr>
              <a:picLocks noChangeAspect="1"/>
            </p:cNvPicPr>
            <p:nvPr/>
          </p:nvPicPr>
          <p:blipFill>
            <a:blip r:embed="rId5" cstate="print"/>
            <a:srcRect/>
            <a:stretch>
              <a:fillRect/>
            </a:stretch>
          </p:blipFill>
          <p:spPr bwMode="auto">
            <a:xfrm>
              <a:off x="4343400" y="6419332"/>
              <a:ext cx="1828800" cy="369142"/>
            </a:xfrm>
            <a:prstGeom prst="rect">
              <a:avLst/>
            </a:prstGeom>
            <a:noFill/>
            <a:ln w="9525">
              <a:noFill/>
              <a:miter lim="800000"/>
              <a:headEnd/>
              <a:tailEnd/>
            </a:ln>
          </p:spPr>
        </p:pic>
        <p:pic>
          <p:nvPicPr>
            <p:cNvPr id="19484" name="Picture 9" descr="red.png"/>
            <p:cNvPicPr>
              <a:picLocks noChangeAspect="1"/>
            </p:cNvPicPr>
            <p:nvPr/>
          </p:nvPicPr>
          <p:blipFill>
            <a:blip r:embed="rId6" cstate="print"/>
            <a:srcRect/>
            <a:stretch>
              <a:fillRect/>
            </a:stretch>
          </p:blipFill>
          <p:spPr bwMode="auto">
            <a:xfrm rot="216847" flipV="1">
              <a:off x="6182571" y="6414018"/>
              <a:ext cx="1828800" cy="386725"/>
            </a:xfrm>
            <a:prstGeom prst="rect">
              <a:avLst/>
            </a:prstGeom>
            <a:noFill/>
            <a:ln w="9525">
              <a:noFill/>
              <a:miter lim="800000"/>
              <a:headEnd/>
              <a:tailEnd/>
            </a:ln>
          </p:spPr>
        </p:pic>
        <p:pic>
          <p:nvPicPr>
            <p:cNvPr id="19485" name="Picture 10" descr="black.png"/>
            <p:cNvPicPr>
              <a:picLocks noChangeAspect="1"/>
            </p:cNvPicPr>
            <p:nvPr/>
          </p:nvPicPr>
          <p:blipFill>
            <a:blip r:embed="rId7" cstate="print"/>
            <a:srcRect/>
            <a:stretch>
              <a:fillRect/>
            </a:stretch>
          </p:blipFill>
          <p:spPr bwMode="auto">
            <a:xfrm>
              <a:off x="609600" y="6435574"/>
              <a:ext cx="1828800" cy="363786"/>
            </a:xfrm>
            <a:prstGeom prst="rect">
              <a:avLst/>
            </a:prstGeom>
            <a:noFill/>
            <a:ln w="9525">
              <a:noFill/>
              <a:miter lim="800000"/>
              <a:headEnd/>
              <a:tailEnd/>
            </a:ln>
          </p:spPr>
        </p:pic>
      </p:grpSp>
      <p:sp>
        <p:nvSpPr>
          <p:cNvPr id="19465" name="TextBox 11"/>
          <p:cNvSpPr txBox="1">
            <a:spLocks noChangeArrowheads="1"/>
          </p:cNvSpPr>
          <p:nvPr/>
        </p:nvSpPr>
        <p:spPr bwMode="auto">
          <a:xfrm>
            <a:off x="304800" y="1676400"/>
            <a:ext cx="8001000" cy="708025"/>
          </a:xfrm>
          <a:prstGeom prst="rect">
            <a:avLst/>
          </a:prstGeom>
          <a:noFill/>
          <a:ln w="9525">
            <a:noFill/>
            <a:miter lim="800000"/>
            <a:headEnd/>
            <a:tailEnd/>
          </a:ln>
        </p:spPr>
        <p:txBody>
          <a:bodyPr>
            <a:spAutoFit/>
          </a:bodyPr>
          <a:lstStyle/>
          <a:p>
            <a:r>
              <a:rPr lang="en-US" sz="4000" b="1"/>
              <a:t>True or False? Explain your answer.</a:t>
            </a:r>
          </a:p>
        </p:txBody>
      </p:sp>
      <p:grpSp>
        <p:nvGrpSpPr>
          <p:cNvPr id="19466" name="Group 38"/>
          <p:cNvGrpSpPr>
            <a:grpSpLocks/>
          </p:cNvGrpSpPr>
          <p:nvPr/>
        </p:nvGrpSpPr>
        <p:grpSpPr bwMode="auto">
          <a:xfrm>
            <a:off x="1446213" y="2514600"/>
            <a:ext cx="4268787" cy="3048000"/>
            <a:chOff x="1446212" y="2514600"/>
            <a:chExt cx="4268788" cy="3048000"/>
          </a:xfrm>
        </p:grpSpPr>
        <p:grpSp>
          <p:nvGrpSpPr>
            <p:cNvPr id="19471" name="Group 26"/>
            <p:cNvGrpSpPr>
              <a:grpSpLocks/>
            </p:cNvGrpSpPr>
            <p:nvPr/>
          </p:nvGrpSpPr>
          <p:grpSpPr bwMode="auto">
            <a:xfrm>
              <a:off x="1446212" y="2514600"/>
              <a:ext cx="2971800" cy="707886"/>
              <a:chOff x="1143000" y="2743200"/>
              <a:chExt cx="2971800" cy="707886"/>
            </a:xfrm>
          </p:grpSpPr>
          <p:sp>
            <p:nvSpPr>
              <p:cNvPr id="19481" name="TextBox 12"/>
              <p:cNvSpPr txBox="1">
                <a:spLocks noChangeArrowheads="1"/>
              </p:cNvSpPr>
              <p:nvPr/>
            </p:nvSpPr>
            <p:spPr bwMode="auto">
              <a:xfrm>
                <a:off x="1143000" y="2743200"/>
                <a:ext cx="673100" cy="707886"/>
              </a:xfrm>
              <a:prstGeom prst="rect">
                <a:avLst/>
              </a:prstGeom>
              <a:noFill/>
              <a:ln w="9525">
                <a:noFill/>
                <a:miter lim="800000"/>
                <a:headEnd/>
                <a:tailEnd/>
              </a:ln>
            </p:spPr>
            <p:txBody>
              <a:bodyPr>
                <a:spAutoFit/>
              </a:bodyPr>
              <a:lstStyle/>
              <a:p>
                <a:r>
                  <a:rPr lang="en-US" sz="4000" b="1"/>
                  <a:t>a.    </a:t>
                </a:r>
              </a:p>
            </p:txBody>
          </p:sp>
          <p:graphicFrame>
            <p:nvGraphicFramePr>
              <p:cNvPr id="19482" name="Object 5"/>
              <p:cNvGraphicFramePr>
                <a:graphicFrameLocks noChangeAspect="1"/>
              </p:cNvGraphicFramePr>
              <p:nvPr/>
            </p:nvGraphicFramePr>
            <p:xfrm>
              <a:off x="1828800" y="2971800"/>
              <a:ext cx="2286000" cy="387458"/>
            </p:xfrm>
            <a:graphic>
              <a:graphicData uri="http://schemas.openxmlformats.org/presentationml/2006/ole">
                <mc:AlternateContent xmlns:mc="http://schemas.openxmlformats.org/markup-compatibility/2006">
                  <mc:Choice xmlns:v="urn:schemas-microsoft-com:vml" Requires="v">
                    <p:oleObj spid="_x0000_s19483" name="Equation" r:id="rId8" imgW="749300" imgH="127000" progId="Equation.3">
                      <p:embed/>
                    </p:oleObj>
                  </mc:Choice>
                  <mc:Fallback>
                    <p:oleObj name="Equation" r:id="rId8" imgW="749300" imgH="1270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8800" y="2971800"/>
                            <a:ext cx="2286000" cy="3874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9472" name="Group 27"/>
            <p:cNvGrpSpPr>
              <a:grpSpLocks/>
            </p:cNvGrpSpPr>
            <p:nvPr/>
          </p:nvGrpSpPr>
          <p:grpSpPr bwMode="auto">
            <a:xfrm>
              <a:off x="1446212" y="3330714"/>
              <a:ext cx="3657600" cy="707886"/>
              <a:chOff x="1143000" y="3325743"/>
              <a:chExt cx="3657600" cy="707886"/>
            </a:xfrm>
          </p:grpSpPr>
          <p:sp>
            <p:nvSpPr>
              <p:cNvPr id="19479" name="TextBox 13"/>
              <p:cNvSpPr txBox="1">
                <a:spLocks noChangeArrowheads="1"/>
              </p:cNvSpPr>
              <p:nvPr/>
            </p:nvSpPr>
            <p:spPr bwMode="auto">
              <a:xfrm>
                <a:off x="1143000" y="3325743"/>
                <a:ext cx="685800" cy="707886"/>
              </a:xfrm>
              <a:prstGeom prst="rect">
                <a:avLst/>
              </a:prstGeom>
              <a:noFill/>
              <a:ln w="9525">
                <a:noFill/>
                <a:miter lim="800000"/>
                <a:headEnd/>
                <a:tailEnd/>
              </a:ln>
            </p:spPr>
            <p:txBody>
              <a:bodyPr>
                <a:spAutoFit/>
              </a:bodyPr>
              <a:lstStyle/>
              <a:p>
                <a:r>
                  <a:rPr lang="en-US" sz="4000" b="1"/>
                  <a:t>b.  </a:t>
                </a:r>
              </a:p>
            </p:txBody>
          </p:sp>
          <p:graphicFrame>
            <p:nvGraphicFramePr>
              <p:cNvPr id="19480" name="Object 4"/>
              <p:cNvGraphicFramePr>
                <a:graphicFrameLocks noChangeAspect="1"/>
              </p:cNvGraphicFramePr>
              <p:nvPr/>
            </p:nvGraphicFramePr>
            <p:xfrm>
              <a:off x="1816100" y="3511550"/>
              <a:ext cx="2984500" cy="387350"/>
            </p:xfrm>
            <a:graphic>
              <a:graphicData uri="http://schemas.openxmlformats.org/presentationml/2006/ole">
                <mc:AlternateContent xmlns:mc="http://schemas.openxmlformats.org/markup-compatibility/2006">
                  <mc:Choice xmlns:v="urn:schemas-microsoft-com:vml" Requires="v">
                    <p:oleObj spid="_x0000_s19484" name="Equation" r:id="rId10" imgW="977900" imgH="127000" progId="Equation.3">
                      <p:embed/>
                    </p:oleObj>
                  </mc:Choice>
                  <mc:Fallback>
                    <p:oleObj name="Equation" r:id="rId10" imgW="977900" imgH="127000" progId="Equation.3">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6100" y="3511550"/>
                            <a:ext cx="2984500"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9473" name="Group 28"/>
            <p:cNvGrpSpPr>
              <a:grpSpLocks/>
            </p:cNvGrpSpPr>
            <p:nvPr/>
          </p:nvGrpSpPr>
          <p:grpSpPr bwMode="auto">
            <a:xfrm>
              <a:off x="1446212" y="4092714"/>
              <a:ext cx="4268788" cy="707886"/>
              <a:chOff x="1143000" y="3859143"/>
              <a:chExt cx="4268788" cy="707886"/>
            </a:xfrm>
          </p:grpSpPr>
          <p:sp>
            <p:nvSpPr>
              <p:cNvPr id="19477" name="TextBox 14"/>
              <p:cNvSpPr txBox="1">
                <a:spLocks noChangeArrowheads="1"/>
              </p:cNvSpPr>
              <p:nvPr/>
            </p:nvSpPr>
            <p:spPr bwMode="auto">
              <a:xfrm>
                <a:off x="1143000" y="3859143"/>
                <a:ext cx="673100" cy="707886"/>
              </a:xfrm>
              <a:prstGeom prst="rect">
                <a:avLst/>
              </a:prstGeom>
              <a:noFill/>
              <a:ln w="9525">
                <a:noFill/>
                <a:miter lim="800000"/>
                <a:headEnd/>
                <a:tailEnd/>
              </a:ln>
            </p:spPr>
            <p:txBody>
              <a:bodyPr>
                <a:spAutoFit/>
              </a:bodyPr>
              <a:lstStyle/>
              <a:p>
                <a:r>
                  <a:rPr lang="en-US" sz="4000" b="1"/>
                  <a:t>c.  </a:t>
                </a:r>
              </a:p>
            </p:txBody>
          </p:sp>
          <p:graphicFrame>
            <p:nvGraphicFramePr>
              <p:cNvPr id="19478" name="Object 3"/>
              <p:cNvGraphicFramePr>
                <a:graphicFrameLocks noChangeAspect="1"/>
              </p:cNvGraphicFramePr>
              <p:nvPr/>
            </p:nvGraphicFramePr>
            <p:xfrm>
              <a:off x="1847850" y="4108450"/>
              <a:ext cx="3563938" cy="387350"/>
            </p:xfrm>
            <a:graphic>
              <a:graphicData uri="http://schemas.openxmlformats.org/presentationml/2006/ole">
                <mc:AlternateContent xmlns:mc="http://schemas.openxmlformats.org/markup-compatibility/2006">
                  <mc:Choice xmlns:v="urn:schemas-microsoft-com:vml" Requires="v">
                    <p:oleObj spid="_x0000_s19485" name="Equation" r:id="rId12" imgW="1168400" imgH="127000" progId="Equation.3">
                      <p:embed/>
                    </p:oleObj>
                  </mc:Choice>
                  <mc:Fallback>
                    <p:oleObj name="Equation" r:id="rId12" imgW="1168400" imgH="127000" progId="Equation.3">
                      <p:embed/>
                      <p:pic>
                        <p:nvPicPr>
                          <p:cNvPr id="0" name="Object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47850" y="4108450"/>
                            <a:ext cx="3563938"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9474" name="Group 29"/>
            <p:cNvGrpSpPr>
              <a:grpSpLocks/>
            </p:cNvGrpSpPr>
            <p:nvPr/>
          </p:nvGrpSpPr>
          <p:grpSpPr bwMode="auto">
            <a:xfrm>
              <a:off x="1446212" y="4854714"/>
              <a:ext cx="3429000" cy="707886"/>
              <a:chOff x="1143000" y="4316343"/>
              <a:chExt cx="3429000" cy="707886"/>
            </a:xfrm>
          </p:grpSpPr>
          <p:sp>
            <p:nvSpPr>
              <p:cNvPr id="19475" name="TextBox 15"/>
              <p:cNvSpPr txBox="1">
                <a:spLocks noChangeArrowheads="1"/>
              </p:cNvSpPr>
              <p:nvPr/>
            </p:nvSpPr>
            <p:spPr bwMode="auto">
              <a:xfrm>
                <a:off x="1143000" y="4316343"/>
                <a:ext cx="673100" cy="707886"/>
              </a:xfrm>
              <a:prstGeom prst="rect">
                <a:avLst/>
              </a:prstGeom>
              <a:noFill/>
              <a:ln w="9525">
                <a:noFill/>
                <a:miter lim="800000"/>
                <a:headEnd/>
                <a:tailEnd/>
              </a:ln>
            </p:spPr>
            <p:txBody>
              <a:bodyPr>
                <a:spAutoFit/>
              </a:bodyPr>
              <a:lstStyle/>
              <a:p>
                <a:r>
                  <a:rPr lang="en-US" sz="4000" b="1"/>
                  <a:t>d.  </a:t>
                </a:r>
                <a:endParaRPr lang="en-US" sz="4000" b="1" i="1"/>
              </a:p>
            </p:txBody>
          </p:sp>
          <p:graphicFrame>
            <p:nvGraphicFramePr>
              <p:cNvPr id="19476" name="Object 2"/>
              <p:cNvGraphicFramePr>
                <a:graphicFrameLocks noChangeAspect="1"/>
              </p:cNvGraphicFramePr>
              <p:nvPr/>
            </p:nvGraphicFramePr>
            <p:xfrm>
              <a:off x="1898650" y="4565650"/>
              <a:ext cx="2673350" cy="387350"/>
            </p:xfrm>
            <a:graphic>
              <a:graphicData uri="http://schemas.openxmlformats.org/presentationml/2006/ole">
                <mc:AlternateContent xmlns:mc="http://schemas.openxmlformats.org/markup-compatibility/2006">
                  <mc:Choice xmlns:v="urn:schemas-microsoft-com:vml" Requires="v">
                    <p:oleObj spid="_x0000_s19486" name="Equation" r:id="rId14" imgW="876300" imgH="127000" progId="Equation.3">
                      <p:embed/>
                    </p:oleObj>
                  </mc:Choice>
                  <mc:Fallback>
                    <p:oleObj name="Equation" r:id="rId14" imgW="876300" imgH="127000" progId="Equation.3">
                      <p:embed/>
                      <p:pic>
                        <p:nvPicPr>
                          <p:cNvPr id="0"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98650" y="4565650"/>
                            <a:ext cx="2673350"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33" name="TextBox 32"/>
          <p:cNvSpPr txBox="1"/>
          <p:nvPr/>
        </p:nvSpPr>
        <p:spPr>
          <a:xfrm>
            <a:off x="6226175" y="2552700"/>
            <a:ext cx="1241425" cy="64611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a:defRPr/>
            </a:pPr>
            <a:r>
              <a:rPr lang="en-US" sz="3600" b="1" dirty="0">
                <a:solidFill>
                  <a:schemeClr val="bg1"/>
                </a:solidFill>
              </a:rPr>
              <a:t>True</a:t>
            </a:r>
          </a:p>
        </p:txBody>
      </p:sp>
      <p:sp>
        <p:nvSpPr>
          <p:cNvPr id="36" name="TextBox 35"/>
          <p:cNvSpPr txBox="1"/>
          <p:nvPr/>
        </p:nvSpPr>
        <p:spPr>
          <a:xfrm>
            <a:off x="6226175" y="3316288"/>
            <a:ext cx="1241425" cy="64611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a:defRPr/>
            </a:pPr>
            <a:r>
              <a:rPr lang="en-US" sz="3600" b="1" dirty="0">
                <a:solidFill>
                  <a:schemeClr val="bg1"/>
                </a:solidFill>
              </a:rPr>
              <a:t>True</a:t>
            </a:r>
          </a:p>
        </p:txBody>
      </p:sp>
      <p:sp>
        <p:nvSpPr>
          <p:cNvPr id="37" name="TextBox 36"/>
          <p:cNvSpPr txBox="1"/>
          <p:nvPr/>
        </p:nvSpPr>
        <p:spPr>
          <a:xfrm>
            <a:off x="6226175" y="4916488"/>
            <a:ext cx="1241425" cy="64611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a:defRPr/>
            </a:pPr>
            <a:r>
              <a:rPr lang="en-US" sz="3600" b="1" dirty="0">
                <a:solidFill>
                  <a:schemeClr val="bg1"/>
                </a:solidFill>
              </a:rPr>
              <a:t>True</a:t>
            </a:r>
          </a:p>
        </p:txBody>
      </p:sp>
      <p:sp>
        <p:nvSpPr>
          <p:cNvPr id="38" name="TextBox 37"/>
          <p:cNvSpPr txBox="1"/>
          <p:nvPr/>
        </p:nvSpPr>
        <p:spPr>
          <a:xfrm>
            <a:off x="6226175" y="4078288"/>
            <a:ext cx="1241425" cy="64611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a:defRPr/>
            </a:pPr>
            <a:r>
              <a:rPr lang="en-US" sz="3600" b="1" dirty="0">
                <a:solidFill>
                  <a:schemeClr val="bg1"/>
                </a:solidFill>
              </a:rPr>
              <a:t>False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slide(fromBottom)">
                                      <p:cBhvr>
                                        <p:cTn id="7" dur="500"/>
                                        <p:tgtEl>
                                          <p:spTgt spid="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slide(fromBottom)">
                                      <p:cBhvr>
                                        <p:cTn id="12" dur="500"/>
                                        <p:tgtEl>
                                          <p:spTgt spid="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slide(fromBottom)">
                                      <p:cBhvr>
                                        <p:cTn id="17" dur="500"/>
                                        <p:tgtEl>
                                          <p:spTgt spid="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slide(fromBottom)">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6" grpId="0" animBg="1"/>
      <p:bldP spid="37"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age Title"/>
          <p:cNvSpPr>
            <a:spLocks noGrp="1"/>
          </p:cNvSpPr>
          <p:nvPr>
            <p:ph type="title" idx="4294967295"/>
          </p:nvPr>
        </p:nvSpPr>
        <p:spPr>
          <a:xfrm>
            <a:off x="152400" y="-76200"/>
            <a:ext cx="8229600" cy="639763"/>
          </a:xfrm>
        </p:spPr>
        <p:txBody>
          <a:bodyPr/>
          <a:lstStyle/>
          <a:p>
            <a:pPr algn="l"/>
            <a:r>
              <a:rPr lang="en-US" sz="3200" b="1" smtClean="0">
                <a:solidFill>
                  <a:schemeClr val="bg1"/>
                </a:solidFill>
              </a:rPr>
              <a:t>Agenda:</a:t>
            </a:r>
          </a:p>
        </p:txBody>
      </p:sp>
      <p:sp>
        <p:nvSpPr>
          <p:cNvPr id="20483" name="Warm Up Link">
            <a:hlinkClick r:id="rId3" action="ppaction://hlinksldjump"/>
          </p:cNvPr>
          <p:cNvSpPr txBox="1">
            <a:spLocks noChangeArrowheads="1"/>
          </p:cNvSpPr>
          <p:nvPr/>
        </p:nvSpPr>
        <p:spPr bwMode="auto">
          <a:xfrm>
            <a:off x="228600" y="1885950"/>
            <a:ext cx="1752600" cy="422275"/>
          </a:xfrm>
          <a:prstGeom prst="rect">
            <a:avLst/>
          </a:prstGeom>
          <a:noFill/>
          <a:ln w="9525">
            <a:noFill/>
            <a:miter lim="800000"/>
            <a:headEnd/>
            <a:tailEnd/>
          </a:ln>
        </p:spPr>
        <p:txBody>
          <a:bodyPr anchor="ctr"/>
          <a:lstStyle/>
          <a:p>
            <a:pPr marL="457200" indent="-457200"/>
            <a:r>
              <a:rPr lang="en-US">
                <a:solidFill>
                  <a:srgbClr val="FFFF00"/>
                </a:solidFill>
              </a:rPr>
              <a:t>1) Warm Up </a:t>
            </a:r>
            <a:endParaRPr lang="en-US">
              <a:solidFill>
                <a:schemeClr val="bg1"/>
              </a:solidFill>
            </a:endParaRPr>
          </a:p>
        </p:txBody>
      </p:sp>
      <p:sp>
        <p:nvSpPr>
          <p:cNvPr id="20484" name="Launch Link">
            <a:hlinkClick r:id="rId4" action="ppaction://hlinksldjump"/>
          </p:cNvPr>
          <p:cNvSpPr txBox="1">
            <a:spLocks noChangeArrowheads="1"/>
          </p:cNvSpPr>
          <p:nvPr/>
        </p:nvSpPr>
        <p:spPr bwMode="auto">
          <a:xfrm>
            <a:off x="228600" y="2298700"/>
            <a:ext cx="4699000" cy="509588"/>
          </a:xfrm>
          <a:prstGeom prst="rect">
            <a:avLst/>
          </a:prstGeom>
          <a:noFill/>
          <a:ln w="9525">
            <a:noFill/>
            <a:miter lim="800000"/>
            <a:headEnd/>
            <a:tailEnd/>
          </a:ln>
        </p:spPr>
        <p:txBody>
          <a:bodyPr wrap="none" anchor="ctr"/>
          <a:lstStyle/>
          <a:p>
            <a:pPr marL="609600" indent="-609600">
              <a:buClr>
                <a:schemeClr val="bg1"/>
              </a:buClr>
            </a:pPr>
            <a:r>
              <a:rPr lang="en-US">
                <a:solidFill>
                  <a:srgbClr val="FFFF00"/>
                </a:solidFill>
              </a:rPr>
              <a:t>2) Launch</a:t>
            </a:r>
            <a:endParaRPr lang="en-US">
              <a:solidFill>
                <a:schemeClr val="bg1"/>
              </a:solidFill>
            </a:endParaRPr>
          </a:p>
        </p:txBody>
      </p:sp>
      <p:sp>
        <p:nvSpPr>
          <p:cNvPr id="20485" name="Explore Link">
            <a:hlinkClick r:id="rId5" action="ppaction://hlinksldjump"/>
          </p:cNvPr>
          <p:cNvSpPr txBox="1">
            <a:spLocks noChangeArrowheads="1"/>
          </p:cNvSpPr>
          <p:nvPr/>
        </p:nvSpPr>
        <p:spPr bwMode="auto">
          <a:xfrm>
            <a:off x="228600" y="2832100"/>
            <a:ext cx="5867400" cy="509588"/>
          </a:xfrm>
          <a:prstGeom prst="rect">
            <a:avLst/>
          </a:prstGeom>
          <a:noFill/>
          <a:ln w="9525">
            <a:noFill/>
            <a:miter lim="800000"/>
            <a:headEnd/>
            <a:tailEnd/>
          </a:ln>
        </p:spPr>
        <p:txBody>
          <a:bodyPr wrap="none" anchor="ctr"/>
          <a:lstStyle/>
          <a:p>
            <a:pPr marL="609600" indent="-609600">
              <a:buClr>
                <a:schemeClr val="bg1"/>
              </a:buClr>
            </a:pPr>
            <a:r>
              <a:rPr lang="en-US">
                <a:solidFill>
                  <a:srgbClr val="FFFF00"/>
                </a:solidFill>
              </a:rPr>
              <a:t>3) Explore </a:t>
            </a:r>
            <a:endParaRPr lang="en-US">
              <a:solidFill>
                <a:schemeClr val="bg1"/>
              </a:solidFill>
            </a:endParaRPr>
          </a:p>
        </p:txBody>
      </p:sp>
      <p:sp>
        <p:nvSpPr>
          <p:cNvPr id="20486" name="Summary Link">
            <a:hlinkClick r:id="rId6" action="ppaction://hlinksldjump"/>
          </p:cNvPr>
          <p:cNvSpPr txBox="1">
            <a:spLocks noChangeArrowheads="1"/>
          </p:cNvSpPr>
          <p:nvPr/>
        </p:nvSpPr>
        <p:spPr bwMode="auto">
          <a:xfrm>
            <a:off x="228600" y="3365500"/>
            <a:ext cx="6172200" cy="465138"/>
          </a:xfrm>
          <a:prstGeom prst="rect">
            <a:avLst/>
          </a:prstGeom>
          <a:noFill/>
          <a:ln w="9525">
            <a:noFill/>
            <a:miter lim="800000"/>
            <a:headEnd/>
            <a:tailEnd/>
          </a:ln>
        </p:spPr>
        <p:txBody>
          <a:bodyPr wrap="none" anchor="ctr"/>
          <a:lstStyle/>
          <a:p>
            <a:pPr marL="609600" indent="-609600">
              <a:buClr>
                <a:schemeClr val="bg1"/>
              </a:buClr>
            </a:pPr>
            <a:r>
              <a:rPr lang="en-US">
                <a:solidFill>
                  <a:srgbClr val="FFFF00"/>
                </a:solidFill>
              </a:rPr>
              <a:t>4) Summary</a:t>
            </a:r>
          </a:p>
        </p:txBody>
      </p:sp>
      <p:sp>
        <p:nvSpPr>
          <p:cNvPr id="20487" name="Practice Link">
            <a:hlinkClick r:id="rId7" action="ppaction://hlinksldjump"/>
          </p:cNvPr>
          <p:cNvSpPr txBox="1">
            <a:spLocks noChangeArrowheads="1"/>
          </p:cNvSpPr>
          <p:nvPr/>
        </p:nvSpPr>
        <p:spPr bwMode="auto">
          <a:xfrm>
            <a:off x="228600" y="4186238"/>
            <a:ext cx="3429000" cy="487362"/>
          </a:xfrm>
          <a:prstGeom prst="rect">
            <a:avLst/>
          </a:prstGeom>
          <a:noFill/>
          <a:ln w="9525">
            <a:noFill/>
            <a:miter lim="800000"/>
            <a:headEnd/>
            <a:tailEnd/>
          </a:ln>
        </p:spPr>
        <p:txBody>
          <a:bodyPr wrap="none" anchor="ctr"/>
          <a:lstStyle/>
          <a:p>
            <a:pPr marL="609600" indent="-609600">
              <a:buClr>
                <a:schemeClr val="bg1"/>
              </a:buClr>
            </a:pPr>
            <a:r>
              <a:rPr lang="en-US">
                <a:solidFill>
                  <a:srgbClr val="FFFF00"/>
                </a:solidFill>
              </a:rPr>
              <a:t>5) Practice</a:t>
            </a:r>
          </a:p>
        </p:txBody>
      </p:sp>
      <p:sp>
        <p:nvSpPr>
          <p:cNvPr id="20488" name="Assessment Link">
            <a:hlinkClick r:id="rId8" action="ppaction://hlinksldjump"/>
          </p:cNvPr>
          <p:cNvSpPr txBox="1">
            <a:spLocks noChangeArrowheads="1"/>
          </p:cNvSpPr>
          <p:nvPr/>
        </p:nvSpPr>
        <p:spPr bwMode="auto">
          <a:xfrm>
            <a:off x="228600" y="4622800"/>
            <a:ext cx="3581400" cy="482600"/>
          </a:xfrm>
          <a:prstGeom prst="rect">
            <a:avLst/>
          </a:prstGeom>
          <a:noFill/>
          <a:ln w="9525">
            <a:noFill/>
            <a:miter lim="800000"/>
            <a:headEnd/>
            <a:tailEnd/>
          </a:ln>
        </p:spPr>
        <p:txBody>
          <a:bodyPr wrap="none" anchor="ctr"/>
          <a:lstStyle/>
          <a:p>
            <a:pPr marL="609600" indent="-609600">
              <a:buClr>
                <a:schemeClr val="bg1"/>
              </a:buClr>
            </a:pPr>
            <a:r>
              <a:rPr lang="en-US">
                <a:solidFill>
                  <a:srgbClr val="FFFF00"/>
                </a:solidFill>
              </a:rPr>
              <a:t>6) Assessment</a:t>
            </a:r>
            <a:endParaRPr lang="en-US">
              <a:solidFill>
                <a:schemeClr val="bg1"/>
              </a:solidFill>
            </a:endParaRPr>
          </a:p>
        </p:txBody>
      </p:sp>
      <p:sp>
        <p:nvSpPr>
          <p:cNvPr id="20489" name="Slide Number Placeholder 20"/>
          <p:cNvSpPr>
            <a:spLocks noGrp="1"/>
          </p:cNvSpPr>
          <p:nvPr>
            <p:ph type="sldNum" sz="quarter" idx="12"/>
          </p:nvPr>
        </p:nvSpPr>
        <p:spPr bwMode="auto">
          <a:noFill/>
          <a:ln>
            <a:miter lim="800000"/>
            <a:headEnd/>
            <a:tailEnd/>
          </a:ln>
        </p:spPr>
        <p:txBody>
          <a:bodyPr/>
          <a:lstStyle/>
          <a:p>
            <a:pPr algn="ctr"/>
            <a:fld id="{19977161-FBEB-4674-AE7F-64DDF1A34BC5}" type="slidenum">
              <a:rPr lang="en-US">
                <a:cs typeface="Arial" charset="0"/>
              </a:rPr>
              <a:pPr algn="ctr"/>
              <a:t>9</a:t>
            </a:fld>
            <a:endParaRPr lang="en-US">
              <a:cs typeface="Arial" charset="0"/>
            </a:endParaRPr>
          </a:p>
        </p:txBody>
      </p:sp>
      <p:sp>
        <p:nvSpPr>
          <p:cNvPr id="12" name="Green Background"/>
          <p:cNvSpPr>
            <a:spLocks noChangeArrowheads="1"/>
          </p:cNvSpPr>
          <p:nvPr/>
        </p:nvSpPr>
        <p:spPr bwMode="auto">
          <a:xfrm>
            <a:off x="228600" y="457200"/>
            <a:ext cx="8686800" cy="1276350"/>
          </a:xfrm>
          <a:prstGeom prst="roundRect">
            <a:avLst>
              <a:gd name="adj" fmla="val 25000"/>
            </a:avLst>
          </a:prstGeom>
          <a:solidFill>
            <a:schemeClr val="bg1">
              <a:lumMod val="95000"/>
            </a:schemeClr>
          </a:solidFill>
          <a:ln w="38100">
            <a:solidFill>
              <a:schemeClr val="accent1">
                <a:lumMod val="50000"/>
              </a:schemeClr>
            </a:solidFill>
            <a:round/>
            <a:headEnd/>
            <a:tailEnd/>
          </a:ln>
        </p:spPr>
        <p:txBody>
          <a:bodyPr wrap="none" anchor="ctr"/>
          <a:lstStyle/>
          <a:p>
            <a:pPr>
              <a:defRPr/>
            </a:pPr>
            <a:endParaRPr lang="en-US" sz="2000" b="1">
              <a:solidFill>
                <a:srgbClr val="FFFF00"/>
              </a:solidFill>
              <a:latin typeface="Calibri" charset="0"/>
              <a:ea typeface="ＭＳ Ｐゴシック" charset="-128"/>
            </a:endParaRPr>
          </a:p>
        </p:txBody>
      </p:sp>
      <p:grpSp>
        <p:nvGrpSpPr>
          <p:cNvPr id="20491" name="Group 13"/>
          <p:cNvGrpSpPr>
            <a:grpSpLocks/>
          </p:cNvGrpSpPr>
          <p:nvPr/>
        </p:nvGrpSpPr>
        <p:grpSpPr bwMode="auto">
          <a:xfrm>
            <a:off x="609600" y="6413500"/>
            <a:ext cx="7402513" cy="387350"/>
            <a:chOff x="609600" y="6414018"/>
            <a:chExt cx="7401771" cy="386725"/>
          </a:xfrm>
        </p:grpSpPr>
        <p:pic>
          <p:nvPicPr>
            <p:cNvPr id="20505" name="Picture 14" descr="blue.png"/>
            <p:cNvPicPr>
              <a:picLocks noChangeAspect="1"/>
            </p:cNvPicPr>
            <p:nvPr/>
          </p:nvPicPr>
          <p:blipFill>
            <a:blip r:embed="rId9" cstate="print"/>
            <a:srcRect/>
            <a:stretch>
              <a:fillRect/>
            </a:stretch>
          </p:blipFill>
          <p:spPr bwMode="auto">
            <a:xfrm>
              <a:off x="4343400" y="6419332"/>
              <a:ext cx="1828800" cy="369142"/>
            </a:xfrm>
            <a:prstGeom prst="rect">
              <a:avLst/>
            </a:prstGeom>
            <a:noFill/>
            <a:ln w="9525">
              <a:noFill/>
              <a:miter lim="800000"/>
              <a:headEnd/>
              <a:tailEnd/>
            </a:ln>
          </p:spPr>
        </p:pic>
        <p:pic>
          <p:nvPicPr>
            <p:cNvPr id="20506" name="Picture 15" descr="red.png"/>
            <p:cNvPicPr>
              <a:picLocks noChangeAspect="1"/>
            </p:cNvPicPr>
            <p:nvPr/>
          </p:nvPicPr>
          <p:blipFill>
            <a:blip r:embed="rId10" cstate="print"/>
            <a:srcRect/>
            <a:stretch>
              <a:fillRect/>
            </a:stretch>
          </p:blipFill>
          <p:spPr bwMode="auto">
            <a:xfrm rot="216847" flipV="1">
              <a:off x="6182571" y="6414018"/>
              <a:ext cx="1828800" cy="386725"/>
            </a:xfrm>
            <a:prstGeom prst="rect">
              <a:avLst/>
            </a:prstGeom>
            <a:noFill/>
            <a:ln w="9525">
              <a:noFill/>
              <a:miter lim="800000"/>
              <a:headEnd/>
              <a:tailEnd/>
            </a:ln>
          </p:spPr>
        </p:pic>
        <p:pic>
          <p:nvPicPr>
            <p:cNvPr id="20507" name="Picture 16" descr="black.png"/>
            <p:cNvPicPr>
              <a:picLocks noChangeAspect="1"/>
            </p:cNvPicPr>
            <p:nvPr/>
          </p:nvPicPr>
          <p:blipFill>
            <a:blip r:embed="rId11" cstate="print"/>
            <a:srcRect/>
            <a:stretch>
              <a:fillRect/>
            </a:stretch>
          </p:blipFill>
          <p:spPr bwMode="auto">
            <a:xfrm>
              <a:off x="609600" y="6435574"/>
              <a:ext cx="1828800" cy="363786"/>
            </a:xfrm>
            <a:prstGeom prst="rect">
              <a:avLst/>
            </a:prstGeom>
            <a:noFill/>
            <a:ln w="9525">
              <a:noFill/>
              <a:miter lim="800000"/>
              <a:headEnd/>
              <a:tailEnd/>
            </a:ln>
          </p:spPr>
        </p:pic>
      </p:grpSp>
      <p:sp>
        <p:nvSpPr>
          <p:cNvPr id="20492" name="Warm Up Link">
            <a:hlinkClick r:id="rId3" action="ppaction://hlinksldjump"/>
          </p:cNvPr>
          <p:cNvSpPr txBox="1">
            <a:spLocks noChangeArrowheads="1"/>
          </p:cNvSpPr>
          <p:nvPr/>
        </p:nvSpPr>
        <p:spPr bwMode="auto">
          <a:xfrm>
            <a:off x="2133600" y="1905000"/>
            <a:ext cx="4724400" cy="422275"/>
          </a:xfrm>
          <a:prstGeom prst="rect">
            <a:avLst/>
          </a:prstGeom>
          <a:noFill/>
          <a:ln w="9525">
            <a:noFill/>
            <a:miter lim="800000"/>
            <a:headEnd/>
            <a:tailEnd/>
          </a:ln>
        </p:spPr>
        <p:txBody>
          <a:bodyPr anchor="ctr"/>
          <a:lstStyle/>
          <a:p>
            <a:pPr marL="457200" indent="-457200"/>
            <a:r>
              <a:rPr lang="en-US">
                <a:solidFill>
                  <a:schemeClr val="bg1"/>
                </a:solidFill>
              </a:rPr>
              <a:t>True or False?- Individual</a:t>
            </a:r>
          </a:p>
        </p:txBody>
      </p:sp>
      <p:sp>
        <p:nvSpPr>
          <p:cNvPr id="20493" name="Warm Up Link">
            <a:hlinkClick r:id="rId3" action="ppaction://hlinksldjump"/>
          </p:cNvPr>
          <p:cNvSpPr txBox="1">
            <a:spLocks noChangeArrowheads="1"/>
          </p:cNvSpPr>
          <p:nvPr/>
        </p:nvSpPr>
        <p:spPr bwMode="auto">
          <a:xfrm>
            <a:off x="2133600" y="2362200"/>
            <a:ext cx="4775200" cy="422275"/>
          </a:xfrm>
          <a:prstGeom prst="rect">
            <a:avLst/>
          </a:prstGeom>
          <a:noFill/>
          <a:ln w="9525">
            <a:noFill/>
            <a:miter lim="800000"/>
            <a:headEnd/>
            <a:tailEnd/>
          </a:ln>
        </p:spPr>
        <p:txBody>
          <a:bodyPr anchor="ctr"/>
          <a:lstStyle/>
          <a:p>
            <a:pPr marL="457200" indent="-457200"/>
            <a:r>
              <a:rPr lang="en-US">
                <a:solidFill>
                  <a:srgbClr val="FFFFFF"/>
                </a:solidFill>
              </a:rPr>
              <a:t>What is the Area?- Whole Class</a:t>
            </a:r>
          </a:p>
        </p:txBody>
      </p:sp>
      <p:sp>
        <p:nvSpPr>
          <p:cNvPr id="20494" name="Warm Up Link">
            <a:hlinkClick r:id="rId3" action="ppaction://hlinksldjump"/>
          </p:cNvPr>
          <p:cNvSpPr txBox="1">
            <a:spLocks noChangeArrowheads="1"/>
          </p:cNvSpPr>
          <p:nvPr/>
        </p:nvSpPr>
        <p:spPr bwMode="auto">
          <a:xfrm>
            <a:off x="2159000" y="3449638"/>
            <a:ext cx="6248400" cy="741362"/>
          </a:xfrm>
          <a:prstGeom prst="rect">
            <a:avLst/>
          </a:prstGeom>
          <a:noFill/>
          <a:ln w="9525">
            <a:noFill/>
            <a:miter lim="800000"/>
            <a:headEnd/>
            <a:tailEnd/>
          </a:ln>
        </p:spPr>
        <p:txBody>
          <a:bodyPr anchor="ctr"/>
          <a:lstStyle/>
          <a:p>
            <a:pPr marL="457200" indent="-457200"/>
            <a:r>
              <a:rPr lang="en-US">
                <a:solidFill>
                  <a:srgbClr val="FFFFFF"/>
                </a:solidFill>
              </a:rPr>
              <a:t>No Tiles, Vocabulary, Process,</a:t>
            </a:r>
          </a:p>
          <a:p>
            <a:pPr marL="457200" indent="-457200"/>
            <a:r>
              <a:rPr lang="en-US">
                <a:solidFill>
                  <a:srgbClr val="FFFFFF"/>
                </a:solidFill>
              </a:rPr>
              <a:t>Quick Check- Partners, Whole Class</a:t>
            </a:r>
          </a:p>
        </p:txBody>
      </p:sp>
      <p:sp>
        <p:nvSpPr>
          <p:cNvPr id="20495" name="Warm Up Link">
            <a:hlinkClick r:id="rId3" action="ppaction://hlinksldjump"/>
          </p:cNvPr>
          <p:cNvSpPr txBox="1">
            <a:spLocks noChangeArrowheads="1"/>
          </p:cNvSpPr>
          <p:nvPr/>
        </p:nvSpPr>
        <p:spPr bwMode="auto">
          <a:xfrm>
            <a:off x="2159000" y="2919413"/>
            <a:ext cx="4267200" cy="422275"/>
          </a:xfrm>
          <a:prstGeom prst="rect">
            <a:avLst/>
          </a:prstGeom>
          <a:noFill/>
          <a:ln w="9525">
            <a:noFill/>
            <a:miter lim="800000"/>
            <a:headEnd/>
            <a:tailEnd/>
          </a:ln>
        </p:spPr>
        <p:txBody>
          <a:bodyPr anchor="ctr"/>
          <a:lstStyle/>
          <a:p>
            <a:pPr marL="457200" indent="-457200"/>
            <a:r>
              <a:rPr lang="en-US">
                <a:solidFill>
                  <a:srgbClr val="FFFFFF"/>
                </a:solidFill>
              </a:rPr>
              <a:t>Using Tiles- Partners</a:t>
            </a:r>
          </a:p>
        </p:txBody>
      </p:sp>
      <p:sp>
        <p:nvSpPr>
          <p:cNvPr id="20496" name="Warm Up Link">
            <a:hlinkClick r:id="rId3" action="ppaction://hlinksldjump"/>
          </p:cNvPr>
          <p:cNvSpPr txBox="1">
            <a:spLocks noChangeArrowheads="1"/>
          </p:cNvSpPr>
          <p:nvPr/>
        </p:nvSpPr>
        <p:spPr bwMode="auto">
          <a:xfrm>
            <a:off x="2133600" y="4648200"/>
            <a:ext cx="4724400" cy="422275"/>
          </a:xfrm>
          <a:prstGeom prst="rect">
            <a:avLst/>
          </a:prstGeom>
          <a:noFill/>
          <a:ln w="9525">
            <a:noFill/>
            <a:miter lim="800000"/>
            <a:headEnd/>
            <a:tailEnd/>
          </a:ln>
        </p:spPr>
        <p:txBody>
          <a:bodyPr anchor="ctr"/>
          <a:lstStyle/>
          <a:p>
            <a:pPr marL="457200" indent="-457200"/>
            <a:r>
              <a:rPr lang="en-US">
                <a:solidFill>
                  <a:srgbClr val="FFFFFF"/>
                </a:solidFill>
              </a:rPr>
              <a:t>Exit Slip- Individual</a:t>
            </a:r>
          </a:p>
        </p:txBody>
      </p:sp>
      <p:sp>
        <p:nvSpPr>
          <p:cNvPr id="20497" name="Warm Up Link">
            <a:hlinkClick r:id="rId3" action="ppaction://hlinksldjump"/>
          </p:cNvPr>
          <p:cNvSpPr txBox="1">
            <a:spLocks noChangeArrowheads="1"/>
          </p:cNvSpPr>
          <p:nvPr/>
        </p:nvSpPr>
        <p:spPr bwMode="auto">
          <a:xfrm>
            <a:off x="2159000" y="4225925"/>
            <a:ext cx="3200400" cy="422275"/>
          </a:xfrm>
          <a:prstGeom prst="rect">
            <a:avLst/>
          </a:prstGeom>
          <a:noFill/>
          <a:ln w="9525">
            <a:noFill/>
            <a:miter lim="800000"/>
            <a:headEnd/>
            <a:tailEnd/>
          </a:ln>
        </p:spPr>
        <p:txBody>
          <a:bodyPr anchor="ctr"/>
          <a:lstStyle/>
          <a:p>
            <a:pPr marL="457200" indent="-457200"/>
            <a:r>
              <a:rPr lang="en-US">
                <a:solidFill>
                  <a:srgbClr val="FFFFFF"/>
                </a:solidFill>
              </a:rPr>
              <a:t>Partners</a:t>
            </a:r>
          </a:p>
        </p:txBody>
      </p:sp>
      <p:sp>
        <p:nvSpPr>
          <p:cNvPr id="20498" name="Objective"/>
          <p:cNvSpPr txBox="1">
            <a:spLocks noChangeArrowheads="1"/>
          </p:cNvSpPr>
          <p:nvPr/>
        </p:nvSpPr>
        <p:spPr bwMode="auto">
          <a:xfrm>
            <a:off x="296863" y="596900"/>
            <a:ext cx="8550275" cy="990600"/>
          </a:xfrm>
          <a:prstGeom prst="rect">
            <a:avLst/>
          </a:prstGeom>
          <a:noFill/>
          <a:ln w="9525">
            <a:noFill/>
            <a:miter lim="800000"/>
            <a:headEnd/>
            <a:tailEnd/>
          </a:ln>
        </p:spPr>
        <p:txBody>
          <a:bodyPr anchor="ctr"/>
          <a:lstStyle/>
          <a:p>
            <a:r>
              <a:rPr lang="en-US" sz="2000" b="1" i="1">
                <a:solidFill>
                  <a:srgbClr val="254061"/>
                </a:solidFill>
                <a:cs typeface="Arial" charset="0"/>
              </a:rPr>
              <a:t>OBJECTIVE</a:t>
            </a:r>
            <a:r>
              <a:rPr lang="en-US" sz="2000" b="1" i="1">
                <a:cs typeface="Arial" charset="0"/>
              </a:rPr>
              <a:t>: Students will be able to determine if expressions are equivalent by combining like terms.</a:t>
            </a:r>
          </a:p>
          <a:p>
            <a:r>
              <a:rPr lang="en-US" sz="2000" b="1" i="1">
                <a:cs typeface="Arial" charset="0"/>
              </a:rPr>
              <a:t>Language Objective:  Students will be able to explain in words how to combine like terms.    </a:t>
            </a:r>
            <a:endParaRPr lang="en-US" sz="2000">
              <a:latin typeface="Perpetua" pitchFamily="18" charset="0"/>
            </a:endParaRPr>
          </a:p>
        </p:txBody>
      </p:sp>
      <p:sp>
        <p:nvSpPr>
          <p:cNvPr id="20499" name="Warm Up Link">
            <a:hlinkClick r:id="rId3" action="ppaction://hlinksldjump"/>
          </p:cNvPr>
          <p:cNvSpPr txBox="1">
            <a:spLocks noChangeArrowheads="1"/>
          </p:cNvSpPr>
          <p:nvPr/>
        </p:nvSpPr>
        <p:spPr bwMode="auto">
          <a:xfrm>
            <a:off x="7162800" y="4683125"/>
            <a:ext cx="1600200" cy="422275"/>
          </a:xfrm>
          <a:prstGeom prst="rect">
            <a:avLst/>
          </a:prstGeom>
          <a:noFill/>
          <a:ln w="9525">
            <a:noFill/>
            <a:miter lim="800000"/>
            <a:headEnd/>
            <a:tailEnd/>
          </a:ln>
        </p:spPr>
        <p:txBody>
          <a:bodyPr anchor="ctr"/>
          <a:lstStyle/>
          <a:p>
            <a:pPr marL="457200" indent="-457200"/>
            <a:r>
              <a:rPr lang="en-US"/>
              <a:t>5 minutes</a:t>
            </a:r>
          </a:p>
        </p:txBody>
      </p:sp>
      <p:sp>
        <p:nvSpPr>
          <p:cNvPr id="20500" name="Warm Up Link">
            <a:hlinkClick r:id="rId3" action="ppaction://hlinksldjump"/>
          </p:cNvPr>
          <p:cNvSpPr txBox="1">
            <a:spLocks noChangeArrowheads="1"/>
          </p:cNvSpPr>
          <p:nvPr/>
        </p:nvSpPr>
        <p:spPr bwMode="auto">
          <a:xfrm>
            <a:off x="7150100" y="1924050"/>
            <a:ext cx="1600200" cy="422275"/>
          </a:xfrm>
          <a:prstGeom prst="rect">
            <a:avLst/>
          </a:prstGeom>
          <a:noFill/>
          <a:ln w="9525">
            <a:noFill/>
            <a:miter lim="800000"/>
            <a:headEnd/>
            <a:tailEnd/>
          </a:ln>
        </p:spPr>
        <p:txBody>
          <a:bodyPr anchor="ctr"/>
          <a:lstStyle/>
          <a:p>
            <a:pPr marL="457200" indent="-457200"/>
            <a:r>
              <a:rPr lang="en-US"/>
              <a:t>5 minutes</a:t>
            </a:r>
          </a:p>
        </p:txBody>
      </p:sp>
      <p:sp>
        <p:nvSpPr>
          <p:cNvPr id="20501" name="Warm Up Link">
            <a:hlinkClick r:id="rId3" action="ppaction://hlinksldjump"/>
          </p:cNvPr>
          <p:cNvSpPr txBox="1">
            <a:spLocks noChangeArrowheads="1"/>
          </p:cNvSpPr>
          <p:nvPr/>
        </p:nvSpPr>
        <p:spPr bwMode="auto">
          <a:xfrm>
            <a:off x="7162800" y="2397125"/>
            <a:ext cx="1600200" cy="422275"/>
          </a:xfrm>
          <a:prstGeom prst="rect">
            <a:avLst/>
          </a:prstGeom>
          <a:noFill/>
          <a:ln w="9525">
            <a:noFill/>
            <a:miter lim="800000"/>
            <a:headEnd/>
            <a:tailEnd/>
          </a:ln>
        </p:spPr>
        <p:txBody>
          <a:bodyPr anchor="ctr"/>
          <a:lstStyle/>
          <a:p>
            <a:pPr marL="457200" indent="-457200"/>
            <a:r>
              <a:rPr lang="en-US"/>
              <a:t>5 minutes</a:t>
            </a:r>
          </a:p>
        </p:txBody>
      </p:sp>
      <p:sp>
        <p:nvSpPr>
          <p:cNvPr id="20502" name="Warm Up Link">
            <a:hlinkClick r:id="rId3" action="ppaction://hlinksldjump"/>
          </p:cNvPr>
          <p:cNvSpPr txBox="1">
            <a:spLocks noChangeArrowheads="1"/>
          </p:cNvSpPr>
          <p:nvPr/>
        </p:nvSpPr>
        <p:spPr bwMode="auto">
          <a:xfrm>
            <a:off x="7124700" y="2971800"/>
            <a:ext cx="1600200" cy="422275"/>
          </a:xfrm>
          <a:prstGeom prst="rect">
            <a:avLst/>
          </a:prstGeom>
          <a:noFill/>
          <a:ln w="9525">
            <a:noFill/>
            <a:miter lim="800000"/>
            <a:headEnd/>
            <a:tailEnd/>
          </a:ln>
        </p:spPr>
        <p:txBody>
          <a:bodyPr anchor="ctr"/>
          <a:lstStyle/>
          <a:p>
            <a:pPr marL="457200" indent="-457200"/>
            <a:r>
              <a:rPr lang="en-US"/>
              <a:t>17 minutes</a:t>
            </a:r>
          </a:p>
        </p:txBody>
      </p:sp>
      <p:sp>
        <p:nvSpPr>
          <p:cNvPr id="20503" name="Warm Up Link">
            <a:hlinkClick r:id="rId3" action="ppaction://hlinksldjump"/>
          </p:cNvPr>
          <p:cNvSpPr txBox="1">
            <a:spLocks noChangeArrowheads="1"/>
          </p:cNvSpPr>
          <p:nvPr/>
        </p:nvSpPr>
        <p:spPr bwMode="auto">
          <a:xfrm>
            <a:off x="7124700" y="3429000"/>
            <a:ext cx="1600200" cy="422275"/>
          </a:xfrm>
          <a:prstGeom prst="rect">
            <a:avLst/>
          </a:prstGeom>
          <a:noFill/>
          <a:ln w="9525">
            <a:noFill/>
            <a:miter lim="800000"/>
            <a:headEnd/>
            <a:tailEnd/>
          </a:ln>
        </p:spPr>
        <p:txBody>
          <a:bodyPr anchor="ctr"/>
          <a:lstStyle/>
          <a:p>
            <a:pPr marL="457200" indent="-457200"/>
            <a:r>
              <a:rPr lang="en-US"/>
              <a:t>18 minutes</a:t>
            </a:r>
          </a:p>
        </p:txBody>
      </p:sp>
      <p:sp>
        <p:nvSpPr>
          <p:cNvPr id="20504" name="Warm Up Link">
            <a:hlinkClick r:id="rId3" action="ppaction://hlinksldjump"/>
          </p:cNvPr>
          <p:cNvSpPr txBox="1">
            <a:spLocks noChangeArrowheads="1"/>
          </p:cNvSpPr>
          <p:nvPr/>
        </p:nvSpPr>
        <p:spPr bwMode="auto">
          <a:xfrm>
            <a:off x="7086600" y="4225925"/>
            <a:ext cx="1600200" cy="422275"/>
          </a:xfrm>
          <a:prstGeom prst="rect">
            <a:avLst/>
          </a:prstGeom>
          <a:noFill/>
          <a:ln w="9525">
            <a:noFill/>
            <a:miter lim="800000"/>
            <a:headEnd/>
            <a:tailEnd/>
          </a:ln>
        </p:spPr>
        <p:txBody>
          <a:bodyPr anchor="ctr"/>
          <a:lstStyle/>
          <a:p>
            <a:pPr marL="457200" indent="-457200"/>
            <a:r>
              <a:rPr lang="en-US"/>
              <a:t>15 minutes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6013</TotalTime>
  <Words>6158</Words>
  <Application>Microsoft Office PowerPoint</Application>
  <PresentationFormat>On-screen Show (4:3)</PresentationFormat>
  <Paragraphs>710</Paragraphs>
  <Slides>36</Slides>
  <Notes>34</Notes>
  <HiddenSlides>11</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7" baseType="lpstr">
      <vt:lpstr>MS PGothic</vt:lpstr>
      <vt:lpstr>MS PGothic</vt:lpstr>
      <vt:lpstr>Apple Casual</vt:lpstr>
      <vt:lpstr>Arial</vt:lpstr>
      <vt:lpstr>Arial Black</vt:lpstr>
      <vt:lpstr>Calibri</vt:lpstr>
      <vt:lpstr>Cambria</vt:lpstr>
      <vt:lpstr>Perpetua</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Warm Up</vt:lpstr>
      <vt:lpstr>Agenda:</vt:lpstr>
      <vt:lpstr>Launch- What is the Area?</vt:lpstr>
      <vt:lpstr>Explore- Using Tiles</vt:lpstr>
      <vt:lpstr>Explore- Using Tiles</vt:lpstr>
      <vt:lpstr>PowerPoint Presentation</vt:lpstr>
      <vt:lpstr>PowerPoint Presentation</vt:lpstr>
      <vt:lpstr>Explore- Using Tiles</vt:lpstr>
      <vt:lpstr>PowerPoint Presentation</vt:lpstr>
      <vt:lpstr>PowerPoint Presentation</vt:lpstr>
      <vt:lpstr>PowerPoint Presentation</vt:lpstr>
      <vt:lpstr>PowerPoint Presentation</vt:lpstr>
      <vt:lpstr>Summary- Quick Check</vt:lpstr>
      <vt:lpstr>Summary- Process</vt:lpstr>
      <vt:lpstr>Practice- Partners</vt:lpstr>
      <vt:lpstr>Practice- Partners</vt:lpstr>
      <vt:lpstr>Practice- Partners</vt:lpstr>
      <vt:lpstr>Practice- Partners</vt:lpstr>
      <vt:lpstr>Practice- Partners</vt:lpstr>
      <vt:lpstr>Assessment- Exit Slip</vt:lpstr>
      <vt:lpstr>1st Time Users of 21st Century Lessons</vt:lpstr>
      <vt:lpstr>1st Time Users of 21st Century Lessons</vt:lpstr>
      <vt:lpstr>1st Time Users of 21st Century Lessons</vt:lpstr>
      <vt:lpstr>1st Time Users of 21st Century Lessons</vt:lpstr>
      <vt:lpstr>1st Time Users of 21st Century Lessons</vt:lpstr>
      <vt:lpstr>1st Time Users of 21st Century Lessons</vt:lpstr>
      <vt:lpstr>1st Time Users of 21st Century Lessons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Shane Ulrich</dc:creator>
  <cp:lastModifiedBy>Jacob Pittman</cp:lastModifiedBy>
  <cp:revision>612</cp:revision>
  <dcterms:created xsi:type="dcterms:W3CDTF">2013-08-19T00:17:02Z</dcterms:created>
  <dcterms:modified xsi:type="dcterms:W3CDTF">2018-10-15T18:40:46Z</dcterms:modified>
</cp:coreProperties>
</file>